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FE24_0.xml" ContentType="application/vnd.ms-powerpoint.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modernComment_124_7D536B72.xml" ContentType="application/vnd.ms-powerpoint.comment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C37_8F67773F.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comments/modernComment_7FFFFE5F_66A0EAB3.xml" ContentType="application/vnd.ms-powerpoint.comment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omments/modernComment_7FFFFE60_20DDC6FD.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FE6B_869C3F2.xml" ContentType="application/vnd.ms-powerpoint.comments+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rawings/drawing1.xml" ContentType="application/vnd.openxmlformats-officedocument.drawingml.chartshapes+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omments/modernComment_7FFFFE6C_40AD4D36.xml" ContentType="application/vnd.ms-powerpoint.comments+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824" r:id="rId4"/>
    <p:sldMasterId id="2147483829" r:id="rId5"/>
    <p:sldMasterId id="2147483840" r:id="rId6"/>
    <p:sldMasterId id="2147483850" r:id="rId7"/>
  </p:sldMasterIdLst>
  <p:notesMasterIdLst>
    <p:notesMasterId r:id="rId41"/>
  </p:notesMasterIdLst>
  <p:handoutMasterIdLst>
    <p:handoutMasterId r:id="rId42"/>
  </p:handoutMasterIdLst>
  <p:sldIdLst>
    <p:sldId id="2147483106" r:id="rId8"/>
    <p:sldId id="258" r:id="rId9"/>
    <p:sldId id="2147483101" r:id="rId10"/>
    <p:sldId id="2147483172" r:id="rId11"/>
    <p:sldId id="292" r:id="rId12"/>
    <p:sldId id="263" r:id="rId13"/>
    <p:sldId id="2147483080" r:id="rId14"/>
    <p:sldId id="7223" r:id="rId15"/>
    <p:sldId id="2147483258" r:id="rId16"/>
    <p:sldId id="2147483229" r:id="rId17"/>
    <p:sldId id="2147483230" r:id="rId18"/>
    <p:sldId id="2147483089" r:id="rId19"/>
    <p:sldId id="2147483231" r:id="rId20"/>
    <p:sldId id="2147483232" r:id="rId21"/>
    <p:sldId id="2147483233" r:id="rId22"/>
    <p:sldId id="2147483236" r:id="rId23"/>
    <p:sldId id="2147483237" r:id="rId24"/>
    <p:sldId id="2147483234" r:id="rId25"/>
    <p:sldId id="2147483248" r:id="rId26"/>
    <p:sldId id="2147483238" r:id="rId27"/>
    <p:sldId id="2147483257" r:id="rId28"/>
    <p:sldId id="2147483243" r:id="rId29"/>
    <p:sldId id="2147483244" r:id="rId30"/>
    <p:sldId id="2147483252" r:id="rId31"/>
    <p:sldId id="2147483200" r:id="rId32"/>
    <p:sldId id="2147483040" r:id="rId33"/>
    <p:sldId id="2147483245" r:id="rId34"/>
    <p:sldId id="2147483246" r:id="rId35"/>
    <p:sldId id="2147483255" r:id="rId36"/>
    <p:sldId id="2147483247" r:id="rId37"/>
    <p:sldId id="2147483261" r:id="rId38"/>
    <p:sldId id="2147483154" r:id="rId39"/>
    <p:sldId id="261" r:id="rId40"/>
  </p:sldIdLst>
  <p:sldSz cx="12192000" cy="6858000"/>
  <p:notesSz cx="6858000" cy="9144000"/>
  <p:embeddedFontLst>
    <p:embeddedFont>
      <p:font typeface="HarmonyOS Sans SC" panose="00000500000000000000" pitchFamily="2" charset="-122"/>
      <p:regular r:id="rId43"/>
      <p:bold r:id="rId44"/>
    </p:embeddedFont>
    <p:embeddedFont>
      <p:font typeface="Pfizer Diatype" panose="02010600030101010101" charset="0"/>
      <p:regular r:id="rId45"/>
      <p:bold r:id="rId46"/>
      <p:italic r:id="rId47"/>
      <p:boldItalic r:id="rId48"/>
    </p:embeddedFont>
    <p:embeddedFont>
      <p:font typeface="等线" panose="02010600030101010101" pitchFamily="2" charset="-122"/>
      <p:regular r:id="rId49"/>
      <p:bold r:id="rId50"/>
    </p:embeddedFont>
  </p:embeddedFontLst>
  <p:defaultTextStyle>
    <a:defPPr>
      <a:defRPr lang="en-US"/>
    </a:defPPr>
    <a:lvl1pPr marL="0" algn="l" defTabSz="228520" rtl="0" eaLnBrk="1" latinLnBrk="0" hangingPunct="1">
      <a:defRPr sz="900" kern="1200">
        <a:solidFill>
          <a:schemeClr val="tx1"/>
        </a:solidFill>
        <a:latin typeface="+mn-lt"/>
        <a:ea typeface="+mn-ea"/>
        <a:cs typeface="+mn-cs"/>
      </a:defRPr>
    </a:lvl1pPr>
    <a:lvl2pPr marL="228520" algn="l" defTabSz="228520" rtl="0" eaLnBrk="1" latinLnBrk="0" hangingPunct="1">
      <a:defRPr sz="900" kern="1200">
        <a:solidFill>
          <a:schemeClr val="tx1"/>
        </a:solidFill>
        <a:latin typeface="+mn-lt"/>
        <a:ea typeface="+mn-ea"/>
        <a:cs typeface="+mn-cs"/>
      </a:defRPr>
    </a:lvl2pPr>
    <a:lvl3pPr marL="457041" algn="l" defTabSz="228520" rtl="0" eaLnBrk="1" latinLnBrk="0" hangingPunct="1">
      <a:defRPr sz="900" kern="1200">
        <a:solidFill>
          <a:schemeClr val="tx1"/>
        </a:solidFill>
        <a:latin typeface="+mn-lt"/>
        <a:ea typeface="+mn-ea"/>
        <a:cs typeface="+mn-cs"/>
      </a:defRPr>
    </a:lvl3pPr>
    <a:lvl4pPr marL="685560" algn="l" defTabSz="228520" rtl="0" eaLnBrk="1" latinLnBrk="0" hangingPunct="1">
      <a:defRPr sz="900" kern="1200">
        <a:solidFill>
          <a:schemeClr val="tx1"/>
        </a:solidFill>
        <a:latin typeface="+mn-lt"/>
        <a:ea typeface="+mn-ea"/>
        <a:cs typeface="+mn-cs"/>
      </a:defRPr>
    </a:lvl4pPr>
    <a:lvl5pPr marL="914080" algn="l" defTabSz="228520" rtl="0" eaLnBrk="1" latinLnBrk="0" hangingPunct="1">
      <a:defRPr sz="900" kern="1200">
        <a:solidFill>
          <a:schemeClr val="tx1"/>
        </a:solidFill>
        <a:latin typeface="+mn-lt"/>
        <a:ea typeface="+mn-ea"/>
        <a:cs typeface="+mn-cs"/>
      </a:defRPr>
    </a:lvl5pPr>
    <a:lvl6pPr marL="1142599" algn="l" defTabSz="228520" rtl="0" eaLnBrk="1" latinLnBrk="0" hangingPunct="1">
      <a:defRPr sz="900" kern="1200">
        <a:solidFill>
          <a:schemeClr val="tx1"/>
        </a:solidFill>
        <a:latin typeface="+mn-lt"/>
        <a:ea typeface="+mn-ea"/>
        <a:cs typeface="+mn-cs"/>
      </a:defRPr>
    </a:lvl6pPr>
    <a:lvl7pPr marL="1371120" algn="l" defTabSz="228520" rtl="0" eaLnBrk="1" latinLnBrk="0" hangingPunct="1">
      <a:defRPr sz="900" kern="1200">
        <a:solidFill>
          <a:schemeClr val="tx1"/>
        </a:solidFill>
        <a:latin typeface="+mn-lt"/>
        <a:ea typeface="+mn-ea"/>
        <a:cs typeface="+mn-cs"/>
      </a:defRPr>
    </a:lvl7pPr>
    <a:lvl8pPr marL="1599640" algn="l" defTabSz="228520" rtl="0" eaLnBrk="1" latinLnBrk="0" hangingPunct="1">
      <a:defRPr sz="900" kern="1200">
        <a:solidFill>
          <a:schemeClr val="tx1"/>
        </a:solidFill>
        <a:latin typeface="+mn-lt"/>
        <a:ea typeface="+mn-ea"/>
        <a:cs typeface="+mn-cs"/>
      </a:defRPr>
    </a:lvl8pPr>
    <a:lvl9pPr marL="1828160" algn="l" defTabSz="22852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2B5510C-8718-69A6-08B7-8BEEEC04FD83}" name="Wang, Victor" initials="WW" userId="S::WANGW314@pfizer.com::fb67aa57-43c8-464a-93f7-f5b75153e331" providerId="AD"/>
  <p188:author id="{A39D8716-863A-D659-5516-2257E812E5EF}" name="Li, Shuxian" initials="SL" userId="S::LIS68@pfizer.com::c6d3e863-8133-46bb-a4af-e867bb4e6f36" providerId="AD"/>
  <p188:author id="{1173BE28-8D19-F2FE-088D-6A4540B1309E}" name="Ariel Wakasa Gonzalez" initials="AW" userId="S::ariwakas@publicisgroupe.net::3c873ce8-fe15-42dd-abd1-2e919fcc12d3" providerId="AD"/>
  <p188:author id="{1CE01740-2ADB-2B03-9766-DB977A3F8064}" name="Nicolas Palacio" initials="" userId="S::nictruji@publicisgroupe.net::6b9c81d5-eefc-4f77-94c0-9794592403f1" providerId="AD"/>
  <p188:author id="{E3022D4B-001D-DEB8-E53C-54E6C8349977}" name="来宾用户" initials="来宾" userId="S::urn:spo:anon#619ae18f8e9a457e5a351fd2fdefdf8ad391a74fd4d32b1ab505ae9501ec64e7::" providerId="AD"/>
  <p188:author id="{186C9C92-2E87-B9DD-9740-78D5A8E7E5C0}" name="Lora Lukin" initials="" userId="S::lorlukin@publicisgroupe.net::0bfd6fb1-7171-4261-ade9-d004004e160a" providerId="AD"/>
  <p188:author id="{2F7A499D-A6A1-17CC-AADA-984E8021D6B9}" name="Lancy Wang" initials="LW" userId="S::lancy.wang@globalservs.com::6b1df3ee-95ae-4a3b-9138-f6f31f1c9569" providerId="AD"/>
  <p188:author id="{4BE725DA-52E0-C614-DBA0-774F518C5280}" name="Xu, Wen Juan" initials="WX" userId="S::XUW71@pfizer.com::7b51fb79-e71b-49bb-825b-1676df3a90ba" providerId="AD"/>
  <p188:author id="{E06D55F4-D483-8E40-CC53-8816500CDF53}" name="Candice Wei" initials="CW" userId="S::candice.wei@globalservs.com::d0687a56-31bb-4bbe-9945-95ceb790c5b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D0002"/>
    <a:srgbClr val="009CB8"/>
    <a:srgbClr val="D1B8EF"/>
    <a:srgbClr val="FFE8D3"/>
    <a:srgbClr val="98B954"/>
    <a:srgbClr val="0098B9"/>
    <a:srgbClr val="EBEBEB"/>
    <a:srgbClr val="FFFFDF"/>
    <a:srgbClr val="FCCC92"/>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7B309C-DE2D-484F-A6A0-2DAB3B2AEB8E}" v="16" dt="2025-12-02T08:01:03.185"/>
  </p1510:revLst>
</p1510:revInfo>
</file>

<file path=ppt/tableStyles.xml><?xml version="1.0" encoding="utf-8"?>
<a:tblStyleLst xmlns:a="http://schemas.openxmlformats.org/drawingml/2006/main" def="{5C22544A-7EE6-4342-B048-85BDC9FD1C3A}">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2" autoAdjust="0"/>
    <p:restoredTop sz="95026" autoAdjust="0"/>
  </p:normalViewPr>
  <p:slideViewPr>
    <p:cSldViewPr snapToGrid="0">
      <p:cViewPr varScale="1">
        <p:scale>
          <a:sx n="116" d="100"/>
          <a:sy n="116" d="100"/>
        </p:scale>
        <p:origin x="744" y="56"/>
      </p:cViewPr>
      <p:guideLst/>
    </p:cSldViewPr>
  </p:slideViewPr>
  <p:notesTextViewPr>
    <p:cViewPr>
      <p:scale>
        <a:sx n="1" d="1"/>
        <a:sy n="1" d="1"/>
      </p:scale>
      <p:origin x="0" y="0"/>
    </p:cViewPr>
  </p:notesTextViewPr>
  <p:sorterViewPr>
    <p:cViewPr>
      <p:scale>
        <a:sx n="80" d="100"/>
        <a:sy n="80" d="100"/>
      </p:scale>
      <p:origin x="0" y="-68"/>
    </p:cViewPr>
  </p:sorterViewPr>
  <p:notesViewPr>
    <p:cSldViewPr snapToGrid="0">
      <p:cViewPr varScale="1">
        <p:scale>
          <a:sx n="61" d="100"/>
          <a:sy n="61" d="100"/>
        </p:scale>
        <p:origin x="3208"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handoutMaster" Target="handoutMasters/handoutMaster1.xml"/><Relationship Id="rId47" Type="http://schemas.openxmlformats.org/officeDocument/2006/relationships/font" Target="fonts/font5.fntdata"/><Relationship Id="rId50" Type="http://schemas.openxmlformats.org/officeDocument/2006/relationships/font" Target="fonts/font8.fntdata"/><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font" Target="fonts/font3.fntdata"/><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font" Target="fonts/font2.fntdata"/><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1.fntdata"/><Relationship Id="rId48" Type="http://schemas.openxmlformats.org/officeDocument/2006/relationships/font" Target="fonts/font6.fntdata"/><Relationship Id="rId56" Type="http://schemas.microsoft.com/office/2018/10/relationships/authors" Target="authors.xml"/><Relationship Id="rId8" Type="http://schemas.openxmlformats.org/officeDocument/2006/relationships/slide" Target="slides/slide1.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font" Target="fonts/font4.fntdata"/><Relationship Id="rId20" Type="http://schemas.openxmlformats.org/officeDocument/2006/relationships/slide" Target="slides/slide13.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font" Target="fonts/font7.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chartUserShapes" Target="../drawings/drawing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CRAB
（碳青霉烯类耐药鲍曼不动杆菌）</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1"/>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2014</c:v>
                </c:pt>
                <c:pt idx="1">
                  <c:v>2015</c:v>
                </c:pt>
                <c:pt idx="2">
                  <c:v>2016</c:v>
                </c:pt>
                <c:pt idx="3">
                  <c:v>2017</c:v>
                </c:pt>
                <c:pt idx="4">
                  <c:v>2018</c:v>
                </c:pt>
                <c:pt idx="5">
                  <c:v>2019</c:v>
                </c:pt>
                <c:pt idx="6">
                  <c:v>2020</c:v>
                </c:pt>
                <c:pt idx="7">
                  <c:v>2021</c:v>
                </c:pt>
                <c:pt idx="8">
                  <c:v>2022</c:v>
                </c:pt>
                <c:pt idx="9">
                  <c:v>2023</c:v>
                </c:pt>
                <c:pt idx="10">
                  <c:v>2024</c:v>
                </c:pt>
              </c:numCache>
            </c:numRef>
          </c:cat>
          <c:val>
            <c:numRef>
              <c:f>Sheet1!$B$2:$B$12</c:f>
              <c:numCache>
                <c:formatCode>General</c:formatCode>
                <c:ptCount val="11"/>
                <c:pt idx="0">
                  <c:v>57</c:v>
                </c:pt>
                <c:pt idx="1">
                  <c:v>59</c:v>
                </c:pt>
                <c:pt idx="2">
                  <c:v>60</c:v>
                </c:pt>
                <c:pt idx="3">
                  <c:v>56.1</c:v>
                </c:pt>
                <c:pt idx="4">
                  <c:v>56.1</c:v>
                </c:pt>
                <c:pt idx="5">
                  <c:v>56</c:v>
                </c:pt>
                <c:pt idx="6">
                  <c:v>53.7</c:v>
                </c:pt>
                <c:pt idx="7">
                  <c:v>54.3</c:v>
                </c:pt>
                <c:pt idx="8">
                  <c:v>53.1</c:v>
                </c:pt>
                <c:pt idx="9">
                  <c:v>55.5</c:v>
                </c:pt>
                <c:pt idx="10">
                  <c:v>52.2</c:v>
                </c:pt>
              </c:numCache>
            </c:numRef>
          </c:val>
          <c:smooth val="0"/>
          <c:extLst>
            <c:ext xmlns:c16="http://schemas.microsoft.com/office/drawing/2014/chart" uri="{C3380CC4-5D6E-409C-BE32-E72D297353CC}">
              <c16:uniqueId val="{00000000-CAE5-4212-91C3-23EA1EBA9EDE}"/>
            </c:ext>
          </c:extLst>
        </c:ser>
        <c:ser>
          <c:idx val="1"/>
          <c:order val="1"/>
          <c:tx>
            <c:strRef>
              <c:f>Sheet1!$C$1</c:f>
              <c:strCache>
                <c:ptCount val="1"/>
                <c:pt idx="0">
                  <c:v>CTX/CRO-R ECO
（头孢噻肟或头孢曲松耐药大肠埃希菌）</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accent2"/>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2014</c:v>
                </c:pt>
                <c:pt idx="1">
                  <c:v>2015</c:v>
                </c:pt>
                <c:pt idx="2">
                  <c:v>2016</c:v>
                </c:pt>
                <c:pt idx="3">
                  <c:v>2017</c:v>
                </c:pt>
                <c:pt idx="4">
                  <c:v>2018</c:v>
                </c:pt>
                <c:pt idx="5">
                  <c:v>2019</c:v>
                </c:pt>
                <c:pt idx="6">
                  <c:v>2020</c:v>
                </c:pt>
                <c:pt idx="7">
                  <c:v>2021</c:v>
                </c:pt>
                <c:pt idx="8">
                  <c:v>2022</c:v>
                </c:pt>
                <c:pt idx="9">
                  <c:v>2023</c:v>
                </c:pt>
                <c:pt idx="10">
                  <c:v>2024</c:v>
                </c:pt>
              </c:numCache>
            </c:numRef>
          </c:cat>
          <c:val>
            <c:numRef>
              <c:f>Sheet1!$C$2:$C$12</c:f>
              <c:numCache>
                <c:formatCode>General</c:formatCode>
                <c:ptCount val="11"/>
                <c:pt idx="0">
                  <c:v>59.7</c:v>
                </c:pt>
                <c:pt idx="1">
                  <c:v>59</c:v>
                </c:pt>
                <c:pt idx="2">
                  <c:v>56.6</c:v>
                </c:pt>
                <c:pt idx="3">
                  <c:v>54.2</c:v>
                </c:pt>
                <c:pt idx="4">
                  <c:v>53</c:v>
                </c:pt>
                <c:pt idx="5">
                  <c:v>51.9</c:v>
                </c:pt>
                <c:pt idx="6">
                  <c:v>51.6</c:v>
                </c:pt>
                <c:pt idx="7">
                  <c:v>50</c:v>
                </c:pt>
                <c:pt idx="8">
                  <c:v>48.6</c:v>
                </c:pt>
                <c:pt idx="9">
                  <c:v>48.9</c:v>
                </c:pt>
                <c:pt idx="10">
                  <c:v>48.7</c:v>
                </c:pt>
              </c:numCache>
            </c:numRef>
          </c:val>
          <c:smooth val="0"/>
          <c:extLst>
            <c:ext xmlns:c16="http://schemas.microsoft.com/office/drawing/2014/chart" uri="{C3380CC4-5D6E-409C-BE32-E72D297353CC}">
              <c16:uniqueId val="{00000001-CAE5-4212-91C3-23EA1EBA9EDE}"/>
            </c:ext>
          </c:extLst>
        </c:ser>
        <c:ser>
          <c:idx val="2"/>
          <c:order val="2"/>
          <c:tx>
            <c:strRef>
              <c:f>Sheet1!$D$1</c:f>
              <c:strCache>
                <c:ptCount val="1"/>
                <c:pt idx="0">
                  <c:v>MRSA
（耐甲氧西林的金黄色葡萄球菌）</c:v>
                </c:pt>
              </c:strCache>
            </c:strRef>
          </c:tx>
          <c:spPr>
            <a:ln w="28575" cap="rnd">
              <a:solidFill>
                <a:srgbClr val="00B050"/>
              </a:solidFill>
              <a:round/>
            </a:ln>
            <a:effectLst/>
          </c:spPr>
          <c:marker>
            <c:symbol val="circle"/>
            <c:size val="5"/>
            <c:spPr>
              <a:solidFill>
                <a:srgbClr val="00B050"/>
              </a:solidFill>
              <a:ln w="9525">
                <a:solidFill>
                  <a:srgbClr val="00B05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00B050"/>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2014</c:v>
                </c:pt>
                <c:pt idx="1">
                  <c:v>2015</c:v>
                </c:pt>
                <c:pt idx="2">
                  <c:v>2016</c:v>
                </c:pt>
                <c:pt idx="3">
                  <c:v>2017</c:v>
                </c:pt>
                <c:pt idx="4">
                  <c:v>2018</c:v>
                </c:pt>
                <c:pt idx="5">
                  <c:v>2019</c:v>
                </c:pt>
                <c:pt idx="6">
                  <c:v>2020</c:v>
                </c:pt>
                <c:pt idx="7">
                  <c:v>2021</c:v>
                </c:pt>
                <c:pt idx="8">
                  <c:v>2022</c:v>
                </c:pt>
                <c:pt idx="9">
                  <c:v>2023</c:v>
                </c:pt>
                <c:pt idx="10">
                  <c:v>2024</c:v>
                </c:pt>
              </c:numCache>
            </c:numRef>
          </c:cat>
          <c:val>
            <c:numRef>
              <c:f>Sheet1!$D$2:$D$12</c:f>
              <c:numCache>
                <c:formatCode>General</c:formatCode>
                <c:ptCount val="11"/>
                <c:pt idx="0">
                  <c:v>36</c:v>
                </c:pt>
                <c:pt idx="1">
                  <c:v>35.799999999999997</c:v>
                </c:pt>
                <c:pt idx="2">
                  <c:v>34.4</c:v>
                </c:pt>
                <c:pt idx="3">
                  <c:v>32.200000000000003</c:v>
                </c:pt>
                <c:pt idx="4">
                  <c:v>30.9</c:v>
                </c:pt>
                <c:pt idx="5">
                  <c:v>30.2</c:v>
                </c:pt>
                <c:pt idx="6">
                  <c:v>29.4</c:v>
                </c:pt>
                <c:pt idx="7">
                  <c:v>29.4</c:v>
                </c:pt>
                <c:pt idx="8">
                  <c:v>28.9</c:v>
                </c:pt>
                <c:pt idx="9">
                  <c:v>29.1</c:v>
                </c:pt>
                <c:pt idx="10">
                  <c:v>28.4</c:v>
                </c:pt>
              </c:numCache>
            </c:numRef>
          </c:val>
          <c:smooth val="0"/>
          <c:extLst>
            <c:ext xmlns:c16="http://schemas.microsoft.com/office/drawing/2014/chart" uri="{C3380CC4-5D6E-409C-BE32-E72D297353CC}">
              <c16:uniqueId val="{00000002-CAE5-4212-91C3-23EA1EBA9EDE}"/>
            </c:ext>
          </c:extLst>
        </c:ser>
        <c:ser>
          <c:idx val="3"/>
          <c:order val="3"/>
          <c:tx>
            <c:strRef>
              <c:f>Sheet1!$E$1</c:f>
              <c:strCache>
                <c:ptCount val="1"/>
                <c:pt idx="0">
                  <c:v>CTX/CRO-R KPN
（头孢噻肟或头孢曲松耐药肺炎克雷伯菌）</c:v>
                </c:pt>
              </c:strCache>
            </c:strRef>
          </c:tx>
          <c:spPr>
            <a:ln w="28575" cap="rnd">
              <a:solidFill>
                <a:srgbClr val="0070C0"/>
              </a:solidFill>
              <a:round/>
            </a:ln>
            <a:effectLst/>
          </c:spPr>
          <c:marker>
            <c:symbol val="circle"/>
            <c:size val="5"/>
            <c:spPr>
              <a:solidFill>
                <a:srgbClr val="0070C0"/>
              </a:solidFill>
              <a:ln w="9525">
                <a:solidFill>
                  <a:srgbClr val="0070C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0070C0"/>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2014</c:v>
                </c:pt>
                <c:pt idx="1">
                  <c:v>2015</c:v>
                </c:pt>
                <c:pt idx="2">
                  <c:v>2016</c:v>
                </c:pt>
                <c:pt idx="3">
                  <c:v>2017</c:v>
                </c:pt>
                <c:pt idx="4">
                  <c:v>2018</c:v>
                </c:pt>
                <c:pt idx="5">
                  <c:v>2019</c:v>
                </c:pt>
                <c:pt idx="6">
                  <c:v>2020</c:v>
                </c:pt>
                <c:pt idx="7">
                  <c:v>2021</c:v>
                </c:pt>
                <c:pt idx="8">
                  <c:v>2022</c:v>
                </c:pt>
                <c:pt idx="9">
                  <c:v>2023</c:v>
                </c:pt>
                <c:pt idx="10">
                  <c:v>2024</c:v>
                </c:pt>
              </c:numCache>
            </c:numRef>
          </c:cat>
          <c:val>
            <c:numRef>
              <c:f>Sheet1!$E$2:$E$12</c:f>
              <c:numCache>
                <c:formatCode>General</c:formatCode>
                <c:ptCount val="11"/>
                <c:pt idx="0">
                  <c:v>36.9</c:v>
                </c:pt>
                <c:pt idx="1">
                  <c:v>36.5</c:v>
                </c:pt>
                <c:pt idx="2">
                  <c:v>34.5</c:v>
                </c:pt>
                <c:pt idx="3">
                  <c:v>33</c:v>
                </c:pt>
                <c:pt idx="4">
                  <c:v>32.4</c:v>
                </c:pt>
                <c:pt idx="5">
                  <c:v>31.9</c:v>
                </c:pt>
                <c:pt idx="6">
                  <c:v>31.1</c:v>
                </c:pt>
                <c:pt idx="7">
                  <c:v>29.8</c:v>
                </c:pt>
                <c:pt idx="8">
                  <c:v>27.7</c:v>
                </c:pt>
                <c:pt idx="9">
                  <c:v>27.7</c:v>
                </c:pt>
                <c:pt idx="10">
                  <c:v>26.6</c:v>
                </c:pt>
              </c:numCache>
            </c:numRef>
          </c:val>
          <c:smooth val="0"/>
          <c:extLst>
            <c:ext xmlns:c16="http://schemas.microsoft.com/office/drawing/2014/chart" uri="{C3380CC4-5D6E-409C-BE32-E72D297353CC}">
              <c16:uniqueId val="{00000003-CAE5-4212-91C3-23EA1EBA9EDE}"/>
            </c:ext>
          </c:extLst>
        </c:ser>
        <c:ser>
          <c:idx val="4"/>
          <c:order val="4"/>
          <c:tx>
            <c:strRef>
              <c:f>Sheet1!$F$1</c:f>
              <c:strCache>
                <c:ptCount val="1"/>
                <c:pt idx="0">
                  <c:v>CRPAE
（碳青霉烯类耐药铜绿假单胞菌）</c:v>
                </c:pt>
              </c:strCache>
            </c:strRef>
          </c:tx>
          <c:spPr>
            <a:ln w="28575" cap="rnd">
              <a:solidFill>
                <a:srgbClr val="002060"/>
              </a:solidFill>
              <a:round/>
            </a:ln>
            <a:effectLst/>
          </c:spPr>
          <c:marker>
            <c:symbol val="circle"/>
            <c:size val="5"/>
            <c:spPr>
              <a:solidFill>
                <a:srgbClr val="002060"/>
              </a:solidFill>
              <a:ln w="9525">
                <a:solidFill>
                  <a:srgbClr val="002060"/>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rgbClr val="002060"/>
                    </a:solidFill>
                    <a:latin typeface="+mn-lt"/>
                    <a:ea typeface="+mn-ea"/>
                    <a:cs typeface="+mn-cs"/>
                  </a:defRPr>
                </a:pPr>
                <a:endParaRPr lang="zh-CN"/>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2014</c:v>
                </c:pt>
                <c:pt idx="1">
                  <c:v>2015</c:v>
                </c:pt>
                <c:pt idx="2">
                  <c:v>2016</c:v>
                </c:pt>
                <c:pt idx="3">
                  <c:v>2017</c:v>
                </c:pt>
                <c:pt idx="4">
                  <c:v>2018</c:v>
                </c:pt>
                <c:pt idx="5">
                  <c:v>2019</c:v>
                </c:pt>
                <c:pt idx="6">
                  <c:v>2020</c:v>
                </c:pt>
                <c:pt idx="7">
                  <c:v>2021</c:v>
                </c:pt>
                <c:pt idx="8">
                  <c:v>2022</c:v>
                </c:pt>
                <c:pt idx="9">
                  <c:v>2023</c:v>
                </c:pt>
                <c:pt idx="10">
                  <c:v>2024</c:v>
                </c:pt>
              </c:numCache>
            </c:numRef>
          </c:cat>
          <c:val>
            <c:numRef>
              <c:f>Sheet1!$F$2:$F$12</c:f>
              <c:numCache>
                <c:formatCode>General</c:formatCode>
                <c:ptCount val="11"/>
                <c:pt idx="0">
                  <c:v>25.6</c:v>
                </c:pt>
                <c:pt idx="1">
                  <c:v>22.4</c:v>
                </c:pt>
                <c:pt idx="2">
                  <c:v>22.3</c:v>
                </c:pt>
                <c:pt idx="3">
                  <c:v>20.7</c:v>
                </c:pt>
                <c:pt idx="4">
                  <c:v>19.3</c:v>
                </c:pt>
                <c:pt idx="5">
                  <c:v>19.100000000000001</c:v>
                </c:pt>
                <c:pt idx="6">
                  <c:v>18.3</c:v>
                </c:pt>
                <c:pt idx="7">
                  <c:v>17.7</c:v>
                </c:pt>
                <c:pt idx="8">
                  <c:v>16.600000000000001</c:v>
                </c:pt>
                <c:pt idx="9">
                  <c:v>16.3</c:v>
                </c:pt>
                <c:pt idx="10">
                  <c:v>16</c:v>
                </c:pt>
              </c:numCache>
            </c:numRef>
          </c:val>
          <c:smooth val="0"/>
          <c:extLst>
            <c:ext xmlns:c16="http://schemas.microsoft.com/office/drawing/2014/chart" uri="{C3380CC4-5D6E-409C-BE32-E72D297353CC}">
              <c16:uniqueId val="{00000004-CAE5-4212-91C3-23EA1EBA9EDE}"/>
            </c:ext>
          </c:extLst>
        </c:ser>
        <c:dLbls>
          <c:dLblPos val="t"/>
          <c:showLegendKey val="0"/>
          <c:showVal val="1"/>
          <c:showCatName val="0"/>
          <c:showSerName val="0"/>
          <c:showPercent val="0"/>
          <c:showBubbleSize val="0"/>
        </c:dLbls>
        <c:marker val="1"/>
        <c:smooth val="0"/>
        <c:axId val="1153125616"/>
        <c:axId val="1153124176"/>
      </c:lineChart>
      <c:catAx>
        <c:axId val="1153125616"/>
        <c:scaling>
          <c:orientation val="minMax"/>
        </c:scaling>
        <c:delete val="0"/>
        <c:axPos val="b"/>
        <c:numFmt formatCode="General" sourceLinked="1"/>
        <c:majorTickMark val="in"/>
        <c:minorTickMark val="none"/>
        <c:tickLblPos val="nextTo"/>
        <c:spPr>
          <a:noFill/>
          <a:ln w="9525" cap="flat" cmpd="sng" algn="ctr">
            <a:solidFill>
              <a:schemeClr val="bg1">
                <a:lumMod val="50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crossAx val="1153124176"/>
        <c:crosses val="autoZero"/>
        <c:auto val="1"/>
        <c:lblAlgn val="ctr"/>
        <c:lblOffset val="100"/>
        <c:noMultiLvlLbl val="0"/>
      </c:catAx>
      <c:valAx>
        <c:axId val="1153124176"/>
        <c:scaling>
          <c:orientation val="minMax"/>
        </c:scaling>
        <c:delete val="0"/>
        <c:axPos val="l"/>
        <c:majorGridlines>
          <c:spPr>
            <a:ln w="9525" cap="flat" cmpd="sng" algn="ctr">
              <a:solidFill>
                <a:schemeClr val="tx1">
                  <a:lumMod val="15000"/>
                  <a:lumOff val="85000"/>
                </a:schemeClr>
              </a:solidFill>
              <a:prstDash val="dash"/>
              <a:round/>
            </a:ln>
            <a:effectLst/>
          </c:spPr>
        </c:majorGridlines>
        <c:title>
          <c:tx>
            <c:rich>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r>
                  <a:rPr lang="zh-CN" altLang="en-US" dirty="0">
                    <a:latin typeface="HarmonyOS Sans SC" panose="00000500000000000000" pitchFamily="2" charset="-122"/>
                    <a:ea typeface="HarmonyOS Sans SC" panose="00000500000000000000" pitchFamily="2" charset="-122"/>
                  </a:rPr>
                  <a:t>百分率</a:t>
                </a:r>
                <a:r>
                  <a:rPr lang="en-US" altLang="zh-CN" dirty="0">
                    <a:latin typeface="HarmonyOS Sans SC" panose="00000500000000000000" pitchFamily="2" charset="-122"/>
                    <a:ea typeface="HarmonyOS Sans SC" panose="00000500000000000000" pitchFamily="2" charset="-122"/>
                  </a:rPr>
                  <a:t>%</a:t>
                </a:r>
                <a:endParaRPr lang="zh-CN" altLang="en-US" dirty="0">
                  <a:latin typeface="HarmonyOS Sans SC" panose="00000500000000000000" pitchFamily="2" charset="-122"/>
                  <a:ea typeface="HarmonyOS Sans SC" panose="00000500000000000000" pitchFamily="2" charset="-122"/>
                </a:endParaRP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ltLang="en-US"/>
            </a:p>
          </c:txPr>
        </c:title>
        <c:numFmt formatCode="General" sourceLinked="1"/>
        <c:majorTickMark val="out"/>
        <c:minorTickMark val="none"/>
        <c:tickLblPos val="nextTo"/>
        <c:spPr>
          <a:noFill/>
          <a:ln>
            <a:solidFill>
              <a:schemeClr val="bg1">
                <a:lumMod val="50000"/>
              </a:schemeClr>
            </a:solid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crossAx val="115312561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solidFill>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26873436909392"/>
          <c:y val="4.9821048170566012E-2"/>
          <c:w val="0.82204731676149367"/>
          <c:h val="0.80704071963697133"/>
        </c:manualLayout>
      </c:layout>
      <c:barChart>
        <c:barDir val="col"/>
        <c:grouping val="clustered"/>
        <c:varyColors val="0"/>
        <c:ser>
          <c:idx val="0"/>
          <c:order val="0"/>
          <c:tx>
            <c:strRef>
              <c:f>Sheet1!$B$1</c:f>
              <c:strCache>
                <c:ptCount val="1"/>
                <c:pt idx="0">
                  <c:v>列1</c:v>
                </c:pt>
              </c:strCache>
            </c:strRef>
          </c:tx>
          <c:spPr>
            <a:gradFill>
              <a:gsLst>
                <a:gs pos="0">
                  <a:srgbClr val="FFFFFF">
                    <a:alpha val="30000"/>
                  </a:srgbClr>
                </a:gs>
                <a:gs pos="100000">
                  <a:schemeClr val="bg1"/>
                </a:gs>
              </a:gsLst>
              <a:lin ang="2700000" scaled="1"/>
            </a:gradFill>
            <a:ln>
              <a:solidFill>
                <a:schemeClr val="accent1"/>
              </a:solid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40C9-4963-A9BF-111BBAB98BD2}"/>
              </c:ext>
            </c:extLst>
          </c:dPt>
          <c:dPt>
            <c:idx val="1"/>
            <c:invertIfNegative val="0"/>
            <c:bubble3D val="0"/>
            <c:spPr>
              <a:solidFill>
                <a:schemeClr val="bg1">
                  <a:lumMod val="50000"/>
                </a:schemeClr>
              </a:solidFill>
              <a:ln>
                <a:noFill/>
              </a:ln>
              <a:effectLst/>
            </c:spPr>
            <c:extLst>
              <c:ext xmlns:c16="http://schemas.microsoft.com/office/drawing/2014/chart" uri="{C3380CC4-5D6E-409C-BE32-E72D297353CC}">
                <c16:uniqueId val="{00000003-40C9-4963-A9BF-111BBAB98BD2}"/>
              </c:ext>
            </c:extLst>
          </c:dPt>
          <c:dLbls>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依拉环素</c:v>
                </c:pt>
                <c:pt idx="1">
                  <c:v>多黏菌素B</c:v>
                </c:pt>
              </c:strCache>
            </c:strRef>
          </c:cat>
          <c:val>
            <c:numRef>
              <c:f>Sheet1!$B$2:$B$3</c:f>
              <c:numCache>
                <c:formatCode>0.00%</c:formatCode>
                <c:ptCount val="2"/>
                <c:pt idx="0">
                  <c:v>0.433</c:v>
                </c:pt>
                <c:pt idx="1">
                  <c:v>0.23300000000000001</c:v>
                </c:pt>
              </c:numCache>
            </c:numRef>
          </c:val>
          <c:extLst>
            <c:ext xmlns:c16="http://schemas.microsoft.com/office/drawing/2014/chart" uri="{C3380CC4-5D6E-409C-BE32-E72D297353CC}">
              <c16:uniqueId val="{00000004-40C9-4963-A9BF-111BBAB98BD2}"/>
            </c:ext>
          </c:extLst>
        </c:ser>
        <c:dLbls>
          <c:dLblPos val="outEnd"/>
          <c:showLegendKey val="0"/>
          <c:showVal val="1"/>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6350" cap="flat" cmpd="sng" algn="ctr">
            <a:solidFill>
              <a:schemeClr val="bg1">
                <a:lumMod val="6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35183"/>
        <c:crosses val="autoZero"/>
        <c:auto val="1"/>
        <c:lblAlgn val="ctr"/>
        <c:lblOffset val="100"/>
        <c:noMultiLvlLbl val="0"/>
      </c:catAx>
      <c:valAx>
        <c:axId val="1929935183"/>
        <c:scaling>
          <c:orientation val="minMax"/>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dirty="0">
                    <a:latin typeface="HarmonyOS Sans SC" panose="00000500000000000000" pitchFamily="2" charset="-122"/>
                    <a:ea typeface="HarmonyOS Sans SC" panose="00000500000000000000" pitchFamily="2" charset="-122"/>
                  </a:rPr>
                  <a:t>显效率</a:t>
                </a:r>
                <a:r>
                  <a:rPr lang="zh-CN" dirty="0">
                    <a:latin typeface="HarmonyOS Sans SC" panose="00000500000000000000" pitchFamily="2" charset="-122"/>
                    <a:ea typeface="HarmonyOS Sans SC" panose="00000500000000000000" pitchFamily="2" charset="-122"/>
                  </a:rPr>
                  <a:t>（</a:t>
                </a:r>
                <a:r>
                  <a:rPr lang="en-US" dirty="0">
                    <a:latin typeface="HarmonyOS Sans SC" panose="00000500000000000000" pitchFamily="2" charset="-122"/>
                    <a:ea typeface="HarmonyOS Sans SC" panose="00000500000000000000" pitchFamily="2" charset="-122"/>
                  </a:rPr>
                  <a:t>%</a:t>
                </a:r>
                <a:r>
                  <a:rPr lang="zh-CN" dirty="0">
                    <a:latin typeface="HarmonyOS Sans SC" panose="00000500000000000000" pitchFamily="2" charset="-122"/>
                    <a:ea typeface="HarmonyOS Sans SC" panose="00000500000000000000" pitchFamily="2" charset="-122"/>
                  </a:rPr>
                  <a:t>）</a:t>
                </a:r>
              </a:p>
            </c:rich>
          </c:tx>
          <c:layout>
            <c:manualLayout>
              <c:xMode val="edge"/>
              <c:yMode val="edge"/>
              <c:x val="0"/>
              <c:y val="0.1429484785401220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title>
        <c:numFmt formatCode="0%" sourceLinked="0"/>
        <c:majorTickMark val="in"/>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1454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lumMod val="50000"/>
            </a:schemeClr>
          </a:solidFill>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26873436909392"/>
          <c:y val="4.9821048170566012E-2"/>
          <c:w val="0.82204731676149367"/>
          <c:h val="0.80704071963697133"/>
        </c:manualLayout>
      </c:layout>
      <c:barChart>
        <c:barDir val="col"/>
        <c:grouping val="clustered"/>
        <c:varyColors val="0"/>
        <c:ser>
          <c:idx val="0"/>
          <c:order val="0"/>
          <c:tx>
            <c:strRef>
              <c:f>Sheet1!$B$1</c:f>
              <c:strCache>
                <c:ptCount val="1"/>
                <c:pt idx="0">
                  <c:v>列1</c:v>
                </c:pt>
              </c:strCache>
            </c:strRef>
          </c:tx>
          <c:spPr>
            <a:gradFill>
              <a:gsLst>
                <a:gs pos="0">
                  <a:srgbClr val="FFFFFF">
                    <a:alpha val="30000"/>
                  </a:srgbClr>
                </a:gs>
                <a:gs pos="100000">
                  <a:schemeClr val="bg1"/>
                </a:gs>
              </a:gsLst>
              <a:lin ang="2700000" scaled="1"/>
            </a:gradFill>
            <a:ln>
              <a:solidFill>
                <a:schemeClr val="accent1"/>
              </a:solid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EE05-4A58-B3C7-BBD164A8A884}"/>
              </c:ext>
            </c:extLst>
          </c:dPt>
          <c:dPt>
            <c:idx val="1"/>
            <c:invertIfNegative val="0"/>
            <c:bubble3D val="0"/>
            <c:spPr>
              <a:solidFill>
                <a:schemeClr val="bg1">
                  <a:lumMod val="50000"/>
                </a:schemeClr>
              </a:solidFill>
              <a:ln>
                <a:noFill/>
              </a:ln>
              <a:effectLst/>
            </c:spPr>
            <c:extLst>
              <c:ext xmlns:c16="http://schemas.microsoft.com/office/drawing/2014/chart" uri="{C3380CC4-5D6E-409C-BE32-E72D297353CC}">
                <c16:uniqueId val="{00000003-EE05-4A58-B3C7-BBD164A8A884}"/>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舒巴坦-度洛巴坦</c:v>
                </c:pt>
                <c:pt idx="1">
                  <c:v>多黏菌素E</c:v>
                </c:pt>
              </c:strCache>
            </c:strRef>
          </c:cat>
          <c:val>
            <c:numRef>
              <c:f>Sheet1!$B$2:$B$3</c:f>
              <c:numCache>
                <c:formatCode>0.00%</c:formatCode>
                <c:ptCount val="2"/>
                <c:pt idx="0">
                  <c:v>0.68</c:v>
                </c:pt>
                <c:pt idx="1">
                  <c:v>0.42</c:v>
                </c:pt>
              </c:numCache>
            </c:numRef>
          </c:val>
          <c:extLst>
            <c:ext xmlns:c16="http://schemas.microsoft.com/office/drawing/2014/chart" uri="{C3380CC4-5D6E-409C-BE32-E72D297353CC}">
              <c16:uniqueId val="{00000004-EE05-4A58-B3C7-BBD164A8A884}"/>
            </c:ext>
          </c:extLst>
        </c:ser>
        <c:dLbls>
          <c:dLblPos val="outEnd"/>
          <c:showLegendKey val="0"/>
          <c:showVal val="1"/>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6350" cap="flat" cmpd="sng" algn="ctr">
            <a:solidFill>
              <a:schemeClr val="bg1">
                <a:lumMod val="6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35183"/>
        <c:crosses val="autoZero"/>
        <c:auto val="1"/>
        <c:lblAlgn val="ctr"/>
        <c:lblOffset val="100"/>
        <c:noMultiLvlLbl val="0"/>
      </c:catAx>
      <c:valAx>
        <c:axId val="1929935183"/>
        <c:scaling>
          <c:orientation val="minMax"/>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sz="1200" dirty="0">
                    <a:solidFill>
                      <a:prstClr val="black"/>
                    </a:solidFill>
                    <a:latin typeface="HarmonyOS Sans SC" panose="00000500000000000000" pitchFamily="2" charset="-122"/>
                    <a:ea typeface="HarmonyOS Sans SC" panose="00000500000000000000" pitchFamily="2" charset="-122"/>
                    <a:cs typeface="+mn-ea"/>
                    <a:sym typeface="Arial" panose="020B0604020202020204" pitchFamily="34" charset="0"/>
                  </a:rPr>
                  <a:t>微生物应答</a:t>
                </a:r>
                <a:r>
                  <a:rPr lang="zh-CN" dirty="0">
                    <a:latin typeface="HarmonyOS Sans SC" panose="00000500000000000000" pitchFamily="2" charset="-122"/>
                    <a:ea typeface="HarmonyOS Sans SC" panose="00000500000000000000" pitchFamily="2" charset="-122"/>
                  </a:rPr>
                  <a:t>（</a:t>
                </a:r>
                <a:r>
                  <a:rPr lang="en-US" dirty="0">
                    <a:latin typeface="HarmonyOS Sans SC" panose="00000500000000000000" pitchFamily="2" charset="-122"/>
                    <a:ea typeface="HarmonyOS Sans SC" panose="00000500000000000000" pitchFamily="2" charset="-122"/>
                  </a:rPr>
                  <a:t>%</a:t>
                </a:r>
                <a:r>
                  <a:rPr lang="zh-CN" dirty="0">
                    <a:latin typeface="HarmonyOS Sans SC" panose="00000500000000000000" pitchFamily="2" charset="-122"/>
                    <a:ea typeface="HarmonyOS Sans SC" panose="00000500000000000000" pitchFamily="2" charset="-122"/>
                  </a:rPr>
                  <a:t>）</a:t>
                </a:r>
              </a:p>
            </c:rich>
          </c:tx>
          <c:layout>
            <c:manualLayout>
              <c:xMode val="edge"/>
              <c:yMode val="edge"/>
              <c:x val="0"/>
              <c:y val="0.21039972175778676"/>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title>
        <c:numFmt formatCode="0%" sourceLinked="0"/>
        <c:majorTickMark val="in"/>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1454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lumMod val="50000"/>
            </a:schemeClr>
          </a:solidFill>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26873436909392"/>
          <c:y val="4.9821048170566012E-2"/>
          <c:w val="0.82204731676149367"/>
          <c:h val="0.80704071963697133"/>
        </c:manualLayout>
      </c:layout>
      <c:barChart>
        <c:barDir val="col"/>
        <c:grouping val="clustered"/>
        <c:varyColors val="0"/>
        <c:ser>
          <c:idx val="0"/>
          <c:order val="0"/>
          <c:tx>
            <c:strRef>
              <c:f>Sheet1!$B$1</c:f>
              <c:strCache>
                <c:ptCount val="1"/>
                <c:pt idx="0">
                  <c:v>列1</c:v>
                </c:pt>
              </c:strCache>
            </c:strRef>
          </c:tx>
          <c:spPr>
            <a:gradFill>
              <a:gsLst>
                <a:gs pos="0">
                  <a:srgbClr val="FFFFFF">
                    <a:alpha val="30000"/>
                  </a:srgbClr>
                </a:gs>
                <a:gs pos="100000">
                  <a:schemeClr val="bg1"/>
                </a:gs>
              </a:gsLst>
              <a:lin ang="2700000" scaled="1"/>
            </a:gradFill>
            <a:ln>
              <a:solidFill>
                <a:schemeClr val="accent1"/>
              </a:solid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513C-4B2B-BB51-A307193121F1}"/>
              </c:ext>
            </c:extLst>
          </c:dPt>
          <c:dPt>
            <c:idx val="1"/>
            <c:invertIfNegative val="0"/>
            <c:bubble3D val="0"/>
            <c:spPr>
              <a:solidFill>
                <a:schemeClr val="bg1">
                  <a:lumMod val="50000"/>
                </a:schemeClr>
              </a:solidFill>
              <a:ln>
                <a:noFill/>
              </a:ln>
              <a:effectLst/>
            </c:spPr>
            <c:extLst>
              <c:ext xmlns:c16="http://schemas.microsoft.com/office/drawing/2014/chart" uri="{C3380CC4-5D6E-409C-BE32-E72D297353CC}">
                <c16:uniqueId val="{00000003-513C-4B2B-BB51-A307193121F1}"/>
              </c:ext>
            </c:extLst>
          </c:dPt>
          <c:dLbls>
            <c:numFmt formatCode="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依拉环素</c:v>
                </c:pt>
                <c:pt idx="1">
                  <c:v>最佳治疗</c:v>
                </c:pt>
              </c:strCache>
            </c:strRef>
          </c:cat>
          <c:val>
            <c:numRef>
              <c:f>Sheet1!$B$2:$B$3</c:f>
              <c:numCache>
                <c:formatCode>0.00%</c:formatCode>
                <c:ptCount val="2"/>
                <c:pt idx="0">
                  <c:v>0.17</c:v>
                </c:pt>
                <c:pt idx="1">
                  <c:v>0.59</c:v>
                </c:pt>
              </c:numCache>
            </c:numRef>
          </c:val>
          <c:extLst>
            <c:ext xmlns:c16="http://schemas.microsoft.com/office/drawing/2014/chart" uri="{C3380CC4-5D6E-409C-BE32-E72D297353CC}">
              <c16:uniqueId val="{00000004-513C-4B2B-BB51-A307193121F1}"/>
            </c:ext>
          </c:extLst>
        </c:ser>
        <c:dLbls>
          <c:dLblPos val="outEnd"/>
          <c:showLegendKey val="0"/>
          <c:showVal val="1"/>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6350" cap="flat" cmpd="sng" algn="ctr">
            <a:solidFill>
              <a:schemeClr val="bg1">
                <a:lumMod val="6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35183"/>
        <c:crosses val="autoZero"/>
        <c:auto val="1"/>
        <c:lblAlgn val="ctr"/>
        <c:lblOffset val="100"/>
        <c:noMultiLvlLbl val="0"/>
      </c:catAx>
      <c:valAx>
        <c:axId val="1929935183"/>
        <c:scaling>
          <c:orientation val="minMax"/>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dirty="0">
                    <a:latin typeface="HarmonyOS Sans SC" panose="00000500000000000000" pitchFamily="2" charset="-122"/>
                    <a:ea typeface="HarmonyOS Sans SC" panose="00000500000000000000" pitchFamily="2" charset="-122"/>
                  </a:rPr>
                  <a:t>微生物治愈率</a:t>
                </a:r>
                <a:r>
                  <a:rPr lang="zh-CN" dirty="0">
                    <a:latin typeface="HarmonyOS Sans SC" panose="00000500000000000000" pitchFamily="2" charset="-122"/>
                    <a:ea typeface="HarmonyOS Sans SC" panose="00000500000000000000" pitchFamily="2" charset="-122"/>
                  </a:rPr>
                  <a:t>（</a:t>
                </a:r>
                <a:r>
                  <a:rPr lang="en-US" dirty="0">
                    <a:latin typeface="HarmonyOS Sans SC" panose="00000500000000000000" pitchFamily="2" charset="-122"/>
                    <a:ea typeface="HarmonyOS Sans SC" panose="00000500000000000000" pitchFamily="2" charset="-122"/>
                  </a:rPr>
                  <a:t>%</a:t>
                </a:r>
                <a:r>
                  <a:rPr lang="zh-CN" dirty="0">
                    <a:latin typeface="HarmonyOS Sans SC" panose="00000500000000000000" pitchFamily="2" charset="-122"/>
                    <a:ea typeface="HarmonyOS Sans SC" panose="00000500000000000000" pitchFamily="2" charset="-122"/>
                  </a:rPr>
                  <a:t>）</a:t>
                </a:r>
              </a:p>
            </c:rich>
          </c:tx>
          <c:layout>
            <c:manualLayout>
              <c:xMode val="edge"/>
              <c:yMode val="edge"/>
              <c:x val="0"/>
              <c:y val="0.1429484785401220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title>
        <c:numFmt formatCode="0%" sourceLinked="0"/>
        <c:majorTickMark val="in"/>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1454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lumMod val="50000"/>
            </a:schemeClr>
          </a:solidFill>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61537497182271"/>
          <c:y val="0.17838003290667556"/>
          <c:w val="0.88338460099567262"/>
          <c:h val="0.70878759037143146"/>
        </c:manualLayout>
      </c:layout>
      <c:barChart>
        <c:barDir val="col"/>
        <c:grouping val="clustered"/>
        <c:varyColors val="0"/>
        <c:ser>
          <c:idx val="0"/>
          <c:order val="0"/>
          <c:tx>
            <c:strRef>
              <c:f>Sheet1!$B$1</c:f>
              <c:strCache>
                <c:ptCount val="1"/>
                <c:pt idx="0">
                  <c:v>舒巴坦-度洛巴坦</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仅AB感染</c:v>
                </c:pt>
                <c:pt idx="1">
                  <c:v>多菌种感染</c:v>
                </c:pt>
              </c:strCache>
            </c:strRef>
          </c:cat>
          <c:val>
            <c:numRef>
              <c:f>Sheet1!$B$2:$B$3</c:f>
              <c:numCache>
                <c:formatCode>0.0%</c:formatCode>
                <c:ptCount val="2"/>
                <c:pt idx="0">
                  <c:v>0.16700000000000001</c:v>
                </c:pt>
                <c:pt idx="1">
                  <c:v>0.222</c:v>
                </c:pt>
              </c:numCache>
            </c:numRef>
          </c:val>
          <c:extLst>
            <c:ext xmlns:c16="http://schemas.microsoft.com/office/drawing/2014/chart" uri="{C3380CC4-5D6E-409C-BE32-E72D297353CC}">
              <c16:uniqueId val="{00000000-5506-4469-B3A7-DD59C23A386E}"/>
            </c:ext>
          </c:extLst>
        </c:ser>
        <c:ser>
          <c:idx val="1"/>
          <c:order val="1"/>
          <c:tx>
            <c:strRef>
              <c:f>Sheet1!$C$1</c:f>
              <c:strCache>
                <c:ptCount val="1"/>
                <c:pt idx="0">
                  <c:v>多粘菌素E</c:v>
                </c:pt>
              </c:strCache>
            </c:strRef>
          </c:tx>
          <c:spPr>
            <a:solidFill>
              <a:schemeClr val="accent1"/>
            </a:solidFill>
            <a:ln>
              <a:solidFill>
                <a:schemeClr val="accent1"/>
              </a:solid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仅AB感染</c:v>
                </c:pt>
                <c:pt idx="1">
                  <c:v>多菌种感染</c:v>
                </c:pt>
              </c:strCache>
            </c:strRef>
          </c:cat>
          <c:val>
            <c:numRef>
              <c:f>Sheet1!$C$2:$C$3</c:f>
              <c:numCache>
                <c:formatCode>0.0%</c:formatCode>
                <c:ptCount val="2"/>
                <c:pt idx="0">
                  <c:v>0.34899999999999998</c:v>
                </c:pt>
                <c:pt idx="1">
                  <c:v>0.26300000000000001</c:v>
                </c:pt>
              </c:numCache>
            </c:numRef>
          </c:val>
          <c:extLst>
            <c:ext xmlns:c16="http://schemas.microsoft.com/office/drawing/2014/chart" uri="{C3380CC4-5D6E-409C-BE32-E72D297353CC}">
              <c16:uniqueId val="{00000001-5506-4469-B3A7-DD59C23A386E}"/>
            </c:ext>
          </c:extLst>
        </c:ser>
        <c:dLbls>
          <c:showLegendKey val="0"/>
          <c:showVal val="0"/>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929935183"/>
        <c:crosses val="autoZero"/>
        <c:auto val="1"/>
        <c:lblAlgn val="ctr"/>
        <c:lblOffset val="100"/>
        <c:noMultiLvlLbl val="0"/>
      </c:catAx>
      <c:valAx>
        <c:axId val="1929935183"/>
        <c:scaling>
          <c:orientation val="minMax"/>
        </c:scaling>
        <c:delete val="0"/>
        <c:axPos val="l"/>
        <c:numFmt formatCode="0%" sourceLinked="0"/>
        <c:majorTickMark val="in"/>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929914543"/>
        <c:crosses val="autoZero"/>
        <c:crossBetween val="between"/>
        <c:majorUnit val="0.1"/>
      </c:valAx>
      <c:spPr>
        <a:noFill/>
        <a:ln>
          <a:noFill/>
        </a:ln>
        <a:effectLst/>
      </c:spPr>
    </c:plotArea>
    <c:legend>
      <c:legendPos val="b"/>
      <c:layout>
        <c:manualLayout>
          <c:xMode val="edge"/>
          <c:yMode val="edge"/>
          <c:x val="0.15408400479898138"/>
          <c:y val="5.3425624420475382E-2"/>
          <c:w val="0.80797287029489606"/>
          <c:h val="0.1178899012754040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61537497182271"/>
          <c:y val="0.17838003290667556"/>
          <c:w val="0.88338460099567262"/>
          <c:h val="0.70878759037143146"/>
        </c:manualLayout>
      </c:layout>
      <c:barChart>
        <c:barDir val="col"/>
        <c:grouping val="clustered"/>
        <c:varyColors val="0"/>
        <c:ser>
          <c:idx val="0"/>
          <c:order val="0"/>
          <c:tx>
            <c:strRef>
              <c:f>Sheet1!$B$1</c:f>
              <c:strCache>
                <c:ptCount val="1"/>
                <c:pt idx="0">
                  <c:v>舒巴坦-度洛巴坦</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仅AB感染</c:v>
                </c:pt>
                <c:pt idx="1">
                  <c:v>多菌种感染</c:v>
                </c:pt>
              </c:strCache>
            </c:strRef>
          </c:cat>
          <c:val>
            <c:numRef>
              <c:f>Sheet1!$B$2:$B$3</c:f>
              <c:numCache>
                <c:formatCode>0.0%</c:formatCode>
                <c:ptCount val="2"/>
                <c:pt idx="0">
                  <c:v>0.63900000000000001</c:v>
                </c:pt>
                <c:pt idx="1">
                  <c:v>0.59299999999999997</c:v>
                </c:pt>
              </c:numCache>
            </c:numRef>
          </c:val>
          <c:extLst>
            <c:ext xmlns:c16="http://schemas.microsoft.com/office/drawing/2014/chart" uri="{C3380CC4-5D6E-409C-BE32-E72D297353CC}">
              <c16:uniqueId val="{00000000-3F04-42C6-AEEF-FFF7CFCCFA89}"/>
            </c:ext>
          </c:extLst>
        </c:ser>
        <c:ser>
          <c:idx val="1"/>
          <c:order val="1"/>
          <c:tx>
            <c:strRef>
              <c:f>Sheet1!$C$1</c:f>
              <c:strCache>
                <c:ptCount val="1"/>
                <c:pt idx="0">
                  <c:v>多粘菌素E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仅AB感染</c:v>
                </c:pt>
                <c:pt idx="1">
                  <c:v>多菌种感染</c:v>
                </c:pt>
              </c:strCache>
            </c:strRef>
          </c:cat>
          <c:val>
            <c:numRef>
              <c:f>Sheet1!$C$2:$C$3</c:f>
              <c:numCache>
                <c:formatCode>0.0%</c:formatCode>
                <c:ptCount val="2"/>
                <c:pt idx="0">
                  <c:v>0.34899999999999998</c:v>
                </c:pt>
                <c:pt idx="1">
                  <c:v>0.52600000000000002</c:v>
                </c:pt>
              </c:numCache>
            </c:numRef>
          </c:val>
          <c:extLst>
            <c:ext xmlns:c16="http://schemas.microsoft.com/office/drawing/2014/chart" uri="{C3380CC4-5D6E-409C-BE32-E72D297353CC}">
              <c16:uniqueId val="{00000001-3F04-42C6-AEEF-FFF7CFCCFA89}"/>
            </c:ext>
          </c:extLst>
        </c:ser>
        <c:dLbls>
          <c:showLegendKey val="0"/>
          <c:showVal val="0"/>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929935183"/>
        <c:crosses val="autoZero"/>
        <c:auto val="1"/>
        <c:lblAlgn val="ctr"/>
        <c:lblOffset val="100"/>
        <c:noMultiLvlLbl val="0"/>
      </c:catAx>
      <c:valAx>
        <c:axId val="1929935183"/>
        <c:scaling>
          <c:orientation val="minMax"/>
        </c:scaling>
        <c:delete val="0"/>
        <c:axPos val="l"/>
        <c:numFmt formatCode="0%" sourceLinked="0"/>
        <c:majorTickMark val="in"/>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929914543"/>
        <c:crosses val="autoZero"/>
        <c:crossBetween val="between"/>
        <c:majorUnit val="0.1"/>
      </c:valAx>
      <c:spPr>
        <a:noFill/>
        <a:ln>
          <a:noFill/>
        </a:ln>
        <a:effectLst/>
      </c:spPr>
    </c:plotArea>
    <c:legend>
      <c:legendPos val="b"/>
      <c:layout>
        <c:manualLayout>
          <c:xMode val="edge"/>
          <c:yMode val="edge"/>
          <c:x val="0.14211169006976623"/>
          <c:y val="5.3425624420475382E-2"/>
          <c:w val="0.81629787119046282"/>
          <c:h val="0.1178899012754040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61537497182271"/>
          <c:y val="0.17838003290667556"/>
          <c:w val="0.88338460099567262"/>
          <c:h val="0.70878759037143146"/>
        </c:manualLayout>
      </c:layout>
      <c:barChart>
        <c:barDir val="col"/>
        <c:grouping val="clustered"/>
        <c:varyColors val="0"/>
        <c:ser>
          <c:idx val="0"/>
          <c:order val="0"/>
          <c:tx>
            <c:strRef>
              <c:f>Sheet1!$B$1</c:f>
              <c:strCache>
                <c:ptCount val="1"/>
                <c:pt idx="0">
                  <c:v>舒巴坦-度洛巴坦</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仅AB感染</c:v>
                </c:pt>
                <c:pt idx="1">
                  <c:v>多菌种感染</c:v>
                </c:pt>
              </c:strCache>
            </c:strRef>
          </c:cat>
          <c:val>
            <c:numRef>
              <c:f>Sheet1!$B$2:$B$3</c:f>
              <c:numCache>
                <c:formatCode>0.0%</c:formatCode>
                <c:ptCount val="2"/>
                <c:pt idx="0">
                  <c:v>0.66700000000000004</c:v>
                </c:pt>
                <c:pt idx="1">
                  <c:v>0.70399999999999996</c:v>
                </c:pt>
              </c:numCache>
            </c:numRef>
          </c:val>
          <c:extLst>
            <c:ext xmlns:c16="http://schemas.microsoft.com/office/drawing/2014/chart" uri="{C3380CC4-5D6E-409C-BE32-E72D297353CC}">
              <c16:uniqueId val="{00000000-01B2-486B-9630-5472D1D0DD6E}"/>
            </c:ext>
          </c:extLst>
        </c:ser>
        <c:ser>
          <c:idx val="1"/>
          <c:order val="1"/>
          <c:tx>
            <c:strRef>
              <c:f>Sheet1!$C$1</c:f>
              <c:strCache>
                <c:ptCount val="1"/>
                <c:pt idx="0">
                  <c:v>多粘菌素E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仅AB感染</c:v>
                </c:pt>
                <c:pt idx="1">
                  <c:v>多菌种感染</c:v>
                </c:pt>
              </c:strCache>
            </c:strRef>
          </c:cat>
          <c:val>
            <c:numRef>
              <c:f>Sheet1!$C$2:$C$3</c:f>
              <c:numCache>
                <c:formatCode>0.0%</c:formatCode>
                <c:ptCount val="2"/>
                <c:pt idx="0">
                  <c:v>0.32600000000000001</c:v>
                </c:pt>
                <c:pt idx="1">
                  <c:v>0.63200000000000001</c:v>
                </c:pt>
              </c:numCache>
            </c:numRef>
          </c:val>
          <c:extLst>
            <c:ext xmlns:c16="http://schemas.microsoft.com/office/drawing/2014/chart" uri="{C3380CC4-5D6E-409C-BE32-E72D297353CC}">
              <c16:uniqueId val="{00000001-01B2-486B-9630-5472D1D0DD6E}"/>
            </c:ext>
          </c:extLst>
        </c:ser>
        <c:dLbls>
          <c:showLegendKey val="0"/>
          <c:showVal val="0"/>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929935183"/>
        <c:crosses val="autoZero"/>
        <c:auto val="1"/>
        <c:lblAlgn val="ctr"/>
        <c:lblOffset val="100"/>
        <c:noMultiLvlLbl val="0"/>
      </c:catAx>
      <c:valAx>
        <c:axId val="1929935183"/>
        <c:scaling>
          <c:orientation val="minMax"/>
        </c:scaling>
        <c:delete val="0"/>
        <c:axPos val="l"/>
        <c:numFmt formatCode="0%" sourceLinked="0"/>
        <c:majorTickMark val="in"/>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929914543"/>
        <c:crosses val="autoZero"/>
        <c:crossBetween val="between"/>
        <c:majorUnit val="0.1"/>
      </c:valAx>
      <c:spPr>
        <a:noFill/>
        <a:ln>
          <a:noFill/>
        </a:ln>
        <a:effectLst/>
      </c:spPr>
    </c:plotArea>
    <c:legend>
      <c:legendPos val="b"/>
      <c:layout>
        <c:manualLayout>
          <c:xMode val="edge"/>
          <c:yMode val="edge"/>
          <c:x val="8.2250116423690484E-2"/>
          <c:y val="5.3425624420475382E-2"/>
          <c:w val="0.85427430489871925"/>
          <c:h val="0.11788990127540408"/>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lumMod val="50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5302819381170186E-2"/>
          <c:y val="3.7812042649184745E-2"/>
          <c:w val="0.91695368902333341"/>
          <c:h val="0.71762336576788999"/>
        </c:manualLayout>
      </c:layout>
      <c:barChart>
        <c:barDir val="col"/>
        <c:grouping val="clustered"/>
        <c:varyColors val="0"/>
        <c:ser>
          <c:idx val="0"/>
          <c:order val="0"/>
          <c:tx>
            <c:strRef>
              <c:f>Sheet1!$B$1</c:f>
              <c:strCache>
                <c:ptCount val="1"/>
                <c:pt idx="0">
                  <c:v>%R(耐药率)</c:v>
                </c:pt>
              </c:strCache>
            </c:strRef>
          </c:tx>
          <c:spPr>
            <a:solidFill>
              <a:schemeClr val="accent1"/>
            </a:solidFill>
            <a:ln>
              <a:noFill/>
            </a:ln>
            <a:effectLst/>
          </c:spPr>
          <c:invertIfNegative val="0"/>
          <c:dPt>
            <c:idx val="10"/>
            <c:invertIfNegative val="0"/>
            <c:bubble3D val="0"/>
            <c:spPr>
              <a:solidFill>
                <a:schemeClr val="accent2"/>
              </a:solidFill>
              <a:ln>
                <a:noFill/>
              </a:ln>
              <a:effectLst/>
            </c:spPr>
            <c:extLst>
              <c:ext xmlns:c16="http://schemas.microsoft.com/office/drawing/2014/chart" uri="{C3380CC4-5D6E-409C-BE32-E72D297353CC}">
                <c16:uniqueId val="{00000000-E498-44CB-A4C3-D8307E0874AE}"/>
              </c:ext>
            </c:extLst>
          </c:dPt>
          <c:dPt>
            <c:idx val="11"/>
            <c:invertIfNegative val="0"/>
            <c:bubble3D val="0"/>
            <c:spPr>
              <a:solidFill>
                <a:srgbClr val="49AEC3"/>
              </a:solidFill>
              <a:ln>
                <a:noFill/>
              </a:ln>
              <a:effectLst/>
            </c:spPr>
            <c:extLst>
              <c:ext xmlns:c16="http://schemas.microsoft.com/office/drawing/2014/chart" uri="{C3380CC4-5D6E-409C-BE32-E72D297353CC}">
                <c16:uniqueId val="{00000001-E498-44CB-A4C3-D8307E0874AE}"/>
              </c:ext>
            </c:extLst>
          </c:dPt>
          <c:dPt>
            <c:idx val="13"/>
            <c:invertIfNegative val="0"/>
            <c:bubble3D val="0"/>
            <c:spPr>
              <a:solidFill>
                <a:schemeClr val="accent2"/>
              </a:solidFill>
              <a:ln>
                <a:noFill/>
              </a:ln>
              <a:effectLst/>
            </c:spPr>
            <c:extLst>
              <c:ext xmlns:c16="http://schemas.microsoft.com/office/drawing/2014/chart" uri="{C3380CC4-5D6E-409C-BE32-E72D297353CC}">
                <c16:uniqueId val="{00000000-A72D-4AC0-A6C7-0547C220D005}"/>
              </c:ext>
            </c:extLst>
          </c:dPt>
          <c:dLbls>
            <c:dLbl>
              <c:idx val="1"/>
              <c:tx>
                <c:rich>
                  <a:bodyPr/>
                  <a:lstStyle/>
                  <a:p>
                    <a:fld id="{C6F923D8-7D89-0B47-BB31-4E0DDCAACF89}" type="VALUE">
                      <a:rPr lang="en-US" altLang="zh-CN" sz="800" b="0">
                        <a:solidFill>
                          <a:schemeClr val="tx1">
                            <a:lumMod val="75000"/>
                            <a:lumOff val="25000"/>
                          </a:schemeClr>
                        </a:solidFill>
                        <a:latin typeface="HarmonyOS Sans SC" panose="00000500000000000000" pitchFamily="2" charset="-122"/>
                        <a:ea typeface="HarmonyOS Sans SC" panose="00000500000000000000" pitchFamily="2" charset="-122"/>
                      </a:rPr>
                      <a:pPr/>
                      <a:t>[值]</a:t>
                    </a:fld>
                    <a:endParaRPr lang="zh-CN" alt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D4B0-43A4-8CBF-AADCBC22A37C}"/>
                </c:ext>
              </c:extLst>
            </c:dLbl>
            <c:numFmt formatCode="#,##0.0_);[Red]\(#,##0.0\)" sourceLinked="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Sheet1!$A$2:$A$17</c:f>
              <c:strCache>
                <c:ptCount val="16"/>
                <c:pt idx="0">
                  <c:v>多黏菌素B</c:v>
                </c:pt>
                <c:pt idx="1">
                  <c:v>甘酰胺环素类</c:v>
                </c:pt>
                <c:pt idx="2">
                  <c:v>黏菌素</c:v>
                </c:pt>
                <c:pt idx="3">
                  <c:v>复方磺胺甲噁唑</c:v>
                </c:pt>
                <c:pt idx="4">
                  <c:v>头孢哌酮-舒巴坦</c:v>
                </c:pt>
                <c:pt idx="5">
                  <c:v>阿米卡星</c:v>
                </c:pt>
                <c:pt idx="6">
                  <c:v>左氧氟沙星</c:v>
                </c:pt>
                <c:pt idx="7">
                  <c:v>头孢吡肟</c:v>
                </c:pt>
                <c:pt idx="8">
                  <c:v>氨苄西林-舒巴坦</c:v>
                </c:pt>
                <c:pt idx="9">
                  <c:v>庆大霉素</c:v>
                </c:pt>
                <c:pt idx="10">
                  <c:v>亚胺培南</c:v>
                </c:pt>
                <c:pt idx="11">
                  <c:v>环丙沙星</c:v>
                </c:pt>
                <c:pt idx="12">
                  <c:v>头孢他啶</c:v>
                </c:pt>
                <c:pt idx="13">
                  <c:v>美罗培南</c:v>
                </c:pt>
                <c:pt idx="14">
                  <c:v>哌拉西林</c:v>
                </c:pt>
                <c:pt idx="15">
                  <c:v>哌拉西林-他唑巴坦</c:v>
                </c:pt>
              </c:strCache>
            </c:strRef>
          </c:cat>
          <c:val>
            <c:numRef>
              <c:f>Sheet1!$B$2:$B$17</c:f>
              <c:numCache>
                <c:formatCode>0.00_ </c:formatCode>
                <c:ptCount val="16"/>
                <c:pt idx="0">
                  <c:v>0.8</c:v>
                </c:pt>
                <c:pt idx="1">
                  <c:v>1.9</c:v>
                </c:pt>
                <c:pt idx="2">
                  <c:v>1.8</c:v>
                </c:pt>
                <c:pt idx="3">
                  <c:v>47.7</c:v>
                </c:pt>
                <c:pt idx="4">
                  <c:v>54</c:v>
                </c:pt>
                <c:pt idx="5">
                  <c:v>55.9</c:v>
                </c:pt>
                <c:pt idx="6">
                  <c:v>60.3</c:v>
                </c:pt>
                <c:pt idx="7">
                  <c:v>65.5</c:v>
                </c:pt>
                <c:pt idx="8">
                  <c:v>66.7</c:v>
                </c:pt>
                <c:pt idx="9">
                  <c:v>64.099999999999994</c:v>
                </c:pt>
                <c:pt idx="10">
                  <c:v>71</c:v>
                </c:pt>
                <c:pt idx="11">
                  <c:v>70.7</c:v>
                </c:pt>
                <c:pt idx="12">
                  <c:v>71.099999999999994</c:v>
                </c:pt>
                <c:pt idx="13">
                  <c:v>71</c:v>
                </c:pt>
                <c:pt idx="14">
                  <c:v>71.5</c:v>
                </c:pt>
                <c:pt idx="15">
                  <c:v>72.599999999999994</c:v>
                </c:pt>
              </c:numCache>
            </c:numRef>
          </c:val>
          <c:extLst>
            <c:ext xmlns:c16="http://schemas.microsoft.com/office/drawing/2014/chart" uri="{C3380CC4-5D6E-409C-BE32-E72D297353CC}">
              <c16:uniqueId val="{00000001-D4B0-43A4-8CBF-AADCBC22A37C}"/>
            </c:ext>
          </c:extLst>
        </c:ser>
        <c:dLbls>
          <c:dLblPos val="outEnd"/>
          <c:showLegendKey val="0"/>
          <c:showVal val="1"/>
          <c:showCatName val="0"/>
          <c:showSerName val="0"/>
          <c:showPercent val="0"/>
          <c:showBubbleSize val="0"/>
        </c:dLbls>
        <c:gapWidth val="150"/>
        <c:overlap val="-27"/>
        <c:axId val="148868463"/>
        <c:axId val="148881903"/>
      </c:barChart>
      <c:catAx>
        <c:axId val="148868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48881903"/>
        <c:crossesAt val="0"/>
        <c:auto val="1"/>
        <c:lblAlgn val="ctr"/>
        <c:lblOffset val="100"/>
        <c:noMultiLvlLbl val="0"/>
      </c:catAx>
      <c:valAx>
        <c:axId val="148881903"/>
        <c:scaling>
          <c:orientation val="minMax"/>
        </c:scaling>
        <c:delete val="0"/>
        <c:axPos val="l"/>
        <c:title>
          <c:tx>
            <c:rich>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r>
                  <a:rPr lang="zh-CN" dirty="0">
                    <a:latin typeface="HarmonyOS Sans SC" panose="00000500000000000000" pitchFamily="2" charset="-122"/>
                    <a:ea typeface="HarmonyOS Sans SC" panose="00000500000000000000" pitchFamily="2" charset="-122"/>
                  </a:rPr>
                  <a:t>耐药率</a:t>
                </a:r>
                <a:r>
                  <a:rPr lang="en-US" dirty="0">
                    <a:latin typeface="HarmonyOS Sans SC" panose="00000500000000000000" pitchFamily="2" charset="-122"/>
                    <a:ea typeface="HarmonyOS Sans SC" panose="00000500000000000000" pitchFamily="2" charset="-122"/>
                  </a:rPr>
                  <a:t>(%)</a:t>
                </a:r>
                <a:endParaRPr lang="zh-CN" dirty="0">
                  <a:latin typeface="HarmonyOS Sans SC" panose="00000500000000000000" pitchFamily="2" charset="-122"/>
                  <a:ea typeface="HarmonyOS Sans SC" panose="00000500000000000000" pitchFamily="2" charset="-122"/>
                </a:endParaRPr>
              </a:p>
            </c:rich>
          </c:tx>
          <c:overlay val="0"/>
          <c:spPr>
            <a:noFill/>
            <a:ln>
              <a:noFill/>
            </a:ln>
            <a:effectLst/>
          </c:spPr>
          <c:txPr>
            <a:bodyPr rot="-54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title>
        <c:numFmt formatCode="0_ "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4886846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8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333653714128787E-2"/>
          <c:y val="7.190925770965309E-2"/>
          <c:w val="0.89665504142065999"/>
          <c:h val="0.68422119176034124"/>
        </c:manualLayout>
      </c:layout>
      <c:barChart>
        <c:barDir val="col"/>
        <c:grouping val="clustered"/>
        <c:varyColors val="0"/>
        <c:ser>
          <c:idx val="0"/>
          <c:order val="0"/>
          <c:tx>
            <c:strRef>
              <c:f>Sheet1!$A$2</c:f>
              <c:strCache>
                <c:ptCount val="1"/>
                <c:pt idx="0">
                  <c:v>耐药率</c:v>
                </c:pt>
              </c:strCache>
            </c:strRef>
          </c:tx>
          <c:spPr>
            <a:solidFill>
              <a:schemeClr val="accent1"/>
            </a:solidFill>
            <a:ln>
              <a:noFill/>
            </a:ln>
            <a:effectLst/>
          </c:spPr>
          <c:invertIfNegative val="0"/>
          <c:dPt>
            <c:idx val="4"/>
            <c:invertIfNegative val="0"/>
            <c:bubble3D val="0"/>
            <c:spPr>
              <a:solidFill>
                <a:schemeClr val="accent1"/>
              </a:solidFill>
              <a:ln>
                <a:noFill/>
              </a:ln>
              <a:effectLst/>
            </c:spPr>
            <c:extLst>
              <c:ext xmlns:c16="http://schemas.microsoft.com/office/drawing/2014/chart" uri="{C3380CC4-5D6E-409C-BE32-E72D297353CC}">
                <c16:uniqueId val="{00000001-AA88-44AF-AA43-E941C00D0F36}"/>
              </c:ext>
            </c:extLst>
          </c:dPt>
          <c:dPt>
            <c:idx val="8"/>
            <c:invertIfNegative val="0"/>
            <c:bubble3D val="0"/>
            <c:spPr>
              <a:solidFill>
                <a:schemeClr val="accent1"/>
              </a:solidFill>
              <a:ln>
                <a:noFill/>
              </a:ln>
              <a:effectLst/>
            </c:spPr>
            <c:extLst>
              <c:ext xmlns:c16="http://schemas.microsoft.com/office/drawing/2014/chart" uri="{C3380CC4-5D6E-409C-BE32-E72D297353CC}">
                <c16:uniqueId val="{00000003-AA88-44AF-AA43-E941C00D0F36}"/>
              </c:ext>
            </c:extLst>
          </c:dPt>
          <c:dPt>
            <c:idx val="9"/>
            <c:invertIfNegative val="0"/>
            <c:bubble3D val="0"/>
            <c:spPr>
              <a:solidFill>
                <a:schemeClr val="accent1"/>
              </a:solidFill>
              <a:ln>
                <a:noFill/>
              </a:ln>
              <a:effectLst/>
            </c:spPr>
            <c:extLst>
              <c:ext xmlns:c16="http://schemas.microsoft.com/office/drawing/2014/chart" uri="{C3380CC4-5D6E-409C-BE32-E72D297353CC}">
                <c16:uniqueId val="{00000005-AA88-44AF-AA43-E941C00D0F36}"/>
              </c:ext>
            </c:extLst>
          </c:dPt>
          <c:dPt>
            <c:idx val="11"/>
            <c:invertIfNegative val="0"/>
            <c:bubble3D val="0"/>
            <c:spPr>
              <a:solidFill>
                <a:schemeClr val="accent1"/>
              </a:solidFill>
              <a:ln>
                <a:noFill/>
              </a:ln>
              <a:effectLst/>
            </c:spPr>
            <c:extLst>
              <c:ext xmlns:c16="http://schemas.microsoft.com/office/drawing/2014/chart" uri="{C3380CC4-5D6E-409C-BE32-E72D297353CC}">
                <c16:uniqueId val="{00000007-AA88-44AF-AA43-E941C00D0F36}"/>
              </c:ext>
            </c:extLst>
          </c:dPt>
          <c:dPt>
            <c:idx val="12"/>
            <c:invertIfNegative val="0"/>
            <c:bubble3D val="0"/>
            <c:spPr>
              <a:solidFill>
                <a:schemeClr val="accent1"/>
              </a:solidFill>
              <a:ln>
                <a:noFill/>
              </a:ln>
              <a:effectLst/>
            </c:spPr>
            <c:extLst>
              <c:ext xmlns:c16="http://schemas.microsoft.com/office/drawing/2014/chart" uri="{C3380CC4-5D6E-409C-BE32-E72D297353CC}">
                <c16:uniqueId val="{00000009-AA88-44AF-AA43-E941C00D0F36}"/>
              </c:ext>
            </c:extLst>
          </c:dPt>
          <c:dPt>
            <c:idx val="13"/>
            <c:invertIfNegative val="0"/>
            <c:bubble3D val="0"/>
            <c:spPr>
              <a:solidFill>
                <a:schemeClr val="accent1"/>
              </a:solidFill>
              <a:ln>
                <a:noFill/>
              </a:ln>
              <a:effectLst/>
            </c:spPr>
            <c:extLst>
              <c:ext xmlns:c16="http://schemas.microsoft.com/office/drawing/2014/chart" uri="{C3380CC4-5D6E-409C-BE32-E72D297353CC}">
                <c16:uniqueId val="{0000000B-AA88-44AF-AA43-E941C00D0F36}"/>
              </c:ext>
            </c:extLst>
          </c:dPt>
          <c:dPt>
            <c:idx val="14"/>
            <c:invertIfNegative val="0"/>
            <c:bubble3D val="0"/>
            <c:spPr>
              <a:solidFill>
                <a:schemeClr val="accent1"/>
              </a:solidFill>
              <a:ln>
                <a:noFill/>
              </a:ln>
              <a:effectLst/>
            </c:spPr>
            <c:extLst>
              <c:ext xmlns:c16="http://schemas.microsoft.com/office/drawing/2014/chart" uri="{C3380CC4-5D6E-409C-BE32-E72D297353CC}">
                <c16:uniqueId val="{0000000D-AA88-44AF-AA43-E941C00D0F36}"/>
              </c:ext>
            </c:extLst>
          </c:dPt>
          <c:dPt>
            <c:idx val="15"/>
            <c:invertIfNegative val="0"/>
            <c:bubble3D val="0"/>
            <c:spPr>
              <a:solidFill>
                <a:schemeClr val="accent1"/>
              </a:solidFill>
              <a:ln>
                <a:noFill/>
              </a:ln>
              <a:effectLst/>
            </c:spPr>
            <c:extLst>
              <c:ext xmlns:c16="http://schemas.microsoft.com/office/drawing/2014/chart" uri="{C3380CC4-5D6E-409C-BE32-E72D297353CC}">
                <c16:uniqueId val="{0000000F-AA88-44AF-AA43-E941C00D0F36}"/>
              </c:ext>
            </c:extLst>
          </c:dPt>
          <c:dLbls>
            <c:numFmt formatCode="#,##0.0_);[Red]\(#,##0.0\)" sourceLinked="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Sheet1!$B$1:$Q$1</c:f>
              <c:strCache>
                <c:ptCount val="16"/>
                <c:pt idx="0">
                  <c:v>多黏菌素B</c:v>
                </c:pt>
                <c:pt idx="1">
                  <c:v>黏菌素</c:v>
                </c:pt>
                <c:pt idx="2">
                  <c:v>甘酰胺环素类</c:v>
                </c:pt>
                <c:pt idx="3">
                  <c:v>复方磺胺甲噁唑</c:v>
                </c:pt>
                <c:pt idx="4">
                  <c:v>头孢哌酮-舒巴坦</c:v>
                </c:pt>
                <c:pt idx="5">
                  <c:v>阿米卡星</c:v>
                </c:pt>
                <c:pt idx="6">
                  <c:v>左氧氟沙星</c:v>
                </c:pt>
                <c:pt idx="7">
                  <c:v>庆大霉素</c:v>
                </c:pt>
                <c:pt idx="8">
                  <c:v>头孢吡肟</c:v>
                </c:pt>
                <c:pt idx="9">
                  <c:v>氨苄西林-舒巴坦</c:v>
                </c:pt>
                <c:pt idx="10">
                  <c:v>环丙沙星</c:v>
                </c:pt>
                <c:pt idx="11">
                  <c:v>头孢他啶</c:v>
                </c:pt>
                <c:pt idx="12">
                  <c:v>哌拉西林-他唑巴坦</c:v>
                </c:pt>
                <c:pt idx="13">
                  <c:v>哌拉西林</c:v>
                </c:pt>
                <c:pt idx="14">
                  <c:v>亚胺培南</c:v>
                </c:pt>
                <c:pt idx="15">
                  <c:v>美罗培南</c:v>
                </c:pt>
              </c:strCache>
            </c:strRef>
          </c:cat>
          <c:val>
            <c:numRef>
              <c:f>Sheet1!$B$2:$Q$2</c:f>
              <c:numCache>
                <c:formatCode>General</c:formatCode>
                <c:ptCount val="16"/>
                <c:pt idx="0">
                  <c:v>0.8</c:v>
                </c:pt>
                <c:pt idx="1">
                  <c:v>1.5</c:v>
                </c:pt>
                <c:pt idx="2">
                  <c:v>2.7</c:v>
                </c:pt>
                <c:pt idx="3">
                  <c:v>64.900000000000006</c:v>
                </c:pt>
                <c:pt idx="4">
                  <c:v>74.5</c:v>
                </c:pt>
                <c:pt idx="5">
                  <c:v>79.400000000000006</c:v>
                </c:pt>
                <c:pt idx="6">
                  <c:v>85.9</c:v>
                </c:pt>
                <c:pt idx="7">
                  <c:v>87.7</c:v>
                </c:pt>
                <c:pt idx="8">
                  <c:v>91.3</c:v>
                </c:pt>
                <c:pt idx="9">
                  <c:v>92.9</c:v>
                </c:pt>
                <c:pt idx="10">
                  <c:v>98.4</c:v>
                </c:pt>
                <c:pt idx="11">
                  <c:v>98.6</c:v>
                </c:pt>
                <c:pt idx="12">
                  <c:v>99.7</c:v>
                </c:pt>
                <c:pt idx="13">
                  <c:v>99.7</c:v>
                </c:pt>
                <c:pt idx="14">
                  <c:v>99.7</c:v>
                </c:pt>
                <c:pt idx="15">
                  <c:v>99.8</c:v>
                </c:pt>
              </c:numCache>
            </c:numRef>
          </c:val>
          <c:extLst>
            <c:ext xmlns:c16="http://schemas.microsoft.com/office/drawing/2014/chart" uri="{C3380CC4-5D6E-409C-BE32-E72D297353CC}">
              <c16:uniqueId val="{00000010-AA88-44AF-AA43-E941C00D0F36}"/>
            </c:ext>
          </c:extLst>
        </c:ser>
        <c:dLbls>
          <c:dLblPos val="outEnd"/>
          <c:showLegendKey val="0"/>
          <c:showVal val="1"/>
          <c:showCatName val="0"/>
          <c:showSerName val="0"/>
          <c:showPercent val="0"/>
          <c:showBubbleSize val="0"/>
        </c:dLbls>
        <c:gapWidth val="150"/>
        <c:overlap val="-27"/>
        <c:axId val="148868463"/>
        <c:axId val="148881903"/>
      </c:barChart>
      <c:catAx>
        <c:axId val="1488684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endParaRPr lang="zh-CN"/>
          </a:p>
        </c:txPr>
        <c:crossAx val="148881903"/>
        <c:crossesAt val="0"/>
        <c:auto val="1"/>
        <c:lblAlgn val="ctr"/>
        <c:lblOffset val="100"/>
        <c:noMultiLvlLbl val="0"/>
      </c:catAx>
      <c:valAx>
        <c:axId val="148881903"/>
        <c:scaling>
          <c:orientation val="minMax"/>
        </c:scaling>
        <c:delete val="0"/>
        <c:axPos val="l"/>
        <c:title>
          <c:tx>
            <c:rich>
              <a:bodyPr rot="-540000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r>
                  <a:rPr lang="zh-CN" dirty="0">
                    <a:latin typeface="HarmonyOS Sans SC" panose="00000500000000000000" pitchFamily="2" charset="-122"/>
                    <a:ea typeface="HarmonyOS Sans SC" panose="00000500000000000000" pitchFamily="2" charset="-122"/>
                  </a:rPr>
                  <a:t>耐药率</a:t>
                </a:r>
                <a:r>
                  <a:rPr lang="en-US" dirty="0">
                    <a:latin typeface="HarmonyOS Sans SC" panose="00000500000000000000" pitchFamily="2" charset="-122"/>
                    <a:ea typeface="HarmonyOS Sans SC" panose="00000500000000000000" pitchFamily="2" charset="-122"/>
                  </a:rPr>
                  <a:t>(%)</a:t>
                </a:r>
                <a:endParaRPr lang="zh-CN" dirty="0">
                  <a:latin typeface="HarmonyOS Sans SC" panose="00000500000000000000" pitchFamily="2" charset="-122"/>
                  <a:ea typeface="HarmonyOS Sans SC" panose="00000500000000000000" pitchFamily="2" charset="-122"/>
                </a:endParaRPr>
              </a:p>
            </c:rich>
          </c:tx>
          <c:overlay val="0"/>
          <c:spPr>
            <a:noFill/>
            <a:ln>
              <a:noFill/>
            </a:ln>
            <a:effectLst/>
          </c:spPr>
          <c:txPr>
            <a:bodyPr rot="-540000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endParaRPr lang="zh-CN"/>
            </a:p>
          </c:txPr>
        </c:title>
        <c:numFmt formatCode="0_ " sourceLinked="0"/>
        <c:majorTickMark val="out"/>
        <c:minorTickMark val="none"/>
        <c:tickLblPos val="nextTo"/>
        <c:spPr>
          <a:noFill/>
          <a:ln>
            <a:solidFill>
              <a:schemeClr val="bg1">
                <a:lumMod val="75000"/>
              </a:schemeClr>
            </a:solidFill>
          </a:ln>
          <a:effectLst/>
        </c:spPr>
        <c:txPr>
          <a:bodyPr rot="-60000000" spcFirstLastPara="1" vertOverflow="ellipsis" vert="horz" wrap="square" anchor="ctr" anchorCtr="1"/>
          <a:lstStyle/>
          <a:p>
            <a:pPr>
              <a:defRPr sz="7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defRPr>
            </a:pPr>
            <a:endParaRPr lang="zh-CN"/>
          </a:p>
        </c:txPr>
        <c:crossAx val="14886846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700">
          <a:latin typeface="微软雅黑" panose="020B0503020204020204" pitchFamily="34" charset="-122"/>
          <a:ea typeface="微软雅黑" panose="020B0503020204020204" pitchFamily="34" charset="-122"/>
          <a:cs typeface="+mn-ea"/>
          <a:sym typeface="微软雅黑" panose="020B0503020204020204" pitchFamily="34" charset="-122"/>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450047311368221E-2"/>
          <c:y val="6.3430386148535092E-2"/>
          <c:w val="0.89842959234046205"/>
          <c:h val="0.69095400840843491"/>
        </c:manualLayout>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5"/>
            <c:invertIfNegative val="0"/>
            <c:bubble3D val="0"/>
            <c:spPr>
              <a:solidFill>
                <a:srgbClr val="A9BFE3"/>
              </a:solidFill>
              <a:ln>
                <a:noFill/>
              </a:ln>
              <a:effectLst/>
            </c:spPr>
            <c:extLst>
              <c:ext xmlns:c16="http://schemas.microsoft.com/office/drawing/2014/chart" uri="{C3380CC4-5D6E-409C-BE32-E72D297353CC}">
                <c16:uniqueId val="{00000001-CA87-4F04-AE36-8E879FB67E8A}"/>
              </c:ext>
            </c:extLst>
          </c:dPt>
          <c:dPt>
            <c:idx val="6"/>
            <c:invertIfNegative val="0"/>
            <c:bubble3D val="0"/>
            <c:spPr>
              <a:solidFill>
                <a:srgbClr val="A9BFE3"/>
              </a:solidFill>
              <a:ln>
                <a:noFill/>
              </a:ln>
              <a:effectLst/>
            </c:spPr>
            <c:extLst>
              <c:ext xmlns:c16="http://schemas.microsoft.com/office/drawing/2014/chart" uri="{C3380CC4-5D6E-409C-BE32-E72D297353CC}">
                <c16:uniqueId val="{00000003-CA87-4F04-AE36-8E879FB67E8A}"/>
              </c:ext>
            </c:extLst>
          </c:dPt>
          <c:dPt>
            <c:idx val="7"/>
            <c:invertIfNegative val="0"/>
            <c:bubble3D val="0"/>
            <c:spPr>
              <a:solidFill>
                <a:schemeClr val="accent2"/>
              </a:solidFill>
              <a:ln>
                <a:noFill/>
              </a:ln>
              <a:effectLst/>
            </c:spPr>
            <c:extLst>
              <c:ext xmlns:c16="http://schemas.microsoft.com/office/drawing/2014/chart" uri="{C3380CC4-5D6E-409C-BE32-E72D297353CC}">
                <c16:uniqueId val="{00000005-CA87-4F04-AE36-8E879FB67E8A}"/>
              </c:ext>
            </c:extLst>
          </c:dPt>
          <c:dPt>
            <c:idx val="8"/>
            <c:invertIfNegative val="0"/>
            <c:bubble3D val="0"/>
            <c:spPr>
              <a:solidFill>
                <a:schemeClr val="accent2"/>
              </a:solidFill>
              <a:ln>
                <a:noFill/>
              </a:ln>
              <a:effectLst/>
            </c:spPr>
            <c:extLst>
              <c:ext xmlns:c16="http://schemas.microsoft.com/office/drawing/2014/chart" uri="{C3380CC4-5D6E-409C-BE32-E72D297353CC}">
                <c16:uniqueId val="{00000007-CA87-4F04-AE36-8E879FB67E8A}"/>
              </c:ext>
            </c:extLst>
          </c:dPt>
          <c:dPt>
            <c:idx val="9"/>
            <c:invertIfNegative val="0"/>
            <c:bubble3D val="0"/>
            <c:spPr>
              <a:solidFill>
                <a:schemeClr val="accent2"/>
              </a:solidFill>
              <a:ln>
                <a:noFill/>
              </a:ln>
              <a:effectLst/>
            </c:spPr>
            <c:extLst>
              <c:ext xmlns:c16="http://schemas.microsoft.com/office/drawing/2014/chart" uri="{C3380CC4-5D6E-409C-BE32-E72D297353CC}">
                <c16:uniqueId val="{00000009-CA87-4F04-AE36-8E879FB67E8A}"/>
              </c:ext>
            </c:extLst>
          </c:dPt>
          <c:dPt>
            <c:idx val="10"/>
            <c:invertIfNegative val="0"/>
            <c:bubble3D val="0"/>
            <c:spPr>
              <a:solidFill>
                <a:schemeClr val="accent2"/>
              </a:solidFill>
              <a:ln>
                <a:noFill/>
              </a:ln>
              <a:effectLst/>
            </c:spPr>
            <c:extLst>
              <c:ext xmlns:c16="http://schemas.microsoft.com/office/drawing/2014/chart" uri="{C3380CC4-5D6E-409C-BE32-E72D297353CC}">
                <c16:uniqueId val="{0000000B-CA87-4F04-AE36-8E879FB67E8A}"/>
              </c:ext>
            </c:extLst>
          </c:dPt>
          <c:dPt>
            <c:idx val="11"/>
            <c:invertIfNegative val="0"/>
            <c:bubble3D val="0"/>
            <c:spPr>
              <a:solidFill>
                <a:schemeClr val="accent2"/>
              </a:solidFill>
              <a:ln>
                <a:noFill/>
              </a:ln>
              <a:effectLst/>
            </c:spPr>
            <c:extLst>
              <c:ext xmlns:c16="http://schemas.microsoft.com/office/drawing/2014/chart" uri="{C3380CC4-5D6E-409C-BE32-E72D297353CC}">
                <c16:uniqueId val="{0000000D-CA87-4F04-AE36-8E879FB67E8A}"/>
              </c:ext>
            </c:extLst>
          </c:dPt>
          <c:dLbls>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CTX-M-15</c:v>
                </c:pt>
                <c:pt idx="1">
                  <c:v>TEM-1</c:v>
                </c:pt>
                <c:pt idx="2">
                  <c:v>SHV-5</c:v>
                </c:pt>
                <c:pt idx="3">
                  <c:v>KPC-2</c:v>
                </c:pt>
                <c:pt idx="4">
                  <c:v>KPC-3</c:v>
                </c:pt>
                <c:pt idx="5">
                  <c:v>AmpCa</c:v>
                </c:pt>
                <c:pt idx="6">
                  <c:v>P99b</c:v>
                </c:pt>
                <c:pt idx="7">
                  <c:v>OXA-10</c:v>
                </c:pt>
                <c:pt idx="8">
                  <c:v>OXA-23</c:v>
                </c:pt>
                <c:pt idx="9">
                  <c:v>OXA-24/40</c:v>
                </c:pt>
                <c:pt idx="10">
                  <c:v>OXA-48</c:v>
                </c:pt>
                <c:pt idx="11">
                  <c:v>OXA-58</c:v>
                </c:pt>
              </c:strCache>
            </c:strRef>
          </c:cat>
          <c:val>
            <c:numRef>
              <c:f>Sheet1!$B$2:$B$13</c:f>
              <c:numCache>
                <c:formatCode>General</c:formatCode>
                <c:ptCount val="12"/>
                <c:pt idx="0">
                  <c:v>9</c:v>
                </c:pt>
                <c:pt idx="1">
                  <c:v>35</c:v>
                </c:pt>
                <c:pt idx="2">
                  <c:v>64</c:v>
                </c:pt>
                <c:pt idx="3">
                  <c:v>155</c:v>
                </c:pt>
                <c:pt idx="4">
                  <c:v>113</c:v>
                </c:pt>
                <c:pt idx="5">
                  <c:v>300</c:v>
                </c:pt>
                <c:pt idx="6">
                  <c:v>288</c:v>
                </c:pt>
                <c:pt idx="7">
                  <c:v>128</c:v>
                </c:pt>
                <c:pt idx="8">
                  <c:v>51</c:v>
                </c:pt>
                <c:pt idx="9">
                  <c:v>112</c:v>
                </c:pt>
                <c:pt idx="10">
                  <c:v>160</c:v>
                </c:pt>
                <c:pt idx="11">
                  <c:v>2083</c:v>
                </c:pt>
              </c:numCache>
            </c:numRef>
          </c:val>
          <c:extLst>
            <c:ext xmlns:c16="http://schemas.microsoft.com/office/drawing/2014/chart" uri="{C3380CC4-5D6E-409C-BE32-E72D297353CC}">
              <c16:uniqueId val="{0000000E-CA87-4F04-AE36-8E879FB67E8A}"/>
            </c:ext>
          </c:extLst>
        </c:ser>
        <c:dLbls>
          <c:dLblPos val="outEnd"/>
          <c:showLegendKey val="0"/>
          <c:showVal val="1"/>
          <c:showCatName val="0"/>
          <c:showSerName val="0"/>
          <c:showPercent val="0"/>
          <c:showBubbleSize val="0"/>
        </c:dLbls>
        <c:gapWidth val="219"/>
        <c:overlap val="-27"/>
        <c:axId val="1221517200"/>
        <c:axId val="1221508560"/>
      </c:barChart>
      <c:catAx>
        <c:axId val="1221517200"/>
        <c:scaling>
          <c:orientation val="minMax"/>
        </c:scaling>
        <c:delete val="0"/>
        <c:axPos val="b"/>
        <c:numFmt formatCode="General" sourceLinked="1"/>
        <c:majorTickMark val="none"/>
        <c:minorTickMark val="none"/>
        <c:tickLblPos val="nextTo"/>
        <c:spPr>
          <a:noFill/>
          <a:ln w="6350"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221508560"/>
        <c:crosses val="autoZero"/>
        <c:auto val="1"/>
        <c:lblAlgn val="ctr"/>
        <c:lblOffset val="100"/>
        <c:noMultiLvlLbl val="0"/>
      </c:catAx>
      <c:valAx>
        <c:axId val="1221508560"/>
        <c:scaling>
          <c:orientation val="minMax"/>
          <c:max val="2500"/>
          <c:min val="0"/>
        </c:scaling>
        <c:delete val="0"/>
        <c:axPos val="l"/>
        <c:title>
          <c:tx>
            <c:rich>
              <a:bodyPr rot="-5400000" spcFirstLastPara="1" vertOverflow="ellipsis" vert="horz" wrap="square" anchor="ctr" anchorCtr="1"/>
              <a:lstStyle/>
              <a:p>
                <a:pPr>
                  <a:defRPr sz="1330" b="0" i="0" u="none" strike="noStrike" kern="1200" baseline="0">
                    <a:solidFill>
                      <a:schemeClr val="tx1"/>
                    </a:solidFill>
                    <a:latin typeface="Arial" panose="020B0604020202020204" pitchFamily="34" charset="0"/>
                    <a:ea typeface="微软雅黑" panose="020B0503020204020204" pitchFamily="34" charset="-122"/>
                    <a:cs typeface="+mn-ea"/>
                    <a:sym typeface="Arial" panose="020B0604020202020204" pitchFamily="34" charset="0"/>
                  </a:defRPr>
                </a:pPr>
                <a:r>
                  <a:rPr lang="zh-CN" dirty="0">
                    <a:ea typeface="HarmonyOS Sans SC" panose="00000500000000000000" pitchFamily="2" charset="-122"/>
                  </a:rPr>
                  <a:t>度洛巴坦</a:t>
                </a:r>
                <a:r>
                  <a:rPr lang="en-US" dirty="0">
                    <a:ea typeface="HarmonyOS Sans SC" panose="00000500000000000000" pitchFamily="2" charset="-122"/>
                  </a:rPr>
                  <a:t>/</a:t>
                </a:r>
                <a:r>
                  <a:rPr lang="zh-CN" dirty="0">
                    <a:ea typeface="HarmonyOS Sans SC" panose="00000500000000000000" pitchFamily="2" charset="-122"/>
                  </a:rPr>
                  <a:t>阿维巴坦效力倍数</a:t>
                </a:r>
                <a:endParaRPr lang="en-US" dirty="0">
                  <a:ea typeface="HarmonyOS Sans SC" panose="00000500000000000000" pitchFamily="2" charset="-122"/>
                </a:endParaRPr>
              </a:p>
            </c:rich>
          </c:tx>
          <c:layout>
            <c:manualLayout>
              <c:xMode val="edge"/>
              <c:yMode val="edge"/>
              <c:x val="0"/>
              <c:y val="0.1136559358057725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Arial" panose="020B0604020202020204" pitchFamily="34" charset="0"/>
                  <a:ea typeface="微软雅黑" panose="020B0503020204020204" pitchFamily="34" charset="-122"/>
                  <a:cs typeface="+mn-ea"/>
                  <a:sym typeface="Arial" panose="020B0604020202020204" pitchFamily="34" charset="0"/>
                </a:defRPr>
              </a:pPr>
              <a:endParaRPr lang="en-US"/>
            </a:p>
          </c:txPr>
        </c:title>
        <c:numFmt formatCode="General" sourceLinked="1"/>
        <c:majorTickMark val="out"/>
        <c:minorTickMark val="none"/>
        <c:tickLblPos val="nextTo"/>
        <c:spPr>
          <a:noFill/>
          <a:ln w="6350">
            <a:solidFill>
              <a:schemeClr val="bg1">
                <a:lumMod val="75000"/>
              </a:schemeClr>
            </a:solidFill>
          </a:ln>
          <a:effectLst/>
        </c:spPr>
        <c:txPr>
          <a:bodyPr rot="-60000000" spcFirstLastPara="1" vertOverflow="ellipsis" vert="horz" wrap="square" anchor="ctr" anchorCtr="1"/>
          <a:lstStyle/>
          <a:p>
            <a:pPr>
              <a:defRPr sz="1197" b="0" i="0" u="none" strike="noStrike" kern="1200" baseline="0">
                <a:solidFill>
                  <a:schemeClr val="tx1"/>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2215172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8189937871968989E-2"/>
          <c:y val="0.11180751181466175"/>
          <c:w val="0.92785107866751171"/>
          <c:h val="0.75222781966429564"/>
        </c:manualLayout>
      </c:layout>
      <c:barChart>
        <c:barDir val="col"/>
        <c:grouping val="clustered"/>
        <c:varyColors val="0"/>
        <c:ser>
          <c:idx val="0"/>
          <c:order val="0"/>
          <c:tx>
            <c:strRef>
              <c:f>Sheet1!$B$1</c:f>
              <c:strCache>
                <c:ptCount val="1"/>
                <c:pt idx="0">
                  <c:v>系列 1</c:v>
                </c:pt>
              </c:strCache>
            </c:strRef>
          </c:tx>
          <c:spPr>
            <a:noFill/>
            <a:ln>
              <a:solidFill>
                <a:schemeClr val="accent1"/>
              </a:solidFill>
              <a:prstDash val="sysDot"/>
            </a:ln>
            <a:effectLst/>
          </c:spPr>
          <c:invertIfNegative val="0"/>
          <c:cat>
            <c:strRef>
              <c:f>Sheet1!$A$2:$A$8</c:f>
              <c:strCache>
                <c:ptCount val="7"/>
                <c:pt idx="0">
                  <c:v>所有ABC分离株</c:v>
                </c:pt>
                <c:pt idx="1">
                  <c:v>舒巴坦不敏感株</c:v>
                </c:pt>
                <c:pt idx="2">
                  <c:v>亚胺培南不敏感株</c:v>
                </c:pt>
                <c:pt idx="3">
                  <c:v>多粘菌素E耐药株</c:v>
                </c:pt>
                <c:pt idx="4">
                  <c:v>米诺环素不敏感株</c:v>
                </c:pt>
                <c:pt idx="5">
                  <c:v>多药耐药株</c:v>
                </c:pt>
                <c:pt idx="6">
                  <c:v>广泛耐药株</c:v>
                </c:pt>
              </c:strCache>
            </c:strRef>
          </c:cat>
          <c:val>
            <c:numRef>
              <c:f>Sheet1!$B$2:$B$8</c:f>
              <c:numCache>
                <c:formatCode>General</c:formatCode>
                <c:ptCount val="7"/>
                <c:pt idx="0">
                  <c:v>100</c:v>
                </c:pt>
                <c:pt idx="1">
                  <c:v>100</c:v>
                </c:pt>
                <c:pt idx="2">
                  <c:v>100</c:v>
                </c:pt>
                <c:pt idx="3">
                  <c:v>100</c:v>
                </c:pt>
                <c:pt idx="4">
                  <c:v>100</c:v>
                </c:pt>
                <c:pt idx="5">
                  <c:v>100</c:v>
                </c:pt>
                <c:pt idx="6">
                  <c:v>100</c:v>
                </c:pt>
              </c:numCache>
            </c:numRef>
          </c:val>
          <c:extLst>
            <c:ext xmlns:c16="http://schemas.microsoft.com/office/drawing/2014/chart" uri="{C3380CC4-5D6E-409C-BE32-E72D297353CC}">
              <c16:uniqueId val="{00000000-CEB4-4F2B-A617-28C1FAB82039}"/>
            </c:ext>
          </c:extLst>
        </c:ser>
        <c:ser>
          <c:idx val="1"/>
          <c:order val="1"/>
          <c:tx>
            <c:strRef>
              <c:f>Sheet1!$C$1</c:f>
              <c:strCache>
                <c:ptCount val="1"/>
                <c:pt idx="0">
                  <c:v>系列 2</c:v>
                </c:pt>
              </c:strCache>
            </c:strRef>
          </c:tx>
          <c:spPr>
            <a:solidFill>
              <a:schemeClr val="accent1"/>
            </a:solidFill>
            <a:ln>
              <a:noFill/>
            </a:ln>
            <a:effectLst/>
          </c:spPr>
          <c:invertIfNegative val="0"/>
          <c:dLbls>
            <c:numFmt formatCode="#,##0.0_);[Red]\(#,##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所有ABC分离株</c:v>
                </c:pt>
                <c:pt idx="1">
                  <c:v>舒巴坦不敏感株</c:v>
                </c:pt>
                <c:pt idx="2">
                  <c:v>亚胺培南不敏感株</c:v>
                </c:pt>
                <c:pt idx="3">
                  <c:v>多粘菌素E耐药株</c:v>
                </c:pt>
                <c:pt idx="4">
                  <c:v>米诺环素不敏感株</c:v>
                </c:pt>
                <c:pt idx="5">
                  <c:v>多药耐药株</c:v>
                </c:pt>
                <c:pt idx="6">
                  <c:v>广泛耐药株</c:v>
                </c:pt>
              </c:strCache>
            </c:strRef>
          </c:cat>
          <c:val>
            <c:numRef>
              <c:f>Sheet1!$C$2:$C$8</c:f>
              <c:numCache>
                <c:formatCode>General</c:formatCode>
                <c:ptCount val="7"/>
                <c:pt idx="0">
                  <c:v>98.3</c:v>
                </c:pt>
                <c:pt idx="1">
                  <c:v>96.9</c:v>
                </c:pt>
                <c:pt idx="2">
                  <c:v>96.7</c:v>
                </c:pt>
                <c:pt idx="3">
                  <c:v>98</c:v>
                </c:pt>
                <c:pt idx="4">
                  <c:v>97.7</c:v>
                </c:pt>
                <c:pt idx="5">
                  <c:v>96.9</c:v>
                </c:pt>
                <c:pt idx="6">
                  <c:v>97.2</c:v>
                </c:pt>
              </c:numCache>
            </c:numRef>
          </c:val>
          <c:extLst>
            <c:ext xmlns:c16="http://schemas.microsoft.com/office/drawing/2014/chart" uri="{C3380CC4-5D6E-409C-BE32-E72D297353CC}">
              <c16:uniqueId val="{00000001-CEB4-4F2B-A617-28C1FAB82039}"/>
            </c:ext>
          </c:extLst>
        </c:ser>
        <c:dLbls>
          <c:showLegendKey val="0"/>
          <c:showVal val="0"/>
          <c:showCatName val="0"/>
          <c:showSerName val="0"/>
          <c:showPercent val="0"/>
          <c:showBubbleSize val="0"/>
        </c:dLbls>
        <c:gapWidth val="219"/>
        <c:overlap val="100"/>
        <c:axId val="1153022176"/>
        <c:axId val="1153019296"/>
      </c:barChart>
      <c:catAx>
        <c:axId val="1153022176"/>
        <c:scaling>
          <c:orientation val="minMax"/>
        </c:scaling>
        <c:delete val="0"/>
        <c:axPos val="b"/>
        <c:numFmt formatCode="General" sourceLinked="1"/>
        <c:majorTickMark val="none"/>
        <c:minorTickMark val="none"/>
        <c:tickLblPos val="nextTo"/>
        <c:spPr>
          <a:noFill/>
          <a:ln w="6350"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153019296"/>
        <c:crosses val="autoZero"/>
        <c:auto val="1"/>
        <c:lblAlgn val="ctr"/>
        <c:lblOffset val="30"/>
        <c:noMultiLvlLbl val="0"/>
      </c:catAx>
      <c:valAx>
        <c:axId val="1153019296"/>
        <c:scaling>
          <c:orientation val="minMax"/>
          <c:max val="100"/>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r>
                  <a:rPr lang="zh-CN" dirty="0">
                    <a:ea typeface="HarmonyOS Sans SC" panose="00000500000000000000" pitchFamily="2" charset="-122"/>
                  </a:rPr>
                  <a:t>敏感率（</a:t>
                </a:r>
                <a:r>
                  <a:rPr lang="en-US" dirty="0">
                    <a:ea typeface="HarmonyOS Sans SC" panose="00000500000000000000" pitchFamily="2" charset="-122"/>
                  </a:rPr>
                  <a:t>%</a:t>
                </a:r>
                <a:r>
                  <a:rPr lang="zh-CN" dirty="0">
                    <a:ea typeface="HarmonyOS Sans SC" panose="00000500000000000000" pitchFamily="2" charset="-122"/>
                  </a:rPr>
                  <a:t>）</a:t>
                </a:r>
              </a:p>
            </c:rich>
          </c:tx>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title>
        <c:numFmt formatCode="General" sourceLinked="1"/>
        <c:majorTickMark val="out"/>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微软雅黑" panose="020B0503020204020204" pitchFamily="34" charset="-122"/>
                <a:cs typeface="+mn-ea"/>
                <a:sym typeface="Arial" panose="020B0604020202020204" pitchFamily="34" charset="0"/>
              </a:defRPr>
            </a:pPr>
            <a:endParaRPr lang="zh-CN"/>
          </a:p>
        </c:txPr>
        <c:crossAx val="1153022176"/>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gradFill>
      <a:gsLst>
        <a:gs pos="0">
          <a:schemeClr val="bg1"/>
        </a:gs>
        <a:gs pos="56300">
          <a:srgbClr val="FFFFFF">
            <a:alpha val="15000"/>
          </a:srgbClr>
        </a:gs>
        <a:gs pos="100000">
          <a:schemeClr val="bg1"/>
        </a:gs>
      </a:gsLst>
      <a:lin ang="2700000" scaled="1"/>
    </a:gradFill>
    <a:ln>
      <a:noFill/>
    </a:ln>
    <a:effectLst/>
  </c:spPr>
  <c:txPr>
    <a:bodyPr/>
    <a:lstStyle/>
    <a:p>
      <a:pPr>
        <a:defRPr sz="1200">
          <a:latin typeface="Arial" panose="020B0604020202020204" pitchFamily="34" charset="0"/>
          <a:ea typeface="微软雅黑" panose="020B0503020204020204" pitchFamily="34" charset="-122"/>
          <a:cs typeface="+mn-ea"/>
          <a:sym typeface="Arial" panose="020B0604020202020204" pitchFamily="34" charset="0"/>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26873436909392"/>
          <c:y val="4.9821048170566012E-2"/>
          <c:w val="0.82204731676149367"/>
          <c:h val="0.80704071963697133"/>
        </c:manualLayout>
      </c:layout>
      <c:barChart>
        <c:barDir val="col"/>
        <c:grouping val="clustered"/>
        <c:varyColors val="0"/>
        <c:ser>
          <c:idx val="0"/>
          <c:order val="0"/>
          <c:tx>
            <c:strRef>
              <c:f>Sheet1!$B$1</c:f>
              <c:strCache>
                <c:ptCount val="1"/>
                <c:pt idx="0">
                  <c:v>列1</c:v>
                </c:pt>
              </c:strCache>
            </c:strRef>
          </c:tx>
          <c:spPr>
            <a:gradFill>
              <a:gsLst>
                <a:gs pos="0">
                  <a:srgbClr val="FFFFFF">
                    <a:alpha val="30000"/>
                  </a:srgbClr>
                </a:gs>
                <a:gs pos="100000">
                  <a:schemeClr val="bg1"/>
                </a:gs>
              </a:gsLst>
              <a:lin ang="2700000" scaled="1"/>
            </a:gradFill>
            <a:ln>
              <a:solidFill>
                <a:schemeClr val="accent1"/>
              </a:solid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4FDD-4FB5-AE0D-AAFB23B4F616}"/>
              </c:ext>
            </c:extLst>
          </c:dPt>
          <c:dPt>
            <c:idx val="1"/>
            <c:invertIfNegative val="0"/>
            <c:bubble3D val="0"/>
            <c:spPr>
              <a:solidFill>
                <a:schemeClr val="bg1">
                  <a:lumMod val="50000"/>
                </a:schemeClr>
              </a:solidFill>
              <a:ln>
                <a:noFill/>
              </a:ln>
              <a:effectLst/>
            </c:spPr>
            <c:extLst>
              <c:ext xmlns:c16="http://schemas.microsoft.com/office/drawing/2014/chart" uri="{C3380CC4-5D6E-409C-BE32-E72D297353CC}">
                <c16:uniqueId val="{00000003-4FDD-4FB5-AE0D-AAFB23B4F616}"/>
              </c:ext>
            </c:extLst>
          </c:dPt>
          <c:dLbls>
            <c:numFmt formatCode="0.0%" sourceLinked="0"/>
            <c:spPr>
              <a:noFill/>
              <a:ln>
                <a:noFill/>
              </a:ln>
              <a:effectLst/>
            </c:spPr>
            <c:txPr>
              <a:bodyPr rot="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依拉环素</c:v>
                </c:pt>
                <c:pt idx="1">
                  <c:v>多黏菌素B</c:v>
                </c:pt>
              </c:strCache>
            </c:strRef>
          </c:cat>
          <c:val>
            <c:numRef>
              <c:f>Sheet1!$B$2:$B$3</c:f>
              <c:numCache>
                <c:formatCode>0.00%</c:formatCode>
                <c:ptCount val="2"/>
                <c:pt idx="0">
                  <c:v>0.2</c:v>
                </c:pt>
                <c:pt idx="1">
                  <c:v>0.46700000000000003</c:v>
                </c:pt>
              </c:numCache>
            </c:numRef>
          </c:val>
          <c:extLst>
            <c:ext xmlns:c16="http://schemas.microsoft.com/office/drawing/2014/chart" uri="{C3380CC4-5D6E-409C-BE32-E72D297353CC}">
              <c16:uniqueId val="{00000004-4FDD-4FB5-AE0D-AAFB23B4F616}"/>
            </c:ext>
          </c:extLst>
        </c:ser>
        <c:dLbls>
          <c:dLblPos val="outEnd"/>
          <c:showLegendKey val="0"/>
          <c:showVal val="1"/>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6350" cap="flat" cmpd="sng" algn="ctr">
            <a:solidFill>
              <a:schemeClr val="bg1">
                <a:lumMod val="6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35183"/>
        <c:crosses val="autoZero"/>
        <c:auto val="1"/>
        <c:lblAlgn val="ctr"/>
        <c:lblOffset val="100"/>
        <c:noMultiLvlLbl val="0"/>
      </c:catAx>
      <c:valAx>
        <c:axId val="1929935183"/>
        <c:scaling>
          <c:orientation val="minMax"/>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r>
                  <a:rPr lang="zh-CN" dirty="0">
                    <a:latin typeface="HarmonyOS Sans SC" panose="00000500000000000000" pitchFamily="2" charset="-122"/>
                    <a:ea typeface="HarmonyOS Sans SC" panose="00000500000000000000" pitchFamily="2" charset="-122"/>
                  </a:rPr>
                  <a:t>院内死亡率（</a:t>
                </a:r>
                <a:r>
                  <a:rPr lang="en-US" dirty="0">
                    <a:latin typeface="HarmonyOS Sans SC" panose="00000500000000000000" pitchFamily="2" charset="-122"/>
                    <a:ea typeface="HarmonyOS Sans SC" panose="00000500000000000000" pitchFamily="2" charset="-122"/>
                  </a:rPr>
                  <a:t>%</a:t>
                </a:r>
                <a:r>
                  <a:rPr lang="zh-CN" dirty="0">
                    <a:latin typeface="HarmonyOS Sans SC" panose="00000500000000000000" pitchFamily="2" charset="-122"/>
                    <a:ea typeface="HarmonyOS Sans SC" panose="00000500000000000000" pitchFamily="2" charset="-122"/>
                  </a:rPr>
                  <a:t>）</a:t>
                </a:r>
              </a:p>
            </c:rich>
          </c:tx>
          <c:layout>
            <c:manualLayout>
              <c:xMode val="edge"/>
              <c:yMode val="edge"/>
              <c:x val="0"/>
              <c:y val="0.1429484785401220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title>
        <c:numFmt formatCode="0%" sourceLinked="0"/>
        <c:majorTickMark val="in"/>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14543"/>
        <c:crosses val="autoZero"/>
        <c:crossBetween val="between"/>
        <c:majorUnit val="0.1"/>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lumMod val="50000"/>
            </a:schemeClr>
          </a:solidFill>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326366042105446"/>
          <c:y val="4.9821048170566012E-2"/>
          <c:w val="0.8130522137395807"/>
          <c:h val="0.80704071963697133"/>
        </c:manualLayout>
      </c:layout>
      <c:barChart>
        <c:barDir val="col"/>
        <c:grouping val="clustered"/>
        <c:varyColors val="0"/>
        <c:ser>
          <c:idx val="0"/>
          <c:order val="0"/>
          <c:tx>
            <c:strRef>
              <c:f>Sheet1!$B$1</c:f>
              <c:strCache>
                <c:ptCount val="1"/>
                <c:pt idx="0">
                  <c:v>列1</c:v>
                </c:pt>
              </c:strCache>
            </c:strRef>
          </c:tx>
          <c:spPr>
            <a:gradFill>
              <a:gsLst>
                <a:gs pos="0">
                  <a:srgbClr val="FFFFFF">
                    <a:alpha val="30000"/>
                  </a:srgbClr>
                </a:gs>
                <a:gs pos="100000">
                  <a:schemeClr val="bg1"/>
                </a:gs>
              </a:gsLst>
              <a:lin ang="2700000" scaled="1"/>
            </a:gra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2741-49A6-8B1B-64A26D33EE73}"/>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2741-49A6-8B1B-64A26D33EE73}"/>
              </c:ext>
            </c:extLst>
          </c:dPt>
          <c:dLbls>
            <c:numFmt formatCode="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多黏菌素E</c:v>
                </c:pt>
                <c:pt idx="1">
                  <c:v>舒巴坦-度洛巴坦</c:v>
                </c:pt>
              </c:strCache>
            </c:strRef>
          </c:cat>
          <c:val>
            <c:numRef>
              <c:f>Sheet1!$B$2:$B$3</c:f>
              <c:numCache>
                <c:formatCode>0.00%</c:formatCode>
                <c:ptCount val="2"/>
                <c:pt idx="0">
                  <c:v>0.32300000000000001</c:v>
                </c:pt>
                <c:pt idx="1">
                  <c:v>0.19</c:v>
                </c:pt>
              </c:numCache>
            </c:numRef>
          </c:val>
          <c:extLst>
            <c:ext xmlns:c16="http://schemas.microsoft.com/office/drawing/2014/chart" uri="{C3380CC4-5D6E-409C-BE32-E72D297353CC}">
              <c16:uniqueId val="{00000004-2741-49A6-8B1B-64A26D33EE73}"/>
            </c:ext>
          </c:extLst>
        </c:ser>
        <c:dLbls>
          <c:showLegendKey val="0"/>
          <c:showVal val="0"/>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9525" cap="flat" cmpd="sng" algn="ctr">
            <a:solidFill>
              <a:schemeClr val="bg1">
                <a:lumMod val="6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35183"/>
        <c:crosses val="autoZero"/>
        <c:auto val="1"/>
        <c:lblAlgn val="ctr"/>
        <c:lblOffset val="100"/>
        <c:noMultiLvlLbl val="0"/>
      </c:catAx>
      <c:valAx>
        <c:axId val="1929935183"/>
        <c:scaling>
          <c:orientation val="minMax"/>
          <c:max val="0.35000000000000003"/>
          <c:min val="0"/>
        </c:scaling>
        <c:delete val="0"/>
        <c:axPos val="l"/>
        <c:numFmt formatCode="0%" sourceLinked="0"/>
        <c:majorTickMark val="in"/>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1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14543"/>
        <c:crosses val="autoZero"/>
        <c:crossBetween val="between"/>
        <c:majorUnit val="5.000000000000001E-2"/>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lumMod val="50000"/>
            </a:schemeClr>
          </a:solidFill>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userShapes r:id="rId4"/>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中国患者</c:v>
                </c:pt>
                <c:pt idx="1">
                  <c:v>其他地区患者</c:v>
                </c:pt>
              </c:strCache>
            </c:strRef>
          </c:cat>
          <c:val>
            <c:numRef>
              <c:f>Sheet1!$B$2:$B$3</c:f>
              <c:numCache>
                <c:formatCode>0%</c:formatCode>
                <c:ptCount val="2"/>
                <c:pt idx="0">
                  <c:v>0.13</c:v>
                </c:pt>
                <c:pt idx="1">
                  <c:v>0.21</c:v>
                </c:pt>
              </c:numCache>
            </c:numRef>
          </c:val>
          <c:extLst>
            <c:ext xmlns:c16="http://schemas.microsoft.com/office/drawing/2014/chart" uri="{C3380CC4-5D6E-409C-BE32-E72D297353CC}">
              <c16:uniqueId val="{00000000-515C-48C9-AD38-67ADB6BE0D4F}"/>
            </c:ext>
          </c:extLst>
        </c:ser>
        <c:dLbls>
          <c:dLblPos val="outEnd"/>
          <c:showLegendKey val="0"/>
          <c:showVal val="1"/>
          <c:showCatName val="0"/>
          <c:showSerName val="0"/>
          <c:showPercent val="0"/>
          <c:showBubbleSize val="0"/>
        </c:dLbls>
        <c:gapWidth val="219"/>
        <c:overlap val="-27"/>
        <c:axId val="307033584"/>
        <c:axId val="307034544"/>
      </c:barChart>
      <c:catAx>
        <c:axId val="307033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defRPr>
            </a:pPr>
            <a:endParaRPr lang="zh-CN"/>
          </a:p>
        </c:txPr>
        <c:crossAx val="307034544"/>
        <c:crosses val="autoZero"/>
        <c:auto val="1"/>
        <c:lblAlgn val="ctr"/>
        <c:lblOffset val="100"/>
        <c:noMultiLvlLbl val="0"/>
      </c:catAx>
      <c:valAx>
        <c:axId val="307034544"/>
        <c:scaling>
          <c:orientation val="minMax"/>
        </c:scaling>
        <c:delete val="0"/>
        <c:axPos val="l"/>
        <c:numFmt formatCode="0%" sourceLinked="1"/>
        <c:majorTickMark val="out"/>
        <c:minorTickMark val="none"/>
        <c:tickLblPos val="nextTo"/>
        <c:spPr>
          <a:noFill/>
          <a:ln>
            <a:solidFill>
              <a:schemeClr val="bg1">
                <a:lumMod val="65000"/>
              </a:schemeClr>
            </a:solid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defRPr>
            </a:pPr>
            <a:endParaRPr lang="zh-CN"/>
          </a:p>
        </c:txPr>
        <c:crossAx val="30703358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solidFill>
            <a:schemeClr val="tx1"/>
          </a:solidFill>
          <a:latin typeface="Arial" panose="020B0604020202020204" pitchFamily="34" charset="0"/>
          <a:ea typeface="微软雅黑" panose="020B0503020204020204" pitchFamily="34" charset="-122"/>
          <a:cs typeface="Arial" panose="020B0604020202020204" pitchFamily="34" charset="0"/>
          <a:sym typeface="微软雅黑" panose="020B0503020204020204" pitchFamily="34" charset="-122"/>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426873436909392"/>
          <c:y val="4.9821048170566012E-2"/>
          <c:w val="0.82204731676149367"/>
          <c:h val="0.80704071963697133"/>
        </c:manualLayout>
      </c:layout>
      <c:barChart>
        <c:barDir val="col"/>
        <c:grouping val="clustered"/>
        <c:varyColors val="0"/>
        <c:ser>
          <c:idx val="0"/>
          <c:order val="0"/>
          <c:tx>
            <c:strRef>
              <c:f>Sheet1!$B$1</c:f>
              <c:strCache>
                <c:ptCount val="1"/>
                <c:pt idx="0">
                  <c:v>列1</c:v>
                </c:pt>
              </c:strCache>
            </c:strRef>
          </c:tx>
          <c:spPr>
            <a:gradFill>
              <a:gsLst>
                <a:gs pos="0">
                  <a:srgbClr val="FFFFFF">
                    <a:alpha val="30000"/>
                  </a:srgbClr>
                </a:gs>
                <a:gs pos="100000">
                  <a:schemeClr val="bg1"/>
                </a:gs>
              </a:gsLst>
              <a:lin ang="2700000" scaled="1"/>
            </a:gradFill>
            <a:ln>
              <a:solidFill>
                <a:schemeClr val="accent1"/>
              </a:solid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A073-47D3-A8F2-8752D2287281}"/>
              </c:ext>
            </c:extLst>
          </c:dPt>
          <c:dPt>
            <c:idx val="1"/>
            <c:invertIfNegative val="0"/>
            <c:bubble3D val="0"/>
            <c:spPr>
              <a:solidFill>
                <a:schemeClr val="bg1">
                  <a:lumMod val="50000"/>
                </a:schemeClr>
              </a:solidFill>
              <a:ln>
                <a:noFill/>
              </a:ln>
              <a:effectLst/>
            </c:spPr>
            <c:extLst>
              <c:ext xmlns:c16="http://schemas.microsoft.com/office/drawing/2014/chart" uri="{C3380CC4-5D6E-409C-BE32-E72D297353CC}">
                <c16:uniqueId val="{00000003-A073-47D3-A8F2-8752D2287281}"/>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舒巴坦-度洛巴坦</c:v>
                </c:pt>
                <c:pt idx="1">
                  <c:v>多黏菌素E</c:v>
                </c:pt>
              </c:strCache>
            </c:strRef>
          </c:cat>
          <c:val>
            <c:numRef>
              <c:f>Sheet1!$B$2:$B$3</c:f>
              <c:numCache>
                <c:formatCode>0.00%</c:formatCode>
                <c:ptCount val="2"/>
                <c:pt idx="0">
                  <c:v>0.62</c:v>
                </c:pt>
                <c:pt idx="1">
                  <c:v>0.4</c:v>
                </c:pt>
              </c:numCache>
            </c:numRef>
          </c:val>
          <c:extLst>
            <c:ext xmlns:c16="http://schemas.microsoft.com/office/drawing/2014/chart" uri="{C3380CC4-5D6E-409C-BE32-E72D297353CC}">
              <c16:uniqueId val="{00000004-A073-47D3-A8F2-8752D2287281}"/>
            </c:ext>
          </c:extLst>
        </c:ser>
        <c:dLbls>
          <c:dLblPos val="outEnd"/>
          <c:showLegendKey val="0"/>
          <c:showVal val="1"/>
          <c:showCatName val="0"/>
          <c:showSerName val="0"/>
          <c:showPercent val="0"/>
          <c:showBubbleSize val="0"/>
        </c:dLbls>
        <c:gapWidth val="219"/>
        <c:overlap val="-27"/>
        <c:axId val="1929914543"/>
        <c:axId val="1929935183"/>
      </c:barChart>
      <c:catAx>
        <c:axId val="1929914543"/>
        <c:scaling>
          <c:orientation val="minMax"/>
        </c:scaling>
        <c:delete val="0"/>
        <c:axPos val="b"/>
        <c:numFmt formatCode="General" sourceLinked="1"/>
        <c:majorTickMark val="none"/>
        <c:minorTickMark val="none"/>
        <c:tickLblPos val="nextTo"/>
        <c:spPr>
          <a:noFill/>
          <a:ln w="6350" cap="flat" cmpd="sng" algn="ctr">
            <a:solidFill>
              <a:schemeClr val="bg1">
                <a:lumMod val="6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35183"/>
        <c:crosses val="autoZero"/>
        <c:auto val="1"/>
        <c:lblAlgn val="ctr"/>
        <c:lblOffset val="100"/>
        <c:noMultiLvlLbl val="0"/>
      </c:catAx>
      <c:valAx>
        <c:axId val="1929935183"/>
        <c:scaling>
          <c:orientation val="minMax"/>
          <c:min val="0"/>
        </c:scaling>
        <c:delete val="0"/>
        <c:axPos val="l"/>
        <c:title>
          <c:tx>
            <c:rich>
              <a:bodyPr rot="-54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r>
                  <a:rPr lang="zh-CN" altLang="en-US" dirty="0">
                    <a:latin typeface="HarmonyOS Sans SC" panose="00000500000000000000" pitchFamily="2" charset="-122"/>
                    <a:ea typeface="HarmonyOS Sans SC" panose="00000500000000000000" pitchFamily="2" charset="-122"/>
                  </a:rPr>
                  <a:t>临床治愈率</a:t>
                </a:r>
                <a:r>
                  <a:rPr lang="zh-CN" dirty="0">
                    <a:latin typeface="HarmonyOS Sans SC" panose="00000500000000000000" pitchFamily="2" charset="-122"/>
                    <a:ea typeface="HarmonyOS Sans SC" panose="00000500000000000000" pitchFamily="2" charset="-122"/>
                  </a:rPr>
                  <a:t>（</a:t>
                </a:r>
                <a:r>
                  <a:rPr lang="en-US" dirty="0">
                    <a:latin typeface="HarmonyOS Sans SC" panose="00000500000000000000" pitchFamily="2" charset="-122"/>
                    <a:ea typeface="HarmonyOS Sans SC" panose="00000500000000000000" pitchFamily="2" charset="-122"/>
                  </a:rPr>
                  <a:t>%</a:t>
                </a:r>
                <a:r>
                  <a:rPr lang="zh-CN" dirty="0">
                    <a:latin typeface="HarmonyOS Sans SC" panose="00000500000000000000" pitchFamily="2" charset="-122"/>
                    <a:ea typeface="HarmonyOS Sans SC" panose="00000500000000000000" pitchFamily="2" charset="-122"/>
                  </a:rPr>
                  <a:t>）</a:t>
                </a:r>
              </a:p>
            </c:rich>
          </c:tx>
          <c:layout>
            <c:manualLayout>
              <c:xMode val="edge"/>
              <c:yMode val="edge"/>
              <c:x val="0"/>
              <c:y val="6.042169451557635E-2"/>
            </c:manualLayout>
          </c:layout>
          <c:overlay val="0"/>
          <c:spPr>
            <a:noFill/>
            <a:ln>
              <a:noFill/>
            </a:ln>
            <a:effectLst/>
          </c:spPr>
          <c:txPr>
            <a:bodyPr rot="-54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title>
        <c:numFmt formatCode="0%" sourceLinked="0"/>
        <c:majorTickMark val="in"/>
        <c:minorTickMark val="none"/>
        <c:tickLblPos val="nextTo"/>
        <c:spPr>
          <a:noFill/>
          <a:ln w="6350">
            <a:solidFill>
              <a:schemeClr val="bg1">
                <a:lumMod val="65000"/>
              </a:schemeClr>
            </a:solidFill>
          </a:ln>
          <a:effectLst/>
        </c:spPr>
        <c:txPr>
          <a:bodyPr rot="-60000000" spcFirstLastPara="1" vertOverflow="ellipsis" vert="horz" wrap="square" anchor="ctr" anchorCtr="1"/>
          <a:lstStyle/>
          <a:p>
            <a:pPr>
              <a:defRPr sz="1200" b="0" i="0" u="none" strike="noStrike" kern="1200" baseline="0">
                <a:solidFill>
                  <a:schemeClr val="tx1">
                    <a:lumMod val="50000"/>
                  </a:schemeClr>
                </a:solidFill>
                <a:latin typeface="Arial" panose="020B0604020202020204" pitchFamily="34" charset="0"/>
                <a:ea typeface="微软雅黑" panose="020B0503020204020204" pitchFamily="34" charset="-122"/>
                <a:cs typeface="+mn-cs"/>
                <a:sym typeface="Arial" panose="020B0604020202020204" pitchFamily="34" charset="0"/>
              </a:defRPr>
            </a:pPr>
            <a:endParaRPr lang="zh-CN"/>
          </a:p>
        </c:txPr>
        <c:crossAx val="1929914543"/>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200">
          <a:solidFill>
            <a:schemeClr val="tx1">
              <a:lumMod val="50000"/>
            </a:schemeClr>
          </a:solidFill>
          <a:latin typeface="Arial" panose="020B0604020202020204" pitchFamily="34" charset="0"/>
          <a:ea typeface="微软雅黑" panose="020B0503020204020204" pitchFamily="34" charset="-122"/>
          <a:sym typeface="Arial" panose="020B0604020202020204" pitchFamily="34" charset="0"/>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24_7D536B72.xml><?xml version="1.0" encoding="utf-8"?>
<p188:cmLst xmlns:a="http://schemas.openxmlformats.org/drawingml/2006/main" xmlns:r="http://schemas.openxmlformats.org/officeDocument/2006/relationships" xmlns:p188="http://schemas.microsoft.com/office/powerpoint/2018/8/main">
  <p188:cm id="{E10B85B2-11FD-42E8-AD0D-BAE7DBA10DAB}" authorId="{2F7A499D-A6A1-17CC-AADA-984E8021D6B9}" created="2025-12-01T06:05:18.157">
    <pc:sldMkLst xmlns:pc="http://schemas.microsoft.com/office/powerpoint/2013/main/command">
      <pc:docMk/>
      <pc:sldMk cId="2102618994" sldId="292"/>
    </pc:sldMkLst>
    <p188:txBody>
      <a:bodyPr/>
      <a:lstStyle/>
      <a:p>
        <a:r>
          <a:rPr lang="zh-CN" altLang="en-US"/>
          <a:t>更新至最新发表的数据</a:t>
        </a:r>
      </a:p>
    </p188:txBody>
  </p188:cm>
</p188:cmLst>
</file>

<file path=ppt/comments/modernComment_1C37_8F67773F.xml><?xml version="1.0" encoding="utf-8"?>
<p188:cmLst xmlns:a="http://schemas.openxmlformats.org/drawingml/2006/main" xmlns:r="http://schemas.openxmlformats.org/officeDocument/2006/relationships" xmlns:p188="http://schemas.microsoft.com/office/powerpoint/2018/8/main">
  <p188:cm id="{B900C165-E380-443F-ADE2-3A38B9D7E5D2}" authorId="{2F7A499D-A6A1-17CC-AADA-984E8021D6B9}" created="2025-12-01T06:08:43.718">
    <pc:sldMkLst xmlns:pc="http://schemas.microsoft.com/office/powerpoint/2013/main/command">
      <pc:docMk/>
      <pc:sldMk cId="2405922623" sldId="7223"/>
    </pc:sldMkLst>
    <p188:txBody>
      <a:bodyPr/>
      <a:lstStyle/>
      <a:p>
        <a:r>
          <a:rPr lang="zh-CN" altLang="en-US"/>
          <a:t>更新至最新发表数据</a:t>
        </a:r>
      </a:p>
    </p188:txBody>
  </p188:cm>
</p188:cmLst>
</file>

<file path=ppt/comments/modernComment_7FFFFE24_0.xml><?xml version="1.0" encoding="utf-8"?>
<p188:cmLst xmlns:a="http://schemas.openxmlformats.org/drawingml/2006/main" xmlns:r="http://schemas.openxmlformats.org/officeDocument/2006/relationships" xmlns:p188="http://schemas.microsoft.com/office/powerpoint/2018/8/main">
  <p188:cm id="{493F3DD4-6700-48BF-A7B9-4DB0F1F5C2B2}" authorId="{2F7A499D-A6A1-17CC-AADA-984E8021D6B9}" created="2025-12-01T06:05:06.808">
    <pc:sldMkLst xmlns:pc="http://schemas.microsoft.com/office/powerpoint/2013/main/command">
      <pc:docMk/>
      <pc:sldMk cId="0" sldId="2147483172"/>
    </pc:sldMkLst>
    <p188:txBody>
      <a:bodyPr/>
      <a:lstStyle/>
      <a:p>
        <a:r>
          <a:rPr lang="zh-CN" altLang="en-US"/>
          <a:t>更新至最新数据</a:t>
        </a:r>
      </a:p>
    </p188:txBody>
  </p188:cm>
</p188:cmLst>
</file>

<file path=ppt/comments/modernComment_7FFFFE5F_66A0EAB3.xml><?xml version="1.0" encoding="utf-8"?>
<p188:cmLst xmlns:a="http://schemas.openxmlformats.org/drawingml/2006/main" xmlns:r="http://schemas.openxmlformats.org/officeDocument/2006/relationships" xmlns:p188="http://schemas.microsoft.com/office/powerpoint/2018/8/main">
  <p188:cm id="{6C9C05E8-0291-428B-9B74-6400200200C6}" authorId="{2F7A499D-A6A1-17CC-AADA-984E8021D6B9}" created="2025-12-01T06:17:00.910">
    <ac:txMkLst xmlns:ac="http://schemas.microsoft.com/office/drawing/2013/main/command">
      <pc:docMk xmlns:pc="http://schemas.microsoft.com/office/powerpoint/2013/main/command"/>
      <pc:sldMk xmlns:pc="http://schemas.microsoft.com/office/powerpoint/2013/main/command" cId="1721821875" sldId="2147483231"/>
      <ac:graphicFrameMk id="13" creationId="{F861D47E-74B1-8827-1F2F-0B6DB675D4BD}"/>
      <ac:tblMk/>
      <ac:tcMk rowId="3150598845" colId="922201754"/>
      <ac:txMk cp="0" len="15">
        <ac:context len="16" hash="3962324075"/>
      </ac:txMk>
    </ac:txMkLst>
    <p188:pos x="1066271" y="1763186"/>
    <p188:txBody>
      <a:bodyPr/>
      <a:lstStyle/>
      <a:p>
        <a:r>
          <a:rPr lang="zh-CN" altLang="en-US"/>
          <a:t>更新至最新数据</a:t>
        </a:r>
      </a:p>
    </p188:txBody>
  </p188:cm>
</p188:cmLst>
</file>

<file path=ppt/comments/modernComment_7FFFFE60_20DDC6FD.xml><?xml version="1.0" encoding="utf-8"?>
<p188:cmLst xmlns:a="http://schemas.openxmlformats.org/drawingml/2006/main" xmlns:r="http://schemas.openxmlformats.org/officeDocument/2006/relationships" xmlns:p188="http://schemas.microsoft.com/office/powerpoint/2018/8/main">
  <p188:cm id="{C2A3F1CD-C458-48C6-940E-CE6A97099709}" authorId="{2F7A499D-A6A1-17CC-AADA-984E8021D6B9}" created="2025-12-01T06:17:24.959">
    <ac:txMkLst xmlns:ac="http://schemas.microsoft.com/office/drawing/2013/main/command">
      <pc:docMk xmlns:pc="http://schemas.microsoft.com/office/powerpoint/2013/main/command"/>
      <pc:sldMk xmlns:pc="http://schemas.microsoft.com/office/powerpoint/2013/main/command" cId="551405309" sldId="2147483232"/>
      <ac:graphicFrameMk id="4" creationId="{4CC6362A-92F6-C6B2-3A48-F88074CD96F9}"/>
      <ac:tblMk/>
      <ac:tcMk rowId="1299402213" colId="3480715099"/>
      <ac:txMk cp="0" len="16">
        <ac:context len="17" hash="1475532833"/>
      </ac:txMk>
    </ac:txMkLst>
    <p188:pos x="2341536" y="3499460"/>
    <p188:txBody>
      <a:bodyPr/>
      <a:lstStyle/>
      <a:p>
        <a:r>
          <a:rPr lang="zh-CN" altLang="en-US"/>
          <a:t>更新至最新数据</a:t>
        </a:r>
      </a:p>
    </p188:txBody>
  </p188:cm>
</p188:cmLst>
</file>

<file path=ppt/comments/modernComment_7FFFFE6B_869C3F2.xml><?xml version="1.0" encoding="utf-8"?>
<p188:cmLst xmlns:a="http://schemas.openxmlformats.org/drawingml/2006/main" xmlns:r="http://schemas.openxmlformats.org/officeDocument/2006/relationships" xmlns:p188="http://schemas.microsoft.com/office/powerpoint/2018/8/main">
  <p188:cm id="{08629310-FE58-4BAD-BE46-9ABEC2FEFF3F}" authorId="{2F7A499D-A6A1-17CC-AADA-984E8021D6B9}" created="2025-12-01T09:22:33.619">
    <pc:sldMkLst xmlns:pc="http://schemas.microsoft.com/office/powerpoint/2013/main/command">
      <pc:docMk/>
      <pc:sldMk cId="141149170" sldId="2147483243"/>
    </pc:sldMkLst>
    <p188:txBody>
      <a:bodyPr/>
      <a:lstStyle/>
      <a:p>
        <a:r>
          <a:rPr lang="zh-CN" altLang="en-US"/>
          <a:t>依拉环素的数据根据新发表的中国文献进行修改</a:t>
        </a:r>
      </a:p>
    </p188:txBody>
  </p188:cm>
</p188:cmLst>
</file>

<file path=ppt/comments/modernComment_7FFFFE6C_40AD4D36.xml><?xml version="1.0" encoding="utf-8"?>
<p188:cmLst xmlns:a="http://schemas.openxmlformats.org/drawingml/2006/main" xmlns:r="http://schemas.openxmlformats.org/officeDocument/2006/relationships" xmlns:p188="http://schemas.microsoft.com/office/powerpoint/2018/8/main">
  <p188:cm id="{21E48824-053C-420B-8FEA-F6AC52566760}" authorId="{2F7A499D-A6A1-17CC-AADA-984E8021D6B9}" created="2025-12-01T09:22:41.014">
    <pc:sldMkLst xmlns:pc="http://schemas.microsoft.com/office/powerpoint/2013/main/command">
      <pc:docMk/>
      <pc:sldMk cId="1085099318" sldId="2147483244"/>
    </pc:sldMkLst>
    <p188:txBody>
      <a:bodyPr/>
      <a:lstStyle/>
      <a:p>
        <a:r>
          <a:rPr lang="zh-CN" altLang="en-US"/>
          <a:t>依拉环素的数据根据新发表的中国文献进行修改</a:t>
        </a:r>
      </a:p>
    </p188:txBody>
  </p188:cm>
</p188:cmLst>
</file>

<file path=ppt/drawings/drawing1.xml><?xml version="1.0" encoding="utf-8"?>
<c:userShapes xmlns:c="http://schemas.openxmlformats.org/drawingml/2006/chart">
  <cdr:relSizeAnchor xmlns:cdr="http://schemas.openxmlformats.org/drawingml/2006/chartDrawing">
    <cdr:from>
      <cdr:x>0.44689</cdr:x>
      <cdr:y>0.12162</cdr:y>
    </cdr:from>
    <cdr:to>
      <cdr:x>0.73649</cdr:x>
      <cdr:y>0.12162</cdr:y>
    </cdr:to>
    <cdr:cxnSp macro="">
      <cdr:nvCxnSpPr>
        <cdr:cNvPr id="3" name="直接连接符 2">
          <a:extLst xmlns:a="http://schemas.openxmlformats.org/drawingml/2006/main">
            <a:ext uri="{FF2B5EF4-FFF2-40B4-BE49-F238E27FC236}">
              <a16:creationId xmlns:a16="http://schemas.microsoft.com/office/drawing/2014/main" id="{E131CF78-E55F-27A9-BCEF-CE20747F3580}"/>
            </a:ext>
          </a:extLst>
        </cdr:cNvPr>
        <cdr:cNvCxnSpPr/>
      </cdr:nvCxnSpPr>
      <cdr:spPr>
        <a:xfrm xmlns:a="http://schemas.openxmlformats.org/drawingml/2006/main">
          <a:off x="1320669" y="318556"/>
          <a:ext cx="855838" cy="0"/>
        </a:xfrm>
        <a:prstGeom xmlns:a="http://schemas.openxmlformats.org/drawingml/2006/main" prst="line">
          <a:avLst/>
        </a:prstGeom>
        <a:ln xmlns:a="http://schemas.openxmlformats.org/drawingml/2006/main" w="12700">
          <a:solidFill>
            <a:schemeClr val="accent1"/>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0.44759</cdr:x>
      <cdr:y>0.41729</cdr:y>
    </cdr:from>
    <cdr:to>
      <cdr:x>0.7372</cdr:x>
      <cdr:y>0.41729</cdr:y>
    </cdr:to>
    <cdr:cxnSp macro="">
      <cdr:nvCxnSpPr>
        <cdr:cNvPr id="5" name="直接连接符 4">
          <a:extLst xmlns:a="http://schemas.openxmlformats.org/drawingml/2006/main">
            <a:ext uri="{FF2B5EF4-FFF2-40B4-BE49-F238E27FC236}">
              <a16:creationId xmlns:a16="http://schemas.microsoft.com/office/drawing/2014/main" id="{A5E76297-FF5C-4AE3-26AC-BFBA89CD6972}"/>
            </a:ext>
          </a:extLst>
        </cdr:cNvPr>
        <cdr:cNvCxnSpPr/>
      </cdr:nvCxnSpPr>
      <cdr:spPr>
        <a:xfrm xmlns:a="http://schemas.openxmlformats.org/drawingml/2006/main">
          <a:off x="1322737" y="1092997"/>
          <a:ext cx="855868" cy="0"/>
        </a:xfrm>
        <a:prstGeom xmlns:a="http://schemas.openxmlformats.org/drawingml/2006/main" prst="line">
          <a:avLst/>
        </a:prstGeom>
        <a:ln xmlns:a="http://schemas.openxmlformats.org/drawingml/2006/main" w="12700">
          <a:solidFill>
            <a:schemeClr val="accent1"/>
          </a:solidFill>
          <a:prstDash val="dash"/>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dr:relSizeAnchor xmlns:cdr="http://schemas.openxmlformats.org/drawingml/2006/chartDrawing">
    <cdr:from>
      <cdr:x>0.54325</cdr:x>
      <cdr:y>0.12569</cdr:y>
    </cdr:from>
    <cdr:to>
      <cdr:x>0.54325</cdr:x>
      <cdr:y>0.41884</cdr:y>
    </cdr:to>
    <cdr:cxnSp macro="">
      <cdr:nvCxnSpPr>
        <cdr:cNvPr id="6" name="直接连接符 5">
          <a:extLst xmlns:a="http://schemas.openxmlformats.org/drawingml/2006/main">
            <a:ext uri="{FF2B5EF4-FFF2-40B4-BE49-F238E27FC236}">
              <a16:creationId xmlns:a16="http://schemas.microsoft.com/office/drawing/2014/main" id="{F830B5F2-D07E-260C-CABF-189205138255}"/>
            </a:ext>
          </a:extLst>
        </cdr:cNvPr>
        <cdr:cNvCxnSpPr/>
      </cdr:nvCxnSpPr>
      <cdr:spPr>
        <a:xfrm xmlns:a="http://schemas.openxmlformats.org/drawingml/2006/main" rot="16200000">
          <a:off x="2017098" y="768996"/>
          <a:ext cx="828000" cy="0"/>
        </a:xfrm>
        <a:prstGeom xmlns:a="http://schemas.openxmlformats.org/drawingml/2006/main" prst="line">
          <a:avLst/>
        </a:prstGeom>
        <a:ln xmlns:a="http://schemas.openxmlformats.org/drawingml/2006/main" w="12700">
          <a:headEnd type="triangle"/>
          <a:tailEnd type="triangle"/>
        </a:ln>
      </cdr:spPr>
      <cdr:style>
        <a:lnRef xmlns:a="http://schemas.openxmlformats.org/drawingml/2006/main" idx="2">
          <a:schemeClr val="accent1"/>
        </a:lnRef>
        <a:fillRef xmlns:a="http://schemas.openxmlformats.org/drawingml/2006/main" idx="0">
          <a:schemeClr val="accent1"/>
        </a:fillRef>
        <a:effectRef xmlns:a="http://schemas.openxmlformats.org/drawingml/2006/main" idx="1">
          <a:schemeClr val="accent1"/>
        </a:effectRef>
        <a:fontRef xmlns:a="http://schemas.openxmlformats.org/drawingml/2006/main" idx="minor">
          <a:schemeClr val="tx1"/>
        </a:fontRef>
      </cdr:style>
    </cdr:cxn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1A79577-0258-84CB-653E-7117491A145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EA558355-FD28-F7EA-396F-BABBA6EDF8A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2831FF1-A65B-40AD-8682-005DE22FA549}" type="datetimeFigureOut">
              <a:rPr lang="zh-CN" altLang="en-US" smtClean="0"/>
              <a:t>2025/12/8</a:t>
            </a:fld>
            <a:endParaRPr lang="zh-CN" altLang="en-US"/>
          </a:p>
        </p:txBody>
      </p:sp>
      <p:sp>
        <p:nvSpPr>
          <p:cNvPr id="4" name="页脚占位符 3">
            <a:extLst>
              <a:ext uri="{FF2B5EF4-FFF2-40B4-BE49-F238E27FC236}">
                <a16:creationId xmlns:a16="http://schemas.microsoft.com/office/drawing/2014/main" id="{6020F1FC-966B-FEA0-DF83-C9F737B41D0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3C39CAB-4CCB-B8FC-9054-512B7A7B77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FC268D-9576-45E0-BFA3-04645158155B}" type="slidenum">
              <a:rPr lang="zh-CN" altLang="en-US" smtClean="0"/>
              <a:t>‹#›</a:t>
            </a:fld>
            <a:endParaRPr lang="zh-CN" altLang="en-US"/>
          </a:p>
        </p:txBody>
      </p:sp>
    </p:spTree>
    <p:extLst>
      <p:ext uri="{BB962C8B-B14F-4D97-AF65-F5344CB8AC3E}">
        <p14:creationId xmlns:p14="http://schemas.microsoft.com/office/powerpoint/2010/main" val="3892113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Pfizer Diatype" panose="020B0504040202060203" pitchFamily="34"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Pfizer Diatype" panose="020B0504040202060203" pitchFamily="34" charset="77"/>
              </a:defRPr>
            </a:lvl1pPr>
          </a:lstStyle>
          <a:p>
            <a:fld id="{C49B1140-0205-FC4B-8969-D21916B4B80D}" type="datetimeFigureOut">
              <a:rPr lang="en-US" smtClean="0"/>
              <a:pPr/>
              <a:t>12/8/2025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Pfizer Diatype" panose="020B0504040202060203" pitchFamily="34"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Pfizer Diatype" panose="020B0504040202060203" pitchFamily="34" charset="77"/>
              </a:defRPr>
            </a:lvl1pPr>
          </a:lstStyle>
          <a:p>
            <a:fld id="{A66EB0F6-0CBB-6A4E-B00F-31FF6D66F0DB}" type="slidenum">
              <a:rPr lang="en-US" smtClean="0"/>
              <a:pPr/>
              <a:t>‹#›</a:t>
            </a:fld>
            <a:endParaRPr lang="en-US"/>
          </a:p>
        </p:txBody>
      </p:sp>
    </p:spTree>
    <p:extLst>
      <p:ext uri="{BB962C8B-B14F-4D97-AF65-F5344CB8AC3E}">
        <p14:creationId xmlns:p14="http://schemas.microsoft.com/office/powerpoint/2010/main" val="4171777984"/>
      </p:ext>
    </p:extLst>
  </p:cSld>
  <p:clrMap bg1="lt1" tx1="dk1" bg2="lt2" tx2="dk2" accent1="accent1" accent2="accent2" accent3="accent3" accent4="accent4" accent5="accent5" accent6="accent6" hlink="hlink" folHlink="folHlink"/>
  <p:notesStyle>
    <a:lvl1pPr marL="0" algn="l" defTabSz="913852" rtl="0" eaLnBrk="1" latinLnBrk="0" hangingPunct="1">
      <a:defRPr sz="1200" b="0" i="0" kern="1200">
        <a:solidFill>
          <a:schemeClr val="tx1"/>
        </a:solidFill>
        <a:latin typeface="Pfizer Diatype" panose="020B0504040202060203" pitchFamily="34" charset="77"/>
        <a:ea typeface="+mn-ea"/>
        <a:cs typeface="+mn-cs"/>
      </a:defRPr>
    </a:lvl1pPr>
    <a:lvl2pPr marL="456928" algn="l" defTabSz="913852" rtl="0" eaLnBrk="1" latinLnBrk="0" hangingPunct="1">
      <a:defRPr sz="1200" b="0" i="0" kern="1200">
        <a:solidFill>
          <a:schemeClr val="tx1"/>
        </a:solidFill>
        <a:latin typeface="Pfizer Diatype" panose="020B0504040202060203" pitchFamily="34" charset="77"/>
        <a:ea typeface="+mn-ea"/>
        <a:cs typeface="+mn-cs"/>
      </a:defRPr>
    </a:lvl2pPr>
    <a:lvl3pPr marL="913852" algn="l" defTabSz="913852" rtl="0" eaLnBrk="1" latinLnBrk="0" hangingPunct="1">
      <a:defRPr sz="1200" b="0" i="0" kern="1200">
        <a:solidFill>
          <a:schemeClr val="tx1"/>
        </a:solidFill>
        <a:latin typeface="Pfizer Diatype" panose="020B0504040202060203" pitchFamily="34" charset="77"/>
        <a:ea typeface="+mn-ea"/>
        <a:cs typeface="+mn-cs"/>
      </a:defRPr>
    </a:lvl3pPr>
    <a:lvl4pPr marL="1370776" algn="l" defTabSz="913852" rtl="0" eaLnBrk="1" latinLnBrk="0" hangingPunct="1">
      <a:defRPr sz="1200" b="0" i="0" kern="1200">
        <a:solidFill>
          <a:schemeClr val="tx1"/>
        </a:solidFill>
        <a:latin typeface="Pfizer Diatype" panose="020B0504040202060203" pitchFamily="34" charset="77"/>
        <a:ea typeface="+mn-ea"/>
        <a:cs typeface="+mn-cs"/>
      </a:defRPr>
    </a:lvl4pPr>
    <a:lvl5pPr marL="1827704" algn="l" defTabSz="913852" rtl="0" eaLnBrk="1" latinLnBrk="0" hangingPunct="1">
      <a:defRPr sz="1200" b="0" i="0" kern="1200">
        <a:solidFill>
          <a:schemeClr val="tx1"/>
        </a:solidFill>
        <a:latin typeface="Pfizer Diatype" panose="020B0504040202060203" pitchFamily="34" charset="77"/>
        <a:ea typeface="+mn-ea"/>
        <a:cs typeface="+mn-cs"/>
      </a:defRPr>
    </a:lvl5pPr>
    <a:lvl6pPr marL="2284628" algn="l" defTabSz="913852" rtl="0" eaLnBrk="1" latinLnBrk="0" hangingPunct="1">
      <a:defRPr sz="1200" kern="1200">
        <a:solidFill>
          <a:schemeClr val="tx1"/>
        </a:solidFill>
        <a:latin typeface="+mn-lt"/>
        <a:ea typeface="+mn-ea"/>
        <a:cs typeface="+mn-cs"/>
      </a:defRPr>
    </a:lvl6pPr>
    <a:lvl7pPr marL="2741553" algn="l" defTabSz="913852" rtl="0" eaLnBrk="1" latinLnBrk="0" hangingPunct="1">
      <a:defRPr sz="1200" kern="1200">
        <a:solidFill>
          <a:schemeClr val="tx1"/>
        </a:solidFill>
        <a:latin typeface="+mn-lt"/>
        <a:ea typeface="+mn-ea"/>
        <a:cs typeface="+mn-cs"/>
      </a:defRPr>
    </a:lvl7pPr>
    <a:lvl8pPr marL="3198480" algn="l" defTabSz="913852" rtl="0" eaLnBrk="1" latinLnBrk="0" hangingPunct="1">
      <a:defRPr sz="1200" kern="1200">
        <a:solidFill>
          <a:schemeClr val="tx1"/>
        </a:solidFill>
        <a:latin typeface="+mn-lt"/>
        <a:ea typeface="+mn-ea"/>
        <a:cs typeface="+mn-cs"/>
      </a:defRPr>
    </a:lvl8pPr>
    <a:lvl9pPr marL="3655407" algn="l" defTabSz="91385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6EB0F6-0CBB-6A4E-B00F-31FF6D66F0DB}" type="slidenum">
              <a:rPr lang="en-US" smtClean="0"/>
              <a:pPr/>
              <a:t>1</a:t>
            </a:fld>
            <a:endParaRPr lang="en-US"/>
          </a:p>
        </p:txBody>
      </p:sp>
    </p:spTree>
    <p:extLst>
      <p:ext uri="{BB962C8B-B14F-4D97-AF65-F5344CB8AC3E}">
        <p14:creationId xmlns:p14="http://schemas.microsoft.com/office/powerpoint/2010/main" val="194477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6EB0F6-0CBB-6A4E-B00F-31FF6D66F0DB}" type="slidenum">
              <a:rPr lang="en-US" smtClean="0"/>
              <a:pPr/>
              <a:t>15</a:t>
            </a:fld>
            <a:endParaRPr lang="en-US"/>
          </a:p>
        </p:txBody>
      </p:sp>
    </p:spTree>
    <p:extLst>
      <p:ext uri="{BB962C8B-B14F-4D97-AF65-F5344CB8AC3E}">
        <p14:creationId xmlns:p14="http://schemas.microsoft.com/office/powerpoint/2010/main" val="2961470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6EB0F6-0CBB-6A4E-B00F-31FF6D66F0DB}" type="slidenum">
              <a:rPr lang="en-US" smtClean="0"/>
              <a:pPr/>
              <a:t>16</a:t>
            </a:fld>
            <a:endParaRPr lang="en-US"/>
          </a:p>
        </p:txBody>
      </p:sp>
    </p:spTree>
    <p:extLst>
      <p:ext uri="{BB962C8B-B14F-4D97-AF65-F5344CB8AC3E}">
        <p14:creationId xmlns:p14="http://schemas.microsoft.com/office/powerpoint/2010/main" val="1320621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6EB0F6-0CBB-6A4E-B00F-31FF6D66F0DB}" type="slidenum">
              <a:rPr lang="en-US" smtClean="0"/>
              <a:pPr/>
              <a:t>17</a:t>
            </a:fld>
            <a:endParaRPr lang="en-US"/>
          </a:p>
        </p:txBody>
      </p:sp>
    </p:spTree>
    <p:extLst>
      <p:ext uri="{BB962C8B-B14F-4D97-AF65-F5344CB8AC3E}">
        <p14:creationId xmlns:p14="http://schemas.microsoft.com/office/powerpoint/2010/main" val="3356831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852" rtl="0" eaLnBrk="1" fontAlgn="auto" latinLnBrk="0" hangingPunct="1">
              <a:lnSpc>
                <a:spcPct val="100000"/>
              </a:lnSpc>
              <a:spcBef>
                <a:spcPts val="0"/>
              </a:spcBef>
              <a:spcAft>
                <a:spcPts val="0"/>
              </a:spcAft>
              <a:buClrTx/>
              <a:buSzTx/>
              <a:buFontTx/>
              <a:buNone/>
              <a:tabLst/>
              <a:defRPr/>
            </a:pPr>
            <a:endParaRPr lang="en-US" altLang="zh-CN" dirty="0">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6EB0F6-0CBB-6A4E-B00F-31FF6D66F0DB}" type="slidenum">
              <a:rPr lang="en-US" smtClean="0"/>
              <a:pPr/>
              <a:t>18</a:t>
            </a:fld>
            <a:endParaRPr lang="en-US"/>
          </a:p>
        </p:txBody>
      </p:sp>
    </p:spTree>
    <p:extLst>
      <p:ext uri="{BB962C8B-B14F-4D97-AF65-F5344CB8AC3E}">
        <p14:creationId xmlns:p14="http://schemas.microsoft.com/office/powerpoint/2010/main" val="4293830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6EB0F6-0CBB-6A4E-B00F-31FF6D66F0DB}" type="slidenum">
              <a:rPr lang="en-US" smtClean="0"/>
              <a:pPr/>
              <a:t>19</a:t>
            </a:fld>
            <a:endParaRPr lang="en-US"/>
          </a:p>
        </p:txBody>
      </p:sp>
    </p:spTree>
    <p:extLst>
      <p:ext uri="{BB962C8B-B14F-4D97-AF65-F5344CB8AC3E}">
        <p14:creationId xmlns:p14="http://schemas.microsoft.com/office/powerpoint/2010/main" val="1727477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66EB0F6-0CBB-6A4E-B00F-31FF6D66F0DB}" type="slidenum">
              <a:rPr lang="en-US" smtClean="0"/>
              <a:pPr/>
              <a:t>20</a:t>
            </a:fld>
            <a:endParaRPr lang="en-US"/>
          </a:p>
        </p:txBody>
      </p:sp>
    </p:spTree>
    <p:extLst>
      <p:ext uri="{BB962C8B-B14F-4D97-AF65-F5344CB8AC3E}">
        <p14:creationId xmlns:p14="http://schemas.microsoft.com/office/powerpoint/2010/main" val="80975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B2E5FE-E9E6-83AD-E1E7-189DE2AB42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BD6619F-3D68-DD43-F731-1874EF5FBEA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B7BD48-5851-8955-62A5-0AA80EDFC6F2}"/>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A6B6C083-0308-0A12-8BCC-186C8CCF128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4E605-0748-6B48-8332-382FE572D0F2}" type="slidenum">
              <a:rPr kumimoji="1"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1"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255019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55E00F-E54C-4464-A53F-E5104B3FF701}" type="slidenum">
              <a:rPr lang="zh-CN" altLang="en-US" smtClean="0"/>
              <a:t>25</a:t>
            </a:fld>
            <a:endParaRPr lang="zh-CN" altLang="en-US"/>
          </a:p>
        </p:txBody>
      </p:sp>
    </p:spTree>
    <p:extLst>
      <p:ext uri="{BB962C8B-B14F-4D97-AF65-F5344CB8AC3E}">
        <p14:creationId xmlns:p14="http://schemas.microsoft.com/office/powerpoint/2010/main" val="414711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latin typeface="HarmonyOS Sans SC" panose="00000500000000000000" pitchFamily="2" charset="-122"/>
              <a:ea typeface="HarmonyOS Sans SC" panose="00000500000000000000" pitchFamily="2" charset="-122"/>
              <a:cs typeface="+mn-ea"/>
              <a:sym typeface="微软雅黑" panose="020B0503020204020204" pitchFamily="34" charset="-122"/>
            </a:endParaRPr>
          </a:p>
        </p:txBody>
      </p:sp>
      <p:sp>
        <p:nvSpPr>
          <p:cNvPr id="4" name="灯片编号占位符 3"/>
          <p:cNvSpPr>
            <a:spLocks noGrp="1"/>
          </p:cNvSpPr>
          <p:nvPr>
            <p:ph type="sldNum" sz="quarter" idx="5"/>
          </p:nvPr>
        </p:nvSpPr>
        <p:spPr/>
        <p:txBody>
          <a:bodyPr/>
          <a:lstStyle/>
          <a:p>
            <a:fld id="{1D123D84-60A9-4B7B-949F-D3CFBE329C30}" type="slidenum">
              <a:rPr lang="en-US" smtClean="0"/>
              <a:t>26</a:t>
            </a:fld>
            <a:endParaRPr lang="en-US"/>
          </a:p>
        </p:txBody>
      </p:sp>
    </p:spTree>
    <p:extLst>
      <p:ext uri="{BB962C8B-B14F-4D97-AF65-F5344CB8AC3E}">
        <p14:creationId xmlns:p14="http://schemas.microsoft.com/office/powerpoint/2010/main" val="3646562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852" rtl="0" eaLnBrk="1" fontAlgn="auto" latinLnBrk="0" hangingPunct="1">
              <a:lnSpc>
                <a:spcPct val="100000"/>
              </a:lnSpc>
              <a:spcBef>
                <a:spcPts val="0"/>
              </a:spcBef>
              <a:spcAft>
                <a:spcPts val="0"/>
              </a:spcAft>
              <a:buClrTx/>
              <a:buSzTx/>
              <a:buFontTx/>
              <a:buNone/>
              <a:tabLst/>
              <a:defRPr/>
            </a:pPr>
            <a:endParaRPr lang="zh-CN" altLang="en-US" dirty="0">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A66EB0F6-0CBB-6A4E-B00F-31FF6D66F0DB}" type="slidenum">
              <a:rPr lang="en-US" smtClean="0"/>
              <a:pPr/>
              <a:t>30</a:t>
            </a:fld>
            <a:endParaRPr lang="en-US"/>
          </a:p>
        </p:txBody>
      </p:sp>
    </p:spTree>
    <p:extLst>
      <p:ext uri="{BB962C8B-B14F-4D97-AF65-F5344CB8AC3E}">
        <p14:creationId xmlns:p14="http://schemas.microsoft.com/office/powerpoint/2010/main" val="326468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4E605-0748-6B48-8332-382FE572D0F2}" type="slidenum">
              <a:rPr kumimoji="1"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4501186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6EB0F6-0CBB-6A4E-B00F-31FF6D66F0DB}" type="slidenum">
              <a:rPr lang="en-US" smtClean="0"/>
              <a:pPr/>
              <a:t>33</a:t>
            </a:fld>
            <a:endParaRPr lang="en-US"/>
          </a:p>
        </p:txBody>
      </p:sp>
    </p:spTree>
    <p:extLst>
      <p:ext uri="{BB962C8B-B14F-4D97-AF65-F5344CB8AC3E}">
        <p14:creationId xmlns:p14="http://schemas.microsoft.com/office/powerpoint/2010/main" val="20863571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1D123D84-60A9-4B7B-949F-D3CFBE329C30}" type="slidenum">
              <a:rPr lang="en-US" smtClean="0"/>
              <a:t>4</a:t>
            </a:fld>
            <a:endParaRPr lang="en-US"/>
          </a:p>
        </p:txBody>
      </p:sp>
    </p:spTree>
    <p:extLst>
      <p:ext uri="{BB962C8B-B14F-4D97-AF65-F5344CB8AC3E}">
        <p14:creationId xmlns:p14="http://schemas.microsoft.com/office/powerpoint/2010/main" val="2934884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6EB0F6-0CBB-6A4E-B00F-31FF6D66F0DB}" type="slidenum">
              <a:rPr lang="en-US" smtClean="0"/>
              <a:pPr/>
              <a:t>6</a:t>
            </a:fld>
            <a:endParaRPr lang="en-US"/>
          </a:p>
        </p:txBody>
      </p:sp>
    </p:spTree>
    <p:extLst>
      <p:ext uri="{BB962C8B-B14F-4D97-AF65-F5344CB8AC3E}">
        <p14:creationId xmlns:p14="http://schemas.microsoft.com/office/powerpoint/2010/main" val="2781841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D123D84-60A9-4B7B-949F-D3CFBE329C30}" type="slidenum">
              <a:rPr lang="en-US" smtClean="0"/>
              <a:t>7</a:t>
            </a:fld>
            <a:endParaRPr lang="en-US"/>
          </a:p>
        </p:txBody>
      </p:sp>
    </p:spTree>
    <p:extLst>
      <p:ext uri="{BB962C8B-B14F-4D97-AF65-F5344CB8AC3E}">
        <p14:creationId xmlns:p14="http://schemas.microsoft.com/office/powerpoint/2010/main" val="707617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2449D-0E65-1764-4111-2A52C3B46F2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3ACD417-6128-344D-3475-B2F9D3FD932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C221A99-7FCC-CEF2-E75C-2F0073E4413C}"/>
              </a:ext>
            </a:extLst>
          </p:cNvPr>
          <p:cNvSpPr>
            <a:spLocks noGrp="1"/>
          </p:cNvSpPr>
          <p:nvPr>
            <p:ph type="body"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EB119BFD-DFF8-DAC1-FB87-CABF1460BB7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4E605-0748-6B48-8332-382FE572D0F2}" type="slidenum">
              <a:rPr kumimoji="1" lang="zh-CN" altLang="en-US" sz="1200" b="0" i="0" u="none" strike="noStrike" kern="1200" cap="none" spc="0" normalizeH="0" baseline="0" noProof="0" smtClean="0">
                <a:ln>
                  <a:noFill/>
                </a:ln>
                <a:solidFill>
                  <a:prstClr val="black"/>
                </a:solidFill>
                <a:effectLst/>
                <a:uLnTx/>
                <a:uFillTx/>
                <a:latin typeface="等线" panose="0211000402020202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panose="02110004020202020204"/>
              <a:ea typeface="等线" panose="02010600030101010101" pitchFamily="2" charset="-122"/>
              <a:cs typeface="+mn-cs"/>
            </a:endParaRPr>
          </a:p>
        </p:txBody>
      </p:sp>
    </p:spTree>
    <p:extLst>
      <p:ext uri="{BB962C8B-B14F-4D97-AF65-F5344CB8AC3E}">
        <p14:creationId xmlns:p14="http://schemas.microsoft.com/office/powerpoint/2010/main" val="2425901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6EB0F6-0CBB-6A4E-B00F-31FF6D66F0DB}" type="slidenum">
              <a:rPr lang="en-US" smtClean="0"/>
              <a:pPr/>
              <a:t>11</a:t>
            </a:fld>
            <a:endParaRPr lang="en-US"/>
          </a:p>
        </p:txBody>
      </p:sp>
    </p:spTree>
    <p:extLst>
      <p:ext uri="{BB962C8B-B14F-4D97-AF65-F5344CB8AC3E}">
        <p14:creationId xmlns:p14="http://schemas.microsoft.com/office/powerpoint/2010/main" val="421360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D123D84-60A9-4B7B-949F-D3CFBE329C30}" type="slidenum">
              <a:rPr lang="en-US" smtClean="0"/>
              <a:t>12</a:t>
            </a:fld>
            <a:endParaRPr lang="en-US"/>
          </a:p>
        </p:txBody>
      </p:sp>
    </p:spTree>
    <p:extLst>
      <p:ext uri="{BB962C8B-B14F-4D97-AF65-F5344CB8AC3E}">
        <p14:creationId xmlns:p14="http://schemas.microsoft.com/office/powerpoint/2010/main" val="2409429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6EB0F6-0CBB-6A4E-B00F-31FF6D66F0DB}" type="slidenum">
              <a:rPr lang="en-US" smtClean="0"/>
              <a:pPr/>
              <a:t>13</a:t>
            </a:fld>
            <a:endParaRPr lang="en-US"/>
          </a:p>
        </p:txBody>
      </p:sp>
    </p:spTree>
    <p:extLst>
      <p:ext uri="{BB962C8B-B14F-4D97-AF65-F5344CB8AC3E}">
        <p14:creationId xmlns:p14="http://schemas.microsoft.com/office/powerpoint/2010/main" val="38627960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KV">
    <p:spTree>
      <p:nvGrpSpPr>
        <p:cNvPr id="1" name=""/>
        <p:cNvGrpSpPr/>
        <p:nvPr/>
      </p:nvGrpSpPr>
      <p:grpSpPr>
        <a:xfrm>
          <a:off x="0" y="0"/>
          <a:ext cx="0" cy="0"/>
          <a:chOff x="0" y="0"/>
          <a:chExt cx="0" cy="0"/>
        </a:xfrm>
      </p:grpSpPr>
      <p:pic>
        <p:nvPicPr>
          <p:cNvPr id="2" name="图片 1" descr="图片包含 网站&#10;&#10;描述已自动生成">
            <a:extLst>
              <a:ext uri="{FF2B5EF4-FFF2-40B4-BE49-F238E27FC236}">
                <a16:creationId xmlns:a16="http://schemas.microsoft.com/office/drawing/2014/main" id="{DE97B178-5052-C1D0-8F26-C4A33D8F9D7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B019C4E-475E-F7CC-A427-1B2CDD7B34E0}"/>
              </a:ext>
            </a:extLst>
          </p:cNvPr>
          <p:cNvSpPr txBox="1"/>
          <p:nvPr userDrawn="1"/>
        </p:nvSpPr>
        <p:spPr>
          <a:xfrm>
            <a:off x="9980256" y="6642556"/>
            <a:ext cx="2104011" cy="215444"/>
          </a:xfrm>
          <a:prstGeom prst="rect">
            <a:avLst/>
          </a:prstGeom>
          <a:noFill/>
        </p:spPr>
        <p:txBody>
          <a:bodyPr wrap="square" rtlCol="0">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仅供医疗卫生专业人士阅读</a:t>
            </a:r>
            <a:r>
              <a:rPr lang="en-US" altLang="zh-CN" sz="800" dirty="0">
                <a:solidFill>
                  <a:schemeClr val="bg1"/>
                </a:solidFill>
                <a:latin typeface="HarmonyOS Sans SC" panose="00000500000000000000" pitchFamily="2" charset="-122"/>
                <a:ea typeface="HarmonyOS Sans SC" panose="00000500000000000000" pitchFamily="2" charset="-122"/>
              </a:rPr>
              <a:t>/</a:t>
            </a:r>
            <a:r>
              <a:rPr lang="zh-CN" altLang="en-US" sz="800" dirty="0">
                <a:solidFill>
                  <a:schemeClr val="bg1"/>
                </a:solidFill>
                <a:latin typeface="HarmonyOS Sans SC" panose="00000500000000000000" pitchFamily="2" charset="-122"/>
                <a:ea typeface="HarmonyOS Sans SC" panose="00000500000000000000" pitchFamily="2" charset="-122"/>
              </a:rPr>
              <a:t>参考</a:t>
            </a:r>
          </a:p>
        </p:txBody>
      </p:sp>
      <p:sp>
        <p:nvSpPr>
          <p:cNvPr id="4" name="文本框 3">
            <a:extLst>
              <a:ext uri="{FF2B5EF4-FFF2-40B4-BE49-F238E27FC236}">
                <a16:creationId xmlns:a16="http://schemas.microsoft.com/office/drawing/2014/main" id="{8571DCF8-B8FA-7903-5402-3A861952F39F}"/>
              </a:ext>
            </a:extLst>
          </p:cNvPr>
          <p:cNvSpPr txBox="1"/>
          <p:nvPr userDrawn="1"/>
        </p:nvSpPr>
        <p:spPr>
          <a:xfrm>
            <a:off x="9224109" y="6534834"/>
            <a:ext cx="2860158" cy="215444"/>
          </a:xfrm>
          <a:prstGeom prst="rect">
            <a:avLst/>
          </a:prstGeom>
          <a:noFill/>
        </p:spPr>
        <p:txBody>
          <a:bodyPr wrap="square">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PP-XAD-CHN-0180 Expiration Date：2026-12-8</a:t>
            </a:r>
          </a:p>
        </p:txBody>
      </p:sp>
    </p:spTree>
    <p:extLst>
      <p:ext uri="{BB962C8B-B14F-4D97-AF65-F5344CB8AC3E}">
        <p14:creationId xmlns:p14="http://schemas.microsoft.com/office/powerpoint/2010/main" val="219350338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总结页-男">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pic>
        <p:nvPicPr>
          <p:cNvPr id="3" name="图片 2" descr="电脑屏幕的照片上有字&#10;&#10;低可信度描述已自动生成">
            <a:extLst>
              <a:ext uri="{FF2B5EF4-FFF2-40B4-BE49-F238E27FC236}">
                <a16:creationId xmlns:a16="http://schemas.microsoft.com/office/drawing/2014/main" id="{130D5CB3-EC2C-4454-F88D-58B2F3AA27AA}"/>
              </a:ext>
            </a:extLst>
          </p:cNvPr>
          <p:cNvPicPr>
            <a:picLocks noChangeAspect="1"/>
          </p:cNvPicPr>
          <p:nvPr userDrawn="1"/>
        </p:nvPicPr>
        <p:blipFill>
          <a:blip r:embed="rId2"/>
          <a:stretch>
            <a:fillRect/>
          </a:stretch>
        </p:blipFill>
        <p:spPr>
          <a:xfrm>
            <a:off x="11060078" y="6368853"/>
            <a:ext cx="1017472" cy="406060"/>
          </a:xfrm>
          <a:prstGeom prst="rect">
            <a:avLst/>
          </a:prstGeom>
        </p:spPr>
      </p:pic>
      <p:pic>
        <p:nvPicPr>
          <p:cNvPr id="6" name="图片 5" descr="图片包含 人, 病房, 男人, 室内&#10;&#10;描述已自动生成">
            <a:extLst>
              <a:ext uri="{FF2B5EF4-FFF2-40B4-BE49-F238E27FC236}">
                <a16:creationId xmlns:a16="http://schemas.microsoft.com/office/drawing/2014/main" id="{C7ACDABC-C1A7-730E-AEB4-06F387FA4579}"/>
              </a:ext>
            </a:extLst>
          </p:cNvPr>
          <p:cNvPicPr>
            <a:picLocks noChangeAspect="1"/>
          </p:cNvPicPr>
          <p:nvPr userDrawn="1"/>
        </p:nvPicPr>
        <p:blipFill>
          <a:blip r:embed="rId3">
            <a:extLst>
              <a:ext uri="{28A0092B-C50C-407E-A947-70E740481C1C}">
                <a14:useLocalDpi xmlns:a14="http://schemas.microsoft.com/office/drawing/2010/main" val="0"/>
              </a:ext>
            </a:extLst>
          </a:blip>
          <a:srcRect b="26936"/>
          <a:stretch/>
        </p:blipFill>
        <p:spPr>
          <a:xfrm>
            <a:off x="1" y="-7846"/>
            <a:ext cx="12192000" cy="6268560"/>
          </a:xfrm>
          <a:prstGeom prst="rect">
            <a:avLst/>
          </a:prstGeom>
        </p:spPr>
      </p:pic>
      <p:sp>
        <p:nvSpPr>
          <p:cNvPr id="7" name="矩形 6">
            <a:extLst>
              <a:ext uri="{FF2B5EF4-FFF2-40B4-BE49-F238E27FC236}">
                <a16:creationId xmlns:a16="http://schemas.microsoft.com/office/drawing/2014/main" id="{2AAB6095-93D6-0EF1-AC94-1AC3DD73B923}"/>
              </a:ext>
            </a:extLst>
          </p:cNvPr>
          <p:cNvSpPr/>
          <p:nvPr userDrawn="1"/>
        </p:nvSpPr>
        <p:spPr>
          <a:xfrm>
            <a:off x="0" y="-7846"/>
            <a:ext cx="9570720" cy="6271319"/>
          </a:xfrm>
          <a:prstGeom prst="rect">
            <a:avLst/>
          </a:prstGeom>
          <a:gradFill flip="none" rotWithShape="1">
            <a:gsLst>
              <a:gs pos="0">
                <a:srgbClr val="009CB8">
                  <a:alpha val="0"/>
                  <a:lumMod val="95958"/>
                  <a:lumOff val="4042"/>
                </a:srgbClr>
              </a:gs>
              <a:gs pos="100000">
                <a:srgbClr val="009CB8"/>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HarmonyOS Sans SC" panose="00000500000000000000" pitchFamily="2" charset="-122"/>
              <a:ea typeface="HarmonyOS Sans SC" panose="00000500000000000000" pitchFamily="2" charset="-122"/>
              <a:cs typeface="+mn-cs"/>
            </a:endParaRPr>
          </a:p>
        </p:txBody>
      </p:sp>
      <p:pic>
        <p:nvPicPr>
          <p:cNvPr id="10" name="图片 9" descr="图片包含 游戏机, 黑暗, 灯光&#10;&#10;描述已自动生成">
            <a:extLst>
              <a:ext uri="{FF2B5EF4-FFF2-40B4-BE49-F238E27FC236}">
                <a16:creationId xmlns:a16="http://schemas.microsoft.com/office/drawing/2014/main" id="{6B7A7E74-B5AF-9EB9-116E-39A1B236C9B5}"/>
              </a:ext>
            </a:extLst>
          </p:cNvPr>
          <p:cNvPicPr>
            <a:picLocks noChangeAspect="1"/>
          </p:cNvPicPr>
          <p:nvPr userDrawn="1"/>
        </p:nvPicPr>
        <p:blipFill>
          <a:blip r:embed="rId4"/>
          <a:srcRect t="31230" r="29117" b="16914"/>
          <a:stretch/>
        </p:blipFill>
        <p:spPr>
          <a:xfrm>
            <a:off x="108187" y="6276976"/>
            <a:ext cx="885457" cy="569118"/>
          </a:xfrm>
          <a:prstGeom prst="rect">
            <a:avLst/>
          </a:prstGeom>
        </p:spPr>
      </p:pic>
      <p:sp>
        <p:nvSpPr>
          <p:cNvPr id="11" name="文本占位符 2">
            <a:extLst>
              <a:ext uri="{FF2B5EF4-FFF2-40B4-BE49-F238E27FC236}">
                <a16:creationId xmlns:a16="http://schemas.microsoft.com/office/drawing/2014/main" id="{B34FC9C6-80CB-021A-6643-8E85B759804B}"/>
              </a:ext>
            </a:extLst>
          </p:cNvPr>
          <p:cNvSpPr>
            <a:spLocks noGrp="1"/>
          </p:cNvSpPr>
          <p:nvPr>
            <p:ph type="body" sz="quarter" idx="10" hasCustomPrompt="1"/>
          </p:nvPr>
        </p:nvSpPr>
        <p:spPr>
          <a:xfrm>
            <a:off x="1043940" y="6260714"/>
            <a:ext cx="9928860" cy="597286"/>
          </a:xfrm>
          <a:prstGeom prst="rect">
            <a:avLst/>
          </a:prstGeom>
        </p:spPr>
        <p:txBody>
          <a:bodyPr wrap="square" lIns="91440" tIns="45720" rIns="91440" bIns="45720" anchor="ctr">
            <a:normAutofit/>
          </a:bodyPr>
          <a:lstStyle>
            <a:lvl1pPr marL="0" indent="0">
              <a:lnSpc>
                <a:spcPct val="100000"/>
              </a:lnSpc>
              <a:spcBef>
                <a:spcPts val="0"/>
              </a:spcBef>
              <a:buNone/>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如较多，文献放至备注栏，此处备注“参考文献详见备注”</a:t>
            </a:r>
          </a:p>
        </p:txBody>
      </p:sp>
    </p:spTree>
    <p:extLst>
      <p:ext uri="{BB962C8B-B14F-4D97-AF65-F5344CB8AC3E}">
        <p14:creationId xmlns:p14="http://schemas.microsoft.com/office/powerpoint/2010/main" val="2559385114"/>
      </p:ext>
    </p:extLst>
  </p:cSld>
  <p:clrMapOvr>
    <a:masterClrMapping/>
  </p:clrMapOvr>
  <p:extLst>
    <p:ext uri="{DCECCB84-F9BA-43D5-87BE-67443E8EF086}">
      <p15:sldGuideLst xmlns:p15="http://schemas.microsoft.com/office/powerpoint/2012/main">
        <p15:guide id="1" orient="horz" pos="3929">
          <p15:clr>
            <a:srgbClr val="FBAE40"/>
          </p15:clr>
        </p15:guide>
        <p15:guide id="2" pos="211">
          <p15:clr>
            <a:srgbClr val="FBAE40"/>
          </p15:clr>
        </p15:guide>
        <p15:guide id="3" pos="746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总结页-女">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pic>
        <p:nvPicPr>
          <p:cNvPr id="3" name="图片 2" descr="电脑屏幕的照片上有字&#10;&#10;低可信度描述已自动生成">
            <a:extLst>
              <a:ext uri="{FF2B5EF4-FFF2-40B4-BE49-F238E27FC236}">
                <a16:creationId xmlns:a16="http://schemas.microsoft.com/office/drawing/2014/main" id="{130D5CB3-EC2C-4454-F88D-58B2F3AA27AA}"/>
              </a:ext>
            </a:extLst>
          </p:cNvPr>
          <p:cNvPicPr>
            <a:picLocks noChangeAspect="1"/>
          </p:cNvPicPr>
          <p:nvPr userDrawn="1"/>
        </p:nvPicPr>
        <p:blipFill>
          <a:blip r:embed="rId2"/>
          <a:stretch>
            <a:fillRect/>
          </a:stretch>
        </p:blipFill>
        <p:spPr>
          <a:xfrm>
            <a:off x="11060078" y="6368853"/>
            <a:ext cx="1017472" cy="406060"/>
          </a:xfrm>
          <a:prstGeom prst="rect">
            <a:avLst/>
          </a:prstGeom>
        </p:spPr>
      </p:pic>
      <p:pic>
        <p:nvPicPr>
          <p:cNvPr id="5" name="图片 4">
            <a:extLst>
              <a:ext uri="{FF2B5EF4-FFF2-40B4-BE49-F238E27FC236}">
                <a16:creationId xmlns:a16="http://schemas.microsoft.com/office/drawing/2014/main" id="{3170E5C4-1D7A-7C83-3466-941D5E089D37}"/>
              </a:ext>
            </a:extLst>
          </p:cNvPr>
          <p:cNvPicPr>
            <a:picLocks noChangeAspect="1"/>
          </p:cNvPicPr>
          <p:nvPr userDrawn="1"/>
        </p:nvPicPr>
        <p:blipFill>
          <a:blip r:embed="rId3">
            <a:extLst>
              <a:ext uri="{28A0092B-C50C-407E-A947-70E740481C1C}">
                <a14:useLocalDpi xmlns:a14="http://schemas.microsoft.com/office/drawing/2010/main" val="0"/>
              </a:ext>
            </a:extLst>
          </a:blip>
          <a:srcRect t="10596" r="7177" b="3418"/>
          <a:stretch/>
        </p:blipFill>
        <p:spPr>
          <a:xfrm>
            <a:off x="0" y="0"/>
            <a:ext cx="12191998" cy="6260714"/>
          </a:xfrm>
          <a:prstGeom prst="rect">
            <a:avLst/>
          </a:prstGeom>
        </p:spPr>
      </p:pic>
      <p:sp>
        <p:nvSpPr>
          <p:cNvPr id="6" name="矩形 5">
            <a:extLst>
              <a:ext uri="{FF2B5EF4-FFF2-40B4-BE49-F238E27FC236}">
                <a16:creationId xmlns:a16="http://schemas.microsoft.com/office/drawing/2014/main" id="{3323BBF7-E4B3-C96D-9CFA-B6056B41F8F0}"/>
              </a:ext>
            </a:extLst>
          </p:cNvPr>
          <p:cNvSpPr/>
          <p:nvPr userDrawn="1"/>
        </p:nvSpPr>
        <p:spPr>
          <a:xfrm>
            <a:off x="-1" y="2759"/>
            <a:ext cx="9570720" cy="6260714"/>
          </a:xfrm>
          <a:prstGeom prst="rect">
            <a:avLst/>
          </a:prstGeom>
          <a:gradFill flip="none" rotWithShape="1">
            <a:gsLst>
              <a:gs pos="0">
                <a:srgbClr val="009CB8">
                  <a:alpha val="0"/>
                  <a:lumMod val="95958"/>
                  <a:lumOff val="4042"/>
                </a:srgbClr>
              </a:gs>
              <a:gs pos="100000">
                <a:srgbClr val="009CB8"/>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HarmonyOS Sans SC" panose="00000500000000000000" pitchFamily="2" charset="-122"/>
              <a:ea typeface="HarmonyOS Sans SC" panose="00000500000000000000" pitchFamily="2" charset="-122"/>
              <a:cs typeface="+mn-cs"/>
            </a:endParaRPr>
          </a:p>
        </p:txBody>
      </p:sp>
      <p:pic>
        <p:nvPicPr>
          <p:cNvPr id="10" name="图片 9" descr="图片包含 游戏机, 黑暗, 灯光&#10;&#10;描述已自动生成">
            <a:extLst>
              <a:ext uri="{FF2B5EF4-FFF2-40B4-BE49-F238E27FC236}">
                <a16:creationId xmlns:a16="http://schemas.microsoft.com/office/drawing/2014/main" id="{1B54BC27-C13C-2D97-6305-4E8DF83ACC48}"/>
              </a:ext>
            </a:extLst>
          </p:cNvPr>
          <p:cNvPicPr>
            <a:picLocks noChangeAspect="1"/>
          </p:cNvPicPr>
          <p:nvPr userDrawn="1"/>
        </p:nvPicPr>
        <p:blipFill>
          <a:blip r:embed="rId4"/>
          <a:srcRect t="31230" r="29117" b="16914"/>
          <a:stretch/>
        </p:blipFill>
        <p:spPr>
          <a:xfrm>
            <a:off x="108187" y="6276976"/>
            <a:ext cx="885457" cy="569118"/>
          </a:xfrm>
          <a:prstGeom prst="rect">
            <a:avLst/>
          </a:prstGeom>
        </p:spPr>
      </p:pic>
      <p:sp>
        <p:nvSpPr>
          <p:cNvPr id="11" name="文本占位符 2">
            <a:extLst>
              <a:ext uri="{FF2B5EF4-FFF2-40B4-BE49-F238E27FC236}">
                <a16:creationId xmlns:a16="http://schemas.microsoft.com/office/drawing/2014/main" id="{CF2D662A-127B-8B8D-1966-2EA7555CE3C8}"/>
              </a:ext>
            </a:extLst>
          </p:cNvPr>
          <p:cNvSpPr>
            <a:spLocks noGrp="1"/>
          </p:cNvSpPr>
          <p:nvPr>
            <p:ph type="body" sz="quarter" idx="10" hasCustomPrompt="1"/>
          </p:nvPr>
        </p:nvSpPr>
        <p:spPr>
          <a:xfrm>
            <a:off x="1043940" y="6260714"/>
            <a:ext cx="9928860" cy="597286"/>
          </a:xfrm>
          <a:prstGeom prst="rect">
            <a:avLst/>
          </a:prstGeom>
        </p:spPr>
        <p:txBody>
          <a:bodyPr wrap="square" lIns="91440" tIns="45720" rIns="91440" bIns="45720" anchor="ctr">
            <a:normAutofit/>
          </a:bodyPr>
          <a:lstStyle>
            <a:lvl1pPr marL="0" indent="0">
              <a:lnSpc>
                <a:spcPct val="100000"/>
              </a:lnSpc>
              <a:spcBef>
                <a:spcPts val="0"/>
              </a:spcBef>
              <a:buNone/>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如较多，文献放至备注栏，此处备注“参考文献详见备注”</a:t>
            </a:r>
          </a:p>
        </p:txBody>
      </p:sp>
    </p:spTree>
    <p:extLst>
      <p:ext uri="{BB962C8B-B14F-4D97-AF65-F5344CB8AC3E}">
        <p14:creationId xmlns:p14="http://schemas.microsoft.com/office/powerpoint/2010/main" val="3892736238"/>
      </p:ext>
    </p:extLst>
  </p:cSld>
  <p:clrMapOvr>
    <a:masterClrMapping/>
  </p:clrMapOvr>
  <p:extLst>
    <p:ext uri="{DCECCB84-F9BA-43D5-87BE-67443E8EF086}">
      <p15:sldGuideLst xmlns:p15="http://schemas.microsoft.com/office/powerpoint/2012/main">
        <p15:guide id="1" orient="horz" pos="3929">
          <p15:clr>
            <a:srgbClr val="FBAE40"/>
          </p15:clr>
        </p15:guide>
        <p15:guide id="2" pos="211">
          <p15:clr>
            <a:srgbClr val="FBAE40"/>
          </p15:clr>
        </p15:guide>
        <p15:guide id="3" pos="74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pic>
        <p:nvPicPr>
          <p:cNvPr id="9" name="图片 8" descr="图片包含 游戏机, 黑暗, 灯光&#10;&#10;描述已自动生成">
            <a:extLst>
              <a:ext uri="{FF2B5EF4-FFF2-40B4-BE49-F238E27FC236}">
                <a16:creationId xmlns:a16="http://schemas.microsoft.com/office/drawing/2014/main" id="{45C2ED61-E55B-9EA9-BDCF-4E7353736440}"/>
              </a:ext>
            </a:extLst>
          </p:cNvPr>
          <p:cNvPicPr>
            <a:picLocks noChangeAspect="1"/>
          </p:cNvPicPr>
          <p:nvPr userDrawn="1"/>
        </p:nvPicPr>
        <p:blipFill>
          <a:blip r:embed="rId2"/>
          <a:srcRect t="31230" r="29117" b="16914"/>
          <a:stretch/>
        </p:blipFill>
        <p:spPr>
          <a:xfrm>
            <a:off x="108187" y="6276976"/>
            <a:ext cx="885457" cy="569118"/>
          </a:xfrm>
          <a:prstGeom prst="rect">
            <a:avLst/>
          </a:prstGeom>
        </p:spPr>
      </p:pic>
      <p:pic>
        <p:nvPicPr>
          <p:cNvPr id="3" name="图片 2" descr="电脑屏幕的照片上有字&#10;&#10;低可信度描述已自动生成">
            <a:extLst>
              <a:ext uri="{FF2B5EF4-FFF2-40B4-BE49-F238E27FC236}">
                <a16:creationId xmlns:a16="http://schemas.microsoft.com/office/drawing/2014/main" id="{F9C5F93A-EFD3-6201-42A7-CF32D4BAE989}"/>
              </a:ext>
            </a:extLst>
          </p:cNvPr>
          <p:cNvPicPr>
            <a:picLocks noChangeAspect="1"/>
          </p:cNvPicPr>
          <p:nvPr userDrawn="1"/>
        </p:nvPicPr>
        <p:blipFill>
          <a:blip r:embed="rId3"/>
          <a:stretch>
            <a:fillRect/>
          </a:stretch>
        </p:blipFill>
        <p:spPr>
          <a:xfrm>
            <a:off x="11060078" y="6368853"/>
            <a:ext cx="1017472" cy="406060"/>
          </a:xfrm>
          <a:prstGeom prst="rect">
            <a:avLst/>
          </a:prstGeom>
        </p:spPr>
      </p:pic>
    </p:spTree>
    <p:extLst>
      <p:ext uri="{BB962C8B-B14F-4D97-AF65-F5344CB8AC3E}">
        <p14:creationId xmlns:p14="http://schemas.microsoft.com/office/powerpoint/2010/main" val="148720139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深色">
    <p:spTree>
      <p:nvGrpSpPr>
        <p:cNvPr id="1" name=""/>
        <p:cNvGrpSpPr/>
        <p:nvPr/>
      </p:nvGrpSpPr>
      <p:grpSpPr>
        <a:xfrm>
          <a:off x="0" y="0"/>
          <a:ext cx="0" cy="0"/>
          <a:chOff x="0" y="0"/>
          <a:chExt cx="0" cy="0"/>
        </a:xfrm>
      </p:grpSpPr>
      <p:pic>
        <p:nvPicPr>
          <p:cNvPr id="10" name="图片 9" descr="图片包含 游戏机, 黑暗, 灯光&#10;&#10;描述已自动生成">
            <a:extLst>
              <a:ext uri="{FF2B5EF4-FFF2-40B4-BE49-F238E27FC236}">
                <a16:creationId xmlns:a16="http://schemas.microsoft.com/office/drawing/2014/main" id="{4ED30145-4530-584C-2B86-640EB065EE82}"/>
              </a:ext>
            </a:extLst>
          </p:cNvPr>
          <p:cNvPicPr>
            <a:picLocks noChangeAspect="1"/>
          </p:cNvPicPr>
          <p:nvPr userDrawn="1"/>
        </p:nvPicPr>
        <p:blipFill>
          <a:blip r:embed="rId2"/>
          <a:srcRect t="31230" r="34130" b="16914"/>
          <a:stretch/>
        </p:blipFill>
        <p:spPr>
          <a:xfrm>
            <a:off x="99392" y="223730"/>
            <a:ext cx="1058848" cy="732356"/>
          </a:xfrm>
          <a:prstGeom prst="rect">
            <a:avLst/>
          </a:prstGeom>
        </p:spPr>
      </p:pic>
      <p:pic>
        <p:nvPicPr>
          <p:cNvPr id="2" name="图片 1" descr="电脑屏幕的照片上有字&#10;&#10;低可信度描述已自动生成">
            <a:extLst>
              <a:ext uri="{FF2B5EF4-FFF2-40B4-BE49-F238E27FC236}">
                <a16:creationId xmlns:a16="http://schemas.microsoft.com/office/drawing/2014/main" id="{4A786427-724A-467B-64D5-2D7296594837}"/>
              </a:ext>
            </a:extLst>
          </p:cNvPr>
          <p:cNvPicPr>
            <a:picLocks noChangeAspect="1"/>
          </p:cNvPicPr>
          <p:nvPr userDrawn="1"/>
        </p:nvPicPr>
        <p:blipFill>
          <a:blip r:embed="rId3"/>
          <a:stretch>
            <a:fillRect/>
          </a:stretch>
        </p:blipFill>
        <p:spPr>
          <a:xfrm>
            <a:off x="11060078" y="6368853"/>
            <a:ext cx="1017472" cy="406060"/>
          </a:xfrm>
          <a:prstGeom prst="rect">
            <a:avLst/>
          </a:prstGeom>
        </p:spPr>
      </p:pic>
    </p:spTree>
    <p:extLst>
      <p:ext uri="{BB962C8B-B14F-4D97-AF65-F5344CB8AC3E}">
        <p14:creationId xmlns:p14="http://schemas.microsoft.com/office/powerpoint/2010/main" val="3602054235"/>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纯白底">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31674B49-FE52-5E50-913E-47D37381055E}"/>
              </a:ext>
            </a:extLst>
          </p:cNvPr>
          <p:cNvSpPr/>
          <p:nvPr userDrawn="1"/>
        </p:nvSpPr>
        <p:spPr>
          <a:xfrm>
            <a:off x="0" y="0"/>
            <a:ext cx="12192000" cy="68580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3257637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V">
    <p:spTree>
      <p:nvGrpSpPr>
        <p:cNvPr id="1" name=""/>
        <p:cNvGrpSpPr/>
        <p:nvPr/>
      </p:nvGrpSpPr>
      <p:grpSpPr>
        <a:xfrm>
          <a:off x="0" y="0"/>
          <a:ext cx="0" cy="0"/>
          <a:chOff x="0" y="0"/>
          <a:chExt cx="0" cy="0"/>
        </a:xfrm>
      </p:grpSpPr>
      <p:pic>
        <p:nvPicPr>
          <p:cNvPr id="2" name="图片 1" descr="图片包含 网站&#10;&#10;描述已自动生成">
            <a:extLst>
              <a:ext uri="{FF2B5EF4-FFF2-40B4-BE49-F238E27FC236}">
                <a16:creationId xmlns:a16="http://schemas.microsoft.com/office/drawing/2014/main" id="{DE97B178-5052-C1D0-8F26-C4A33D8F9D7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15797272"/>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黑暗中的灯光&#10;&#10;低可信度描述已自动生成">
            <a:extLst>
              <a:ext uri="{FF2B5EF4-FFF2-40B4-BE49-F238E27FC236}">
                <a16:creationId xmlns:a16="http://schemas.microsoft.com/office/drawing/2014/main" id="{58E4ADC7-5063-C3A4-C314-D48737DBFCCD}"/>
              </a:ext>
            </a:extLst>
          </p:cNvPr>
          <p:cNvPicPr>
            <a:picLocks noChangeAspect="1"/>
          </p:cNvPicPr>
          <p:nvPr userDrawn="1"/>
        </p:nvPicPr>
        <p:blipFill>
          <a:blip r:embed="rId2"/>
          <a:srcRect l="4784" t="-1" b="91"/>
          <a:stretch/>
        </p:blipFill>
        <p:spPr>
          <a:xfrm>
            <a:off x="0" y="820454"/>
            <a:ext cx="9083166" cy="5361139"/>
          </a:xfrm>
          <a:prstGeom prst="rect">
            <a:avLst/>
          </a:prstGeom>
        </p:spPr>
      </p:pic>
      <p:pic>
        <p:nvPicPr>
          <p:cNvPr id="2" name="图片 1" descr="图形用户界面&#10;&#10;低可信度描述已自动生成">
            <a:extLst>
              <a:ext uri="{FF2B5EF4-FFF2-40B4-BE49-F238E27FC236}">
                <a16:creationId xmlns:a16="http://schemas.microsoft.com/office/drawing/2014/main" id="{A4D6714C-B457-DD74-2EB2-B4A872ADDEF4}"/>
              </a:ext>
            </a:extLst>
          </p:cNvPr>
          <p:cNvPicPr>
            <a:picLocks noChangeAspect="1"/>
          </p:cNvPicPr>
          <p:nvPr userDrawn="1"/>
        </p:nvPicPr>
        <p:blipFill>
          <a:blip r:embed="rId3"/>
          <a:stretch>
            <a:fillRect/>
          </a:stretch>
        </p:blipFill>
        <p:spPr>
          <a:xfrm>
            <a:off x="10676168" y="258736"/>
            <a:ext cx="1243386" cy="537554"/>
          </a:xfrm>
          <a:prstGeom prst="rect">
            <a:avLst/>
          </a:prstGeom>
        </p:spPr>
      </p:pic>
      <p:pic>
        <p:nvPicPr>
          <p:cNvPr id="3" name="Picture 1">
            <a:extLst>
              <a:ext uri="{FF2B5EF4-FFF2-40B4-BE49-F238E27FC236}">
                <a16:creationId xmlns:a16="http://schemas.microsoft.com/office/drawing/2014/main" id="{D90F403F-E777-10B9-ABA7-3250FA9CD81F}"/>
              </a:ext>
            </a:extLst>
          </p:cNvPr>
          <p:cNvPicPr>
            <a:picLocks noChangeAspect="1"/>
          </p:cNvPicPr>
          <p:nvPr userDrawn="1"/>
        </p:nvPicPr>
        <p:blipFill>
          <a:blip r:embed="rId4"/>
          <a:stretch>
            <a:fillRect/>
          </a:stretch>
        </p:blipFill>
        <p:spPr>
          <a:xfrm>
            <a:off x="310205" y="189845"/>
            <a:ext cx="1049965" cy="428535"/>
          </a:xfrm>
          <a:prstGeom prst="rect">
            <a:avLst/>
          </a:prstGeom>
        </p:spPr>
      </p:pic>
    </p:spTree>
    <p:extLst>
      <p:ext uri="{BB962C8B-B14F-4D97-AF65-F5344CB8AC3E}">
        <p14:creationId xmlns:p14="http://schemas.microsoft.com/office/powerpoint/2010/main" val="83157800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4" name="图片 3" descr="图片包含 黑暗, 骑, 灯光, 绿色&#10;&#10;描述已自动生成">
            <a:extLst>
              <a:ext uri="{FF2B5EF4-FFF2-40B4-BE49-F238E27FC236}">
                <a16:creationId xmlns:a16="http://schemas.microsoft.com/office/drawing/2014/main" id="{385D6FE8-7B89-5F1F-D4E5-3EA065BE4401}"/>
              </a:ext>
            </a:extLst>
          </p:cNvPr>
          <p:cNvPicPr>
            <a:picLocks noChangeAspect="1"/>
          </p:cNvPicPr>
          <p:nvPr userDrawn="1"/>
        </p:nvPicPr>
        <p:blipFill>
          <a:blip r:embed="rId2"/>
          <a:stretch>
            <a:fillRect/>
          </a:stretch>
        </p:blipFill>
        <p:spPr>
          <a:xfrm>
            <a:off x="2661086" y="820454"/>
            <a:ext cx="9530914" cy="5361139"/>
          </a:xfrm>
          <a:prstGeom prst="rect">
            <a:avLst/>
          </a:prstGeom>
        </p:spPr>
      </p:pic>
      <p:sp>
        <p:nvSpPr>
          <p:cNvPr id="3" name="矩形 2">
            <a:extLst>
              <a:ext uri="{FF2B5EF4-FFF2-40B4-BE49-F238E27FC236}">
                <a16:creationId xmlns:a16="http://schemas.microsoft.com/office/drawing/2014/main" id="{F7B8B42F-C699-C04C-3E63-88E87C0E52C8}"/>
              </a:ext>
            </a:extLst>
          </p:cNvPr>
          <p:cNvSpPr/>
          <p:nvPr userDrawn="1"/>
        </p:nvSpPr>
        <p:spPr>
          <a:xfrm>
            <a:off x="2661086" y="0"/>
            <a:ext cx="9530914" cy="6858000"/>
          </a:xfrm>
          <a:prstGeom prst="rect">
            <a:avLst/>
          </a:prstGeom>
          <a:gradFill>
            <a:gsLst>
              <a:gs pos="0">
                <a:srgbClr val="021013"/>
              </a:gs>
              <a:gs pos="100000">
                <a:srgbClr val="021013">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135976321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页1/分隔页">
    <p:spTree>
      <p:nvGrpSpPr>
        <p:cNvPr id="1" name=""/>
        <p:cNvGrpSpPr/>
        <p:nvPr/>
      </p:nvGrpSpPr>
      <p:grpSpPr>
        <a:xfrm>
          <a:off x="0" y="0"/>
          <a:ext cx="0" cy="0"/>
          <a:chOff x="0" y="0"/>
          <a:chExt cx="0" cy="0"/>
        </a:xfrm>
      </p:grpSpPr>
      <p:pic>
        <p:nvPicPr>
          <p:cNvPr id="10" name="图片 9" descr="图片包含 游戏机, 黑暗, 灯光&#10;&#10;描述已自动生成">
            <a:extLst>
              <a:ext uri="{FF2B5EF4-FFF2-40B4-BE49-F238E27FC236}">
                <a16:creationId xmlns:a16="http://schemas.microsoft.com/office/drawing/2014/main" id="{4ED30145-4530-584C-2B86-640EB065EE82}"/>
              </a:ext>
            </a:extLst>
          </p:cNvPr>
          <p:cNvPicPr>
            <a:picLocks noChangeAspect="1"/>
          </p:cNvPicPr>
          <p:nvPr userDrawn="1"/>
        </p:nvPicPr>
        <p:blipFill>
          <a:blip r:embed="rId2"/>
          <a:srcRect t="31230" r="34130" b="16914"/>
          <a:stretch/>
        </p:blipFill>
        <p:spPr>
          <a:xfrm>
            <a:off x="99392" y="223730"/>
            <a:ext cx="1058848" cy="732356"/>
          </a:xfrm>
          <a:prstGeom prst="rect">
            <a:avLst/>
          </a:prstGeom>
        </p:spPr>
      </p:pic>
      <p:sp>
        <p:nvSpPr>
          <p:cNvPr id="3" name="文本占位符 2">
            <a:extLst>
              <a:ext uri="{FF2B5EF4-FFF2-40B4-BE49-F238E27FC236}">
                <a16:creationId xmlns:a16="http://schemas.microsoft.com/office/drawing/2014/main" id="{9F32FBE9-51FF-F141-B8F7-5092DD4D428C}"/>
              </a:ext>
            </a:extLst>
          </p:cNvPr>
          <p:cNvSpPr>
            <a:spLocks noGrp="1"/>
          </p:cNvSpPr>
          <p:nvPr>
            <p:ph type="body" sz="quarter" idx="10" hasCustomPrompt="1"/>
          </p:nvPr>
        </p:nvSpPr>
        <p:spPr>
          <a:xfrm>
            <a:off x="0" y="6642556"/>
            <a:ext cx="10575622" cy="215444"/>
          </a:xfrm>
          <a:prstGeom prst="rect">
            <a:avLst/>
          </a:prstGeom>
        </p:spPr>
        <p:txBody>
          <a:bodyPr lIns="91440" tIns="45720" rIns="91440" bIns="45720" anchor="b">
            <a:spAutoFit/>
          </a:bodyPr>
          <a:lstStyle>
            <a:lvl1pPr marL="0" indent="0">
              <a:lnSpc>
                <a:spcPct val="100000"/>
              </a:lnSpc>
              <a:spcBef>
                <a:spcPts val="0"/>
              </a:spcBef>
              <a:buNone/>
              <a:defRPr sz="800" i="1">
                <a:solidFill>
                  <a:schemeClr val="bg1">
                    <a:lumMod val="85000"/>
                  </a:schemeClr>
                </a:solidFill>
                <a:latin typeface="HarmonyOS Sans SC" panose="00000500000000000000" pitchFamily="2" charset="-122"/>
                <a:ea typeface="HarmonyOS Sans SC" panose="00000500000000000000" pitchFamily="2" charset="-122"/>
              </a:defRPr>
            </a:lvl1pPr>
          </a:lstStyle>
          <a:p>
            <a:pPr lvl="0"/>
            <a:r>
              <a:rPr lang="zh-CN" altLang="en-US" dirty="0"/>
              <a:t>文献</a:t>
            </a:r>
          </a:p>
        </p:txBody>
      </p:sp>
      <p:sp>
        <p:nvSpPr>
          <p:cNvPr id="5" name="文本占位符 4">
            <a:extLst>
              <a:ext uri="{FF2B5EF4-FFF2-40B4-BE49-F238E27FC236}">
                <a16:creationId xmlns:a16="http://schemas.microsoft.com/office/drawing/2014/main" id="{185AB267-CF26-F423-FBF1-421C6EB4F47A}"/>
              </a:ext>
            </a:extLst>
          </p:cNvPr>
          <p:cNvSpPr>
            <a:spLocks noGrp="1"/>
          </p:cNvSpPr>
          <p:nvPr>
            <p:ph type="body" sz="quarter" idx="12" hasCustomPrompt="1"/>
          </p:nvPr>
        </p:nvSpPr>
        <p:spPr>
          <a:xfrm>
            <a:off x="1091396" y="106396"/>
            <a:ext cx="10917724" cy="967024"/>
          </a:xfrm>
          <a:prstGeom prst="rect">
            <a:avLst/>
          </a:prstGeom>
        </p:spPr>
        <p:txBody>
          <a:bodyPr anchor="ctr"/>
          <a:lstStyle>
            <a:lvl1pPr marL="0" indent="0">
              <a:lnSpc>
                <a:spcPct val="100000"/>
              </a:lnSpc>
              <a:buNone/>
              <a:defRPr sz="2400" b="1">
                <a:solidFill>
                  <a:schemeClr val="bg1"/>
                </a:solidFill>
                <a:latin typeface="HarmonyOS Sans SC" panose="00000500000000000000" pitchFamily="2" charset="-122"/>
                <a:ea typeface="HarmonyOS Sans SC" panose="00000500000000000000" pitchFamily="2" charset="-122"/>
              </a:defRPr>
            </a:lvl1pPr>
          </a:lstStyle>
          <a:p>
            <a:pPr lvl="0"/>
            <a:r>
              <a:rPr lang="zh-CN" altLang="en-US" dirty="0"/>
              <a:t>幻灯标题</a:t>
            </a:r>
            <a:endParaRPr lang="en-US" altLang="zh-CN" dirty="0"/>
          </a:p>
        </p:txBody>
      </p:sp>
      <p:pic>
        <p:nvPicPr>
          <p:cNvPr id="4" name="图片 3" descr="电脑屏幕的照片上有字&#10;&#10;低可信度描述已自动生成">
            <a:extLst>
              <a:ext uri="{FF2B5EF4-FFF2-40B4-BE49-F238E27FC236}">
                <a16:creationId xmlns:a16="http://schemas.microsoft.com/office/drawing/2014/main" id="{59253FC3-C6B9-C375-1077-18ED6370E1CB}"/>
              </a:ext>
            </a:extLst>
          </p:cNvPr>
          <p:cNvPicPr>
            <a:picLocks noChangeAspect="1"/>
          </p:cNvPicPr>
          <p:nvPr userDrawn="1"/>
        </p:nvPicPr>
        <p:blipFill>
          <a:blip r:embed="rId3"/>
          <a:stretch>
            <a:fillRect/>
          </a:stretch>
        </p:blipFill>
        <p:spPr>
          <a:xfrm>
            <a:off x="10989567" y="6470937"/>
            <a:ext cx="860055" cy="343237"/>
          </a:xfrm>
          <a:prstGeom prst="rect">
            <a:avLst/>
          </a:prstGeom>
        </p:spPr>
      </p:pic>
    </p:spTree>
    <p:extLst>
      <p:ext uri="{BB962C8B-B14F-4D97-AF65-F5344CB8AC3E}">
        <p14:creationId xmlns:p14="http://schemas.microsoft.com/office/powerpoint/2010/main" val="192462546"/>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内页-浅色">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sp>
        <p:nvSpPr>
          <p:cNvPr id="4" name="文本占位符 2">
            <a:extLst>
              <a:ext uri="{FF2B5EF4-FFF2-40B4-BE49-F238E27FC236}">
                <a16:creationId xmlns:a16="http://schemas.microsoft.com/office/drawing/2014/main" id="{C4F45757-3895-CA05-7DBD-A7F39A5F3DCB}"/>
              </a:ext>
            </a:extLst>
          </p:cNvPr>
          <p:cNvSpPr>
            <a:spLocks noGrp="1"/>
          </p:cNvSpPr>
          <p:nvPr>
            <p:ph type="body" sz="quarter" idx="10" hasCustomPrompt="1"/>
          </p:nvPr>
        </p:nvSpPr>
        <p:spPr>
          <a:xfrm>
            <a:off x="1043940" y="6260714"/>
            <a:ext cx="9928860" cy="597286"/>
          </a:xfrm>
          <a:prstGeom prst="rect">
            <a:avLst/>
          </a:prstGeom>
        </p:spPr>
        <p:txBody>
          <a:bodyPr wrap="square" lIns="91440" tIns="45720" rIns="91440" bIns="45720" anchor="ctr">
            <a:normAutofit/>
          </a:bodyPr>
          <a:lstStyle>
            <a:lvl1pPr marL="0" indent="0">
              <a:lnSpc>
                <a:spcPct val="100000"/>
              </a:lnSpc>
              <a:spcBef>
                <a:spcPts val="0"/>
              </a:spcBef>
              <a:buNone/>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如较多，文献放至备注栏，此处备注“参考文献详见备注”</a:t>
            </a:r>
          </a:p>
        </p:txBody>
      </p:sp>
      <p:sp>
        <p:nvSpPr>
          <p:cNvPr id="5" name="文本占位符 2">
            <a:extLst>
              <a:ext uri="{FF2B5EF4-FFF2-40B4-BE49-F238E27FC236}">
                <a16:creationId xmlns:a16="http://schemas.microsoft.com/office/drawing/2014/main" id="{C689D59B-63D4-12FC-F68A-FB74E2D61B69}"/>
              </a:ext>
            </a:extLst>
          </p:cNvPr>
          <p:cNvSpPr>
            <a:spLocks noGrp="1"/>
          </p:cNvSpPr>
          <p:nvPr>
            <p:ph type="body" sz="quarter" idx="11" hasCustomPrompt="1"/>
          </p:nvPr>
        </p:nvSpPr>
        <p:spPr>
          <a:xfrm>
            <a:off x="670142" y="144605"/>
            <a:ext cx="11419650" cy="802640"/>
          </a:xfrm>
          <a:prstGeom prst="rect">
            <a:avLst/>
          </a:prstGeom>
        </p:spPr>
        <p:txBody>
          <a:bodyPr wrap="square" lIns="91440" tIns="45720" rIns="91440" bIns="45720" anchor="ctr">
            <a:normAutofit/>
          </a:bodyPr>
          <a:lstStyle>
            <a:lvl1pPr marL="0" indent="0">
              <a:lnSpc>
                <a:spcPct val="100000"/>
              </a:lnSpc>
              <a:spcBef>
                <a:spcPts val="0"/>
              </a:spcBef>
              <a:buNone/>
              <a:defRPr sz="2400" b="1">
                <a:solidFill>
                  <a:schemeClr val="accent1"/>
                </a:solidFill>
                <a:latin typeface="HarmonyOS Sans SC" panose="00000500000000000000" pitchFamily="2" charset="-122"/>
                <a:ea typeface="HarmonyOS Sans SC" panose="00000500000000000000" pitchFamily="2" charset="-122"/>
              </a:defRPr>
            </a:lvl1pPr>
          </a:lstStyle>
          <a:p>
            <a:pPr lvl="0"/>
            <a:r>
              <a:rPr lang="zh-CN" altLang="en-US" dirty="0"/>
              <a:t>幻灯标题</a:t>
            </a:r>
            <a:endParaRPr lang="en-US" altLang="zh-CN" dirty="0"/>
          </a:p>
        </p:txBody>
      </p:sp>
      <p:pic>
        <p:nvPicPr>
          <p:cNvPr id="9" name="图片 8" descr="图片包含 游戏机, 黑暗, 灯光&#10;&#10;描述已自动生成">
            <a:extLst>
              <a:ext uri="{FF2B5EF4-FFF2-40B4-BE49-F238E27FC236}">
                <a16:creationId xmlns:a16="http://schemas.microsoft.com/office/drawing/2014/main" id="{45C2ED61-E55B-9EA9-BDCF-4E7353736440}"/>
              </a:ext>
            </a:extLst>
          </p:cNvPr>
          <p:cNvPicPr>
            <a:picLocks noChangeAspect="1"/>
          </p:cNvPicPr>
          <p:nvPr userDrawn="1"/>
        </p:nvPicPr>
        <p:blipFill>
          <a:blip r:embed="rId2"/>
          <a:srcRect t="31230" r="29117" b="16914"/>
          <a:stretch/>
        </p:blipFill>
        <p:spPr>
          <a:xfrm>
            <a:off x="108187" y="6276976"/>
            <a:ext cx="885457" cy="569118"/>
          </a:xfrm>
          <a:prstGeom prst="rect">
            <a:avLst/>
          </a:prstGeom>
        </p:spPr>
      </p:pic>
      <p:pic>
        <p:nvPicPr>
          <p:cNvPr id="13" name="图片 12" descr="卡通人物&#10;&#10;中度可信度描述已自动生成">
            <a:extLst>
              <a:ext uri="{FF2B5EF4-FFF2-40B4-BE49-F238E27FC236}">
                <a16:creationId xmlns:a16="http://schemas.microsoft.com/office/drawing/2014/main" id="{8AA67F82-350D-2886-2A9C-5A779E328B3D}"/>
              </a:ext>
            </a:extLst>
          </p:cNvPr>
          <p:cNvPicPr>
            <a:picLocks noChangeAspect="1"/>
          </p:cNvPicPr>
          <p:nvPr userDrawn="1"/>
        </p:nvPicPr>
        <p:blipFill>
          <a:blip r:embed="rId3"/>
          <a:stretch>
            <a:fillRect/>
          </a:stretch>
        </p:blipFill>
        <p:spPr>
          <a:xfrm>
            <a:off x="236787" y="322099"/>
            <a:ext cx="331147" cy="447652"/>
          </a:xfrm>
          <a:prstGeom prst="rect">
            <a:avLst/>
          </a:prstGeom>
        </p:spPr>
      </p:pic>
      <p:pic>
        <p:nvPicPr>
          <p:cNvPr id="3" name="图片 2" descr="电脑屏幕的照片上有字&#10;&#10;低可信度描述已自动生成">
            <a:extLst>
              <a:ext uri="{FF2B5EF4-FFF2-40B4-BE49-F238E27FC236}">
                <a16:creationId xmlns:a16="http://schemas.microsoft.com/office/drawing/2014/main" id="{EDA363E3-8BC6-C005-9E56-446379FC83B9}"/>
              </a:ext>
            </a:extLst>
          </p:cNvPr>
          <p:cNvPicPr>
            <a:picLocks noChangeAspect="1"/>
          </p:cNvPicPr>
          <p:nvPr userDrawn="1"/>
        </p:nvPicPr>
        <p:blipFill>
          <a:blip r:embed="rId4"/>
          <a:stretch>
            <a:fillRect/>
          </a:stretch>
        </p:blipFill>
        <p:spPr>
          <a:xfrm>
            <a:off x="11060078" y="6368853"/>
            <a:ext cx="1017472" cy="406060"/>
          </a:xfrm>
          <a:prstGeom prst="rect">
            <a:avLst/>
          </a:prstGeom>
        </p:spPr>
      </p:pic>
      <p:sp>
        <p:nvSpPr>
          <p:cNvPr id="10" name="文本占位符 2">
            <a:extLst>
              <a:ext uri="{FF2B5EF4-FFF2-40B4-BE49-F238E27FC236}">
                <a16:creationId xmlns:a16="http://schemas.microsoft.com/office/drawing/2014/main" id="{A8F3D901-6C5E-10FB-793F-FFA84EDCACAB}"/>
              </a:ext>
            </a:extLst>
          </p:cNvPr>
          <p:cNvSpPr>
            <a:spLocks noGrp="1"/>
          </p:cNvSpPr>
          <p:nvPr>
            <p:ph type="body" sz="quarter" idx="12" hasCustomPrompt="1"/>
          </p:nvPr>
        </p:nvSpPr>
        <p:spPr>
          <a:xfrm>
            <a:off x="0" y="6033918"/>
            <a:ext cx="12192000" cy="215444"/>
          </a:xfrm>
          <a:prstGeom prst="rect">
            <a:avLst/>
          </a:prstGeom>
        </p:spPr>
        <p:txBody>
          <a:bodyPr wrap="square" lIns="91440" tIns="45720" rIns="91440" bIns="45720" anchor="b">
            <a:spAutoFit/>
          </a:bodyPr>
          <a:lstStyle>
            <a:lvl1pPr marL="0" indent="0">
              <a:lnSpc>
                <a:spcPct val="100000"/>
              </a:lnSpc>
              <a:spcBef>
                <a:spcPts val="0"/>
              </a:spcBef>
              <a:buNone/>
              <a:defRPr sz="800" i="1">
                <a:solidFill>
                  <a:schemeClr val="tx2"/>
                </a:solidFill>
                <a:latin typeface="HarmonyOS Sans SC" panose="00000500000000000000" pitchFamily="2" charset="-122"/>
                <a:ea typeface="HarmonyOS Sans SC" panose="00000500000000000000" pitchFamily="2" charset="-122"/>
              </a:defRPr>
            </a:lvl1pPr>
          </a:lstStyle>
          <a:p>
            <a:pPr lvl="0"/>
            <a:r>
              <a:rPr lang="zh-CN" altLang="en-US" dirty="0"/>
              <a:t>缩写词</a:t>
            </a:r>
            <a:r>
              <a:rPr lang="en-US" altLang="zh-CN" dirty="0"/>
              <a:t>/</a:t>
            </a:r>
            <a:r>
              <a:rPr lang="zh-CN" altLang="en-US" dirty="0"/>
              <a:t>注解</a:t>
            </a:r>
          </a:p>
        </p:txBody>
      </p:sp>
    </p:spTree>
    <p:extLst>
      <p:ext uri="{BB962C8B-B14F-4D97-AF65-F5344CB8AC3E}">
        <p14:creationId xmlns:p14="http://schemas.microsoft.com/office/powerpoint/2010/main" val="145133968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pic>
        <p:nvPicPr>
          <p:cNvPr id="8" name="图片 7" descr="黑暗中的灯光&#10;&#10;低可信度描述已自动生成">
            <a:extLst>
              <a:ext uri="{FF2B5EF4-FFF2-40B4-BE49-F238E27FC236}">
                <a16:creationId xmlns:a16="http://schemas.microsoft.com/office/drawing/2014/main" id="{58E4ADC7-5063-C3A4-C314-D48737DBFCCD}"/>
              </a:ext>
            </a:extLst>
          </p:cNvPr>
          <p:cNvPicPr>
            <a:picLocks noChangeAspect="1"/>
          </p:cNvPicPr>
          <p:nvPr userDrawn="1"/>
        </p:nvPicPr>
        <p:blipFill>
          <a:blip r:embed="rId2"/>
          <a:srcRect l="4784" t="-1" b="91"/>
          <a:stretch/>
        </p:blipFill>
        <p:spPr>
          <a:xfrm>
            <a:off x="0" y="820454"/>
            <a:ext cx="9083166" cy="5361139"/>
          </a:xfrm>
          <a:prstGeom prst="rect">
            <a:avLst/>
          </a:prstGeom>
        </p:spPr>
      </p:pic>
      <p:pic>
        <p:nvPicPr>
          <p:cNvPr id="2" name="图片 1" descr="图形用户界面&#10;&#10;低可信度描述已自动生成">
            <a:extLst>
              <a:ext uri="{FF2B5EF4-FFF2-40B4-BE49-F238E27FC236}">
                <a16:creationId xmlns:a16="http://schemas.microsoft.com/office/drawing/2014/main" id="{A4D6714C-B457-DD74-2EB2-B4A872ADDEF4}"/>
              </a:ext>
            </a:extLst>
          </p:cNvPr>
          <p:cNvPicPr>
            <a:picLocks noChangeAspect="1"/>
          </p:cNvPicPr>
          <p:nvPr userDrawn="1"/>
        </p:nvPicPr>
        <p:blipFill>
          <a:blip r:embed="rId3"/>
          <a:stretch>
            <a:fillRect/>
          </a:stretch>
        </p:blipFill>
        <p:spPr>
          <a:xfrm>
            <a:off x="10882560" y="258735"/>
            <a:ext cx="999235" cy="432000"/>
          </a:xfrm>
          <a:prstGeom prst="rect">
            <a:avLst/>
          </a:prstGeom>
        </p:spPr>
      </p:pic>
      <p:pic>
        <p:nvPicPr>
          <p:cNvPr id="3" name="Picture 1">
            <a:extLst>
              <a:ext uri="{FF2B5EF4-FFF2-40B4-BE49-F238E27FC236}">
                <a16:creationId xmlns:a16="http://schemas.microsoft.com/office/drawing/2014/main" id="{D90F403F-E777-10B9-ABA7-3250FA9CD81F}"/>
              </a:ext>
            </a:extLst>
          </p:cNvPr>
          <p:cNvPicPr>
            <a:picLocks noChangeAspect="1"/>
          </p:cNvPicPr>
          <p:nvPr userDrawn="1"/>
        </p:nvPicPr>
        <p:blipFill>
          <a:blip r:embed="rId4"/>
          <a:stretch>
            <a:fillRect/>
          </a:stretch>
        </p:blipFill>
        <p:spPr>
          <a:xfrm>
            <a:off x="310205" y="258735"/>
            <a:ext cx="1058455" cy="432000"/>
          </a:xfrm>
          <a:prstGeom prst="rect">
            <a:avLst/>
          </a:prstGeom>
        </p:spPr>
      </p:pic>
      <p:sp>
        <p:nvSpPr>
          <p:cNvPr id="12" name="文本占位符 11">
            <a:extLst>
              <a:ext uri="{FF2B5EF4-FFF2-40B4-BE49-F238E27FC236}">
                <a16:creationId xmlns:a16="http://schemas.microsoft.com/office/drawing/2014/main" id="{AD6FF5EB-86F5-48FD-9186-FB7EBAB32693}"/>
              </a:ext>
            </a:extLst>
          </p:cNvPr>
          <p:cNvSpPr>
            <a:spLocks noGrp="1"/>
          </p:cNvSpPr>
          <p:nvPr>
            <p:ph type="body" sz="quarter" idx="10"/>
          </p:nvPr>
        </p:nvSpPr>
        <p:spPr>
          <a:xfrm>
            <a:off x="5833641" y="2492608"/>
            <a:ext cx="5926237" cy="707886"/>
          </a:xfrm>
          <a:prstGeom prst="rect">
            <a:avLst/>
          </a:prstGeom>
        </p:spPr>
        <p:txBody>
          <a:bodyPr wrap="square" anchor="ctr">
            <a:spAutoFit/>
          </a:bodyPr>
          <a:lstStyle>
            <a:lvl1pPr marL="0" indent="0" algn="ctr" defTabSz="914400" rtl="0" eaLnBrk="1" latinLnBrk="0" hangingPunct="1">
              <a:lnSpc>
                <a:spcPct val="100000"/>
              </a:lnSpc>
              <a:spcBef>
                <a:spcPts val="0"/>
              </a:spcBef>
              <a:buNone/>
              <a:defRPr lang="zh-CN" altLang="en-US" sz="4000" b="1" kern="1200" dirty="0">
                <a:gradFill flip="none" rotWithShape="1">
                  <a:gsLst>
                    <a:gs pos="0">
                      <a:srgbClr val="FEEED5"/>
                    </a:gs>
                    <a:gs pos="100000">
                      <a:srgbClr val="FFCC99"/>
                    </a:gs>
                  </a:gsLst>
                  <a:lin ang="0" scaled="1"/>
                  <a:tileRect/>
                </a:gradFill>
                <a:latin typeface="HarmonyOS Sans SC" panose="00000500000000000000" pitchFamily="2" charset="-122"/>
                <a:ea typeface="HarmonyOS Sans SC" panose="00000500000000000000" pitchFamily="2" charset="-122"/>
                <a:cs typeface="+mn-cs"/>
              </a:defRPr>
            </a:lvl1pPr>
          </a:lstStyle>
          <a:p>
            <a:pPr lvl="0"/>
            <a:endParaRPr lang="zh-CN" altLang="en-US" dirty="0"/>
          </a:p>
        </p:txBody>
      </p:sp>
      <p:sp>
        <p:nvSpPr>
          <p:cNvPr id="13" name="文本占位符 11">
            <a:extLst>
              <a:ext uri="{FF2B5EF4-FFF2-40B4-BE49-F238E27FC236}">
                <a16:creationId xmlns:a16="http://schemas.microsoft.com/office/drawing/2014/main" id="{9EE6BD4B-344E-6D00-306B-FC62B6783735}"/>
              </a:ext>
            </a:extLst>
          </p:cNvPr>
          <p:cNvSpPr>
            <a:spLocks noGrp="1"/>
          </p:cNvSpPr>
          <p:nvPr>
            <p:ph type="body" sz="quarter" idx="11"/>
          </p:nvPr>
        </p:nvSpPr>
        <p:spPr>
          <a:xfrm>
            <a:off x="5833641" y="3268658"/>
            <a:ext cx="5926237" cy="707886"/>
          </a:xfrm>
          <a:prstGeom prst="rect">
            <a:avLst/>
          </a:prstGeom>
        </p:spPr>
        <p:txBody>
          <a:bodyPr wrap="square" anchor="t">
            <a:spAutoFit/>
          </a:bodyPr>
          <a:lstStyle>
            <a:lvl1pPr marL="0" indent="0" algn="ctr" defTabSz="914400" rtl="0" eaLnBrk="1" latinLnBrk="0" hangingPunct="1">
              <a:lnSpc>
                <a:spcPct val="100000"/>
              </a:lnSpc>
              <a:spcBef>
                <a:spcPts val="0"/>
              </a:spcBef>
              <a:buNone/>
              <a:defRPr lang="zh-CN" altLang="en-US" sz="4000" b="1" kern="1200" dirty="0">
                <a:gradFill flip="none" rotWithShape="1">
                  <a:gsLst>
                    <a:gs pos="0">
                      <a:srgbClr val="3BD5E0"/>
                    </a:gs>
                    <a:gs pos="100000">
                      <a:srgbClr val="25929E"/>
                    </a:gs>
                  </a:gsLst>
                  <a:lin ang="0" scaled="1"/>
                  <a:tileRect/>
                </a:gradFill>
                <a:latin typeface="HarmonyOS Sans SC" panose="00000500000000000000" pitchFamily="2" charset="-122"/>
                <a:ea typeface="HarmonyOS Sans SC" panose="00000500000000000000" pitchFamily="2" charset="-122"/>
                <a:cs typeface="+mn-cs"/>
              </a:defRPr>
            </a:lvl1pPr>
          </a:lstStyle>
          <a:p>
            <a:pPr lvl="0"/>
            <a:endParaRPr lang="zh-CN" altLang="en-US" dirty="0"/>
          </a:p>
        </p:txBody>
      </p:sp>
      <p:sp>
        <p:nvSpPr>
          <p:cNvPr id="5" name="文本框 4">
            <a:extLst>
              <a:ext uri="{FF2B5EF4-FFF2-40B4-BE49-F238E27FC236}">
                <a16:creationId xmlns:a16="http://schemas.microsoft.com/office/drawing/2014/main" id="{BE9CBE02-B2C6-F95C-292F-11F2952CE96F}"/>
              </a:ext>
            </a:extLst>
          </p:cNvPr>
          <p:cNvSpPr txBox="1"/>
          <p:nvPr userDrawn="1"/>
        </p:nvSpPr>
        <p:spPr>
          <a:xfrm>
            <a:off x="9980256" y="6642556"/>
            <a:ext cx="2104011" cy="215444"/>
          </a:xfrm>
          <a:prstGeom prst="rect">
            <a:avLst/>
          </a:prstGeom>
          <a:noFill/>
        </p:spPr>
        <p:txBody>
          <a:bodyPr wrap="square" rtlCol="0">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仅供医疗卫生专业人士阅读</a:t>
            </a:r>
            <a:r>
              <a:rPr lang="en-US" altLang="zh-CN" sz="800" dirty="0">
                <a:solidFill>
                  <a:schemeClr val="bg1"/>
                </a:solidFill>
                <a:latin typeface="HarmonyOS Sans SC" panose="00000500000000000000" pitchFamily="2" charset="-122"/>
                <a:ea typeface="HarmonyOS Sans SC" panose="00000500000000000000" pitchFamily="2" charset="-122"/>
              </a:rPr>
              <a:t>/</a:t>
            </a:r>
            <a:r>
              <a:rPr lang="zh-CN" altLang="en-US" sz="800" dirty="0">
                <a:solidFill>
                  <a:schemeClr val="bg1"/>
                </a:solidFill>
                <a:latin typeface="HarmonyOS Sans SC" panose="00000500000000000000" pitchFamily="2" charset="-122"/>
                <a:ea typeface="HarmonyOS Sans SC" panose="00000500000000000000" pitchFamily="2" charset="-122"/>
              </a:rPr>
              <a:t>参考</a:t>
            </a:r>
          </a:p>
        </p:txBody>
      </p:sp>
      <p:sp>
        <p:nvSpPr>
          <p:cNvPr id="6" name="文本框 5">
            <a:extLst>
              <a:ext uri="{FF2B5EF4-FFF2-40B4-BE49-F238E27FC236}">
                <a16:creationId xmlns:a16="http://schemas.microsoft.com/office/drawing/2014/main" id="{168B6E12-E786-3D75-DCE5-BFCD8A68FF38}"/>
              </a:ext>
            </a:extLst>
          </p:cNvPr>
          <p:cNvSpPr txBox="1"/>
          <p:nvPr userDrawn="1"/>
        </p:nvSpPr>
        <p:spPr>
          <a:xfrm>
            <a:off x="9224109" y="6534834"/>
            <a:ext cx="2860158" cy="215444"/>
          </a:xfrm>
          <a:prstGeom prst="rect">
            <a:avLst/>
          </a:prstGeom>
          <a:noFill/>
        </p:spPr>
        <p:txBody>
          <a:bodyPr wrap="square">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PP-XAD-CHN-0180 Expiration Date：2026-12-8</a:t>
            </a:r>
          </a:p>
        </p:txBody>
      </p:sp>
    </p:spTree>
    <p:extLst>
      <p:ext uri="{BB962C8B-B14F-4D97-AF65-F5344CB8AC3E}">
        <p14:creationId xmlns:p14="http://schemas.microsoft.com/office/powerpoint/2010/main" val="99259218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内页2">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sp>
        <p:nvSpPr>
          <p:cNvPr id="4" name="文本占位符 2">
            <a:extLst>
              <a:ext uri="{FF2B5EF4-FFF2-40B4-BE49-F238E27FC236}">
                <a16:creationId xmlns:a16="http://schemas.microsoft.com/office/drawing/2014/main" id="{C4F45757-3895-CA05-7DBD-A7F39A5F3DCB}"/>
              </a:ext>
            </a:extLst>
          </p:cNvPr>
          <p:cNvSpPr>
            <a:spLocks noGrp="1"/>
          </p:cNvSpPr>
          <p:nvPr>
            <p:ph type="body" sz="quarter" idx="10" hasCustomPrompt="1"/>
          </p:nvPr>
        </p:nvSpPr>
        <p:spPr>
          <a:xfrm>
            <a:off x="1043940" y="6260714"/>
            <a:ext cx="8434289" cy="597286"/>
          </a:xfrm>
          <a:prstGeom prst="rect">
            <a:avLst/>
          </a:prstGeom>
        </p:spPr>
        <p:txBody>
          <a:bodyPr wrap="square" lIns="91440" tIns="45720" rIns="91440" bIns="45720" anchor="ctr">
            <a:normAutofit/>
          </a:bodyPr>
          <a:lstStyle>
            <a:lvl1pPr marL="0" indent="0">
              <a:lnSpc>
                <a:spcPct val="100000"/>
              </a:lnSpc>
              <a:spcBef>
                <a:spcPts val="0"/>
              </a:spcBef>
              <a:buNone/>
              <a:defRPr sz="800" i="1">
                <a:solidFill>
                  <a:schemeClr val="bg1">
                    <a:lumMod val="85000"/>
                  </a:schemeClr>
                </a:solidFill>
                <a:latin typeface="HarmonyOS Sans SC" panose="00000500000000000000" pitchFamily="2" charset="-122"/>
                <a:ea typeface="HarmonyOS Sans SC" panose="00000500000000000000" pitchFamily="2" charset="-122"/>
              </a:defRPr>
            </a:lvl1pPr>
          </a:lstStyle>
          <a:p>
            <a:pPr lvl="0"/>
            <a:r>
              <a:rPr lang="zh-CN" altLang="en-US" dirty="0"/>
              <a:t>文献</a:t>
            </a:r>
          </a:p>
        </p:txBody>
      </p:sp>
      <p:pic>
        <p:nvPicPr>
          <p:cNvPr id="3" name="图片 2" descr="电脑屏幕的照片上有字&#10;&#10;低可信度描述已自动生成">
            <a:extLst>
              <a:ext uri="{FF2B5EF4-FFF2-40B4-BE49-F238E27FC236}">
                <a16:creationId xmlns:a16="http://schemas.microsoft.com/office/drawing/2014/main" id="{130D5CB3-EC2C-4454-F88D-58B2F3AA27AA}"/>
              </a:ext>
            </a:extLst>
          </p:cNvPr>
          <p:cNvPicPr>
            <a:picLocks noChangeAspect="1"/>
          </p:cNvPicPr>
          <p:nvPr userDrawn="1"/>
        </p:nvPicPr>
        <p:blipFill>
          <a:blip r:embed="rId2"/>
          <a:stretch>
            <a:fillRect/>
          </a:stretch>
        </p:blipFill>
        <p:spPr>
          <a:xfrm>
            <a:off x="11060078" y="6368853"/>
            <a:ext cx="1017472" cy="406060"/>
          </a:xfrm>
          <a:prstGeom prst="rect">
            <a:avLst/>
          </a:prstGeom>
        </p:spPr>
      </p:pic>
      <p:pic>
        <p:nvPicPr>
          <p:cNvPr id="6" name="图片 5" descr="图片包含 人, 病房, 男人, 室内&#10;&#10;描述已自动生成">
            <a:extLst>
              <a:ext uri="{FF2B5EF4-FFF2-40B4-BE49-F238E27FC236}">
                <a16:creationId xmlns:a16="http://schemas.microsoft.com/office/drawing/2014/main" id="{C7ACDABC-C1A7-730E-AEB4-06F387FA4579}"/>
              </a:ext>
            </a:extLst>
          </p:cNvPr>
          <p:cNvPicPr>
            <a:picLocks noChangeAspect="1"/>
          </p:cNvPicPr>
          <p:nvPr userDrawn="1"/>
        </p:nvPicPr>
        <p:blipFill>
          <a:blip r:embed="rId3">
            <a:extLst>
              <a:ext uri="{28A0092B-C50C-407E-A947-70E740481C1C}">
                <a14:useLocalDpi xmlns:a14="http://schemas.microsoft.com/office/drawing/2010/main" val="0"/>
              </a:ext>
            </a:extLst>
          </a:blip>
          <a:srcRect b="26936"/>
          <a:stretch/>
        </p:blipFill>
        <p:spPr>
          <a:xfrm>
            <a:off x="1" y="-7846"/>
            <a:ext cx="12192000" cy="6268560"/>
          </a:xfrm>
          <a:prstGeom prst="rect">
            <a:avLst/>
          </a:prstGeom>
        </p:spPr>
      </p:pic>
      <p:sp>
        <p:nvSpPr>
          <p:cNvPr id="7" name="矩形 6">
            <a:extLst>
              <a:ext uri="{FF2B5EF4-FFF2-40B4-BE49-F238E27FC236}">
                <a16:creationId xmlns:a16="http://schemas.microsoft.com/office/drawing/2014/main" id="{2AAB6095-93D6-0EF1-AC94-1AC3DD73B923}"/>
              </a:ext>
            </a:extLst>
          </p:cNvPr>
          <p:cNvSpPr/>
          <p:nvPr userDrawn="1"/>
        </p:nvSpPr>
        <p:spPr>
          <a:xfrm>
            <a:off x="-1" y="-7846"/>
            <a:ext cx="9570720" cy="6271319"/>
          </a:xfrm>
          <a:prstGeom prst="rect">
            <a:avLst/>
          </a:prstGeom>
          <a:gradFill flip="none" rotWithShape="1">
            <a:gsLst>
              <a:gs pos="0">
                <a:srgbClr val="009CB8">
                  <a:alpha val="0"/>
                  <a:lumMod val="95958"/>
                  <a:lumOff val="4042"/>
                </a:srgbClr>
              </a:gs>
              <a:gs pos="100000">
                <a:srgbClr val="009CB8"/>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HarmonyOS Sans SC" panose="00000500000000000000" pitchFamily="2" charset="-122"/>
              <a:ea typeface="HarmonyOS Sans SC" panose="00000500000000000000" pitchFamily="2" charset="-122"/>
              <a:cs typeface="+mn-cs"/>
            </a:endParaRPr>
          </a:p>
        </p:txBody>
      </p:sp>
      <p:pic>
        <p:nvPicPr>
          <p:cNvPr id="5" name="图片 4" descr="图片包含 游戏机, 黑暗, 灯光&#10;&#10;描述已自动生成">
            <a:extLst>
              <a:ext uri="{FF2B5EF4-FFF2-40B4-BE49-F238E27FC236}">
                <a16:creationId xmlns:a16="http://schemas.microsoft.com/office/drawing/2014/main" id="{CD8FC4BB-1F08-4A0D-64F6-8B3E6BF72522}"/>
              </a:ext>
            </a:extLst>
          </p:cNvPr>
          <p:cNvPicPr>
            <a:picLocks noChangeAspect="1"/>
          </p:cNvPicPr>
          <p:nvPr userDrawn="1"/>
        </p:nvPicPr>
        <p:blipFill>
          <a:blip r:embed="rId4"/>
          <a:srcRect t="31230" r="29117" b="16914"/>
          <a:stretch/>
        </p:blipFill>
        <p:spPr>
          <a:xfrm>
            <a:off x="108187" y="6276976"/>
            <a:ext cx="885457" cy="569118"/>
          </a:xfrm>
          <a:prstGeom prst="rect">
            <a:avLst/>
          </a:prstGeom>
        </p:spPr>
      </p:pic>
    </p:spTree>
    <p:extLst>
      <p:ext uri="{BB962C8B-B14F-4D97-AF65-F5344CB8AC3E}">
        <p14:creationId xmlns:p14="http://schemas.microsoft.com/office/powerpoint/2010/main" val="3908480803"/>
      </p:ext>
    </p:extLst>
  </p:cSld>
  <p:clrMapOvr>
    <a:masterClrMapping/>
  </p:clrMapOvr>
  <p:extLst>
    <p:ext uri="{DCECCB84-F9BA-43D5-87BE-67443E8EF086}">
      <p15:sldGuideLst xmlns:p15="http://schemas.microsoft.com/office/powerpoint/2012/main">
        <p15:guide id="1" orient="horz" pos="3929">
          <p15:clr>
            <a:srgbClr val="FBAE40"/>
          </p15:clr>
        </p15:guide>
        <p15:guide id="2" pos="211">
          <p15:clr>
            <a:srgbClr val="FBAE40"/>
          </p15:clr>
        </p15:guide>
        <p15:guide id="3" pos="7469">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内页2">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sp>
        <p:nvSpPr>
          <p:cNvPr id="4" name="文本占位符 2">
            <a:extLst>
              <a:ext uri="{FF2B5EF4-FFF2-40B4-BE49-F238E27FC236}">
                <a16:creationId xmlns:a16="http://schemas.microsoft.com/office/drawing/2014/main" id="{C4F45757-3895-CA05-7DBD-A7F39A5F3DCB}"/>
              </a:ext>
            </a:extLst>
          </p:cNvPr>
          <p:cNvSpPr>
            <a:spLocks noGrp="1"/>
          </p:cNvSpPr>
          <p:nvPr>
            <p:ph type="body" sz="quarter" idx="10" hasCustomPrompt="1"/>
          </p:nvPr>
        </p:nvSpPr>
        <p:spPr>
          <a:xfrm>
            <a:off x="1043940" y="6260714"/>
            <a:ext cx="8421677" cy="597286"/>
          </a:xfrm>
          <a:prstGeom prst="rect">
            <a:avLst/>
          </a:prstGeom>
        </p:spPr>
        <p:txBody>
          <a:bodyPr wrap="square" lIns="91440" tIns="45720" rIns="91440" bIns="45720" anchor="ctr">
            <a:normAutofit/>
          </a:bodyPr>
          <a:lstStyle>
            <a:lvl1pPr marL="0" indent="0">
              <a:lnSpc>
                <a:spcPct val="100000"/>
              </a:lnSpc>
              <a:spcBef>
                <a:spcPts val="0"/>
              </a:spcBef>
              <a:buNone/>
              <a:defRPr sz="800" i="1">
                <a:solidFill>
                  <a:schemeClr val="bg1">
                    <a:lumMod val="85000"/>
                  </a:schemeClr>
                </a:solidFill>
                <a:latin typeface="HarmonyOS Sans SC" panose="00000500000000000000" pitchFamily="2" charset="-122"/>
                <a:ea typeface="HarmonyOS Sans SC" panose="00000500000000000000" pitchFamily="2" charset="-122"/>
              </a:defRPr>
            </a:lvl1pPr>
          </a:lstStyle>
          <a:p>
            <a:pPr lvl="0"/>
            <a:r>
              <a:rPr lang="zh-CN" altLang="en-US" dirty="0"/>
              <a:t>文献</a:t>
            </a:r>
          </a:p>
        </p:txBody>
      </p:sp>
      <p:pic>
        <p:nvPicPr>
          <p:cNvPr id="3" name="图片 2" descr="电脑屏幕的照片上有字&#10;&#10;低可信度描述已自动生成">
            <a:extLst>
              <a:ext uri="{FF2B5EF4-FFF2-40B4-BE49-F238E27FC236}">
                <a16:creationId xmlns:a16="http://schemas.microsoft.com/office/drawing/2014/main" id="{130D5CB3-EC2C-4454-F88D-58B2F3AA27AA}"/>
              </a:ext>
            </a:extLst>
          </p:cNvPr>
          <p:cNvPicPr>
            <a:picLocks noChangeAspect="1"/>
          </p:cNvPicPr>
          <p:nvPr userDrawn="1"/>
        </p:nvPicPr>
        <p:blipFill>
          <a:blip r:embed="rId2"/>
          <a:stretch>
            <a:fillRect/>
          </a:stretch>
        </p:blipFill>
        <p:spPr>
          <a:xfrm>
            <a:off x="11060078" y="6368853"/>
            <a:ext cx="1017472" cy="406060"/>
          </a:xfrm>
          <a:prstGeom prst="rect">
            <a:avLst/>
          </a:prstGeom>
        </p:spPr>
      </p:pic>
      <p:pic>
        <p:nvPicPr>
          <p:cNvPr id="5" name="图片 4">
            <a:extLst>
              <a:ext uri="{FF2B5EF4-FFF2-40B4-BE49-F238E27FC236}">
                <a16:creationId xmlns:a16="http://schemas.microsoft.com/office/drawing/2014/main" id="{3170E5C4-1D7A-7C83-3466-941D5E089D37}"/>
              </a:ext>
            </a:extLst>
          </p:cNvPr>
          <p:cNvPicPr>
            <a:picLocks noChangeAspect="1"/>
          </p:cNvPicPr>
          <p:nvPr userDrawn="1"/>
        </p:nvPicPr>
        <p:blipFill>
          <a:blip r:embed="rId3">
            <a:extLst>
              <a:ext uri="{28A0092B-C50C-407E-A947-70E740481C1C}">
                <a14:useLocalDpi xmlns:a14="http://schemas.microsoft.com/office/drawing/2010/main" val="0"/>
              </a:ext>
            </a:extLst>
          </a:blip>
          <a:srcRect t="10596" r="7177" b="3418"/>
          <a:stretch/>
        </p:blipFill>
        <p:spPr>
          <a:xfrm>
            <a:off x="0" y="0"/>
            <a:ext cx="12191998" cy="6260714"/>
          </a:xfrm>
          <a:prstGeom prst="rect">
            <a:avLst/>
          </a:prstGeom>
        </p:spPr>
      </p:pic>
      <p:sp>
        <p:nvSpPr>
          <p:cNvPr id="6" name="矩形 5">
            <a:extLst>
              <a:ext uri="{FF2B5EF4-FFF2-40B4-BE49-F238E27FC236}">
                <a16:creationId xmlns:a16="http://schemas.microsoft.com/office/drawing/2014/main" id="{3323BBF7-E4B3-C96D-9CFA-B6056B41F8F0}"/>
              </a:ext>
            </a:extLst>
          </p:cNvPr>
          <p:cNvSpPr/>
          <p:nvPr userDrawn="1"/>
        </p:nvSpPr>
        <p:spPr>
          <a:xfrm>
            <a:off x="-1" y="2759"/>
            <a:ext cx="9570720" cy="6260714"/>
          </a:xfrm>
          <a:prstGeom prst="rect">
            <a:avLst/>
          </a:prstGeom>
          <a:gradFill flip="none" rotWithShape="1">
            <a:gsLst>
              <a:gs pos="0">
                <a:srgbClr val="009CB8">
                  <a:alpha val="0"/>
                  <a:lumMod val="95958"/>
                  <a:lumOff val="4042"/>
                </a:srgbClr>
              </a:gs>
              <a:gs pos="100000">
                <a:srgbClr val="009CB8"/>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HarmonyOS Sans SC" panose="00000500000000000000" pitchFamily="2" charset="-122"/>
              <a:ea typeface="HarmonyOS Sans SC" panose="00000500000000000000" pitchFamily="2" charset="-122"/>
              <a:cs typeface="+mn-cs"/>
            </a:endParaRPr>
          </a:p>
        </p:txBody>
      </p:sp>
      <p:pic>
        <p:nvPicPr>
          <p:cNvPr id="7" name="图片 6" descr="图片包含 游戏机, 黑暗, 灯光&#10;&#10;描述已自动生成">
            <a:extLst>
              <a:ext uri="{FF2B5EF4-FFF2-40B4-BE49-F238E27FC236}">
                <a16:creationId xmlns:a16="http://schemas.microsoft.com/office/drawing/2014/main" id="{2F74F1EC-3122-865B-309D-D73B833FD5CF}"/>
              </a:ext>
            </a:extLst>
          </p:cNvPr>
          <p:cNvPicPr>
            <a:picLocks noChangeAspect="1"/>
          </p:cNvPicPr>
          <p:nvPr userDrawn="1"/>
        </p:nvPicPr>
        <p:blipFill>
          <a:blip r:embed="rId4"/>
          <a:srcRect t="31230" r="29117" b="16914"/>
          <a:stretch/>
        </p:blipFill>
        <p:spPr>
          <a:xfrm>
            <a:off x="108187" y="6276976"/>
            <a:ext cx="885457" cy="569118"/>
          </a:xfrm>
          <a:prstGeom prst="rect">
            <a:avLst/>
          </a:prstGeom>
        </p:spPr>
      </p:pic>
    </p:spTree>
    <p:extLst>
      <p:ext uri="{BB962C8B-B14F-4D97-AF65-F5344CB8AC3E}">
        <p14:creationId xmlns:p14="http://schemas.microsoft.com/office/powerpoint/2010/main" val="3969302935"/>
      </p:ext>
    </p:extLst>
  </p:cSld>
  <p:clrMapOvr>
    <a:masterClrMapping/>
  </p:clrMapOvr>
  <p:extLst>
    <p:ext uri="{DCECCB84-F9BA-43D5-87BE-67443E8EF086}">
      <p15:sldGuideLst xmlns:p15="http://schemas.microsoft.com/office/powerpoint/2012/main">
        <p15:guide id="1" orient="horz" pos="3929">
          <p15:clr>
            <a:srgbClr val="FBAE40"/>
          </p15:clr>
        </p15:guide>
        <p15:guide id="2" pos="211">
          <p15:clr>
            <a:srgbClr val="FBAE40"/>
          </p15:clr>
        </p15:guide>
        <p15:guide id="3" pos="7469">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内页2">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pic>
        <p:nvPicPr>
          <p:cNvPr id="9" name="图片 8" descr="图片包含 游戏机, 黑暗, 灯光&#10;&#10;描述已自动生成">
            <a:extLst>
              <a:ext uri="{FF2B5EF4-FFF2-40B4-BE49-F238E27FC236}">
                <a16:creationId xmlns:a16="http://schemas.microsoft.com/office/drawing/2014/main" id="{45C2ED61-E55B-9EA9-BDCF-4E7353736440}"/>
              </a:ext>
            </a:extLst>
          </p:cNvPr>
          <p:cNvPicPr>
            <a:picLocks noChangeAspect="1"/>
          </p:cNvPicPr>
          <p:nvPr userDrawn="1"/>
        </p:nvPicPr>
        <p:blipFill>
          <a:blip r:embed="rId2"/>
          <a:srcRect t="31230" r="29117" b="16914"/>
          <a:stretch/>
        </p:blipFill>
        <p:spPr>
          <a:xfrm>
            <a:off x="108187" y="6276976"/>
            <a:ext cx="885457" cy="569118"/>
          </a:xfrm>
          <a:prstGeom prst="rect">
            <a:avLst/>
          </a:prstGeom>
        </p:spPr>
      </p:pic>
      <p:pic>
        <p:nvPicPr>
          <p:cNvPr id="3" name="图片 2" descr="电脑屏幕的照片上有字&#10;&#10;低可信度描述已自动生成">
            <a:extLst>
              <a:ext uri="{FF2B5EF4-FFF2-40B4-BE49-F238E27FC236}">
                <a16:creationId xmlns:a16="http://schemas.microsoft.com/office/drawing/2014/main" id="{F9C5F93A-EFD3-6201-42A7-CF32D4BAE989}"/>
              </a:ext>
            </a:extLst>
          </p:cNvPr>
          <p:cNvPicPr>
            <a:picLocks noChangeAspect="1"/>
          </p:cNvPicPr>
          <p:nvPr userDrawn="1"/>
        </p:nvPicPr>
        <p:blipFill>
          <a:blip r:embed="rId3"/>
          <a:stretch>
            <a:fillRect/>
          </a:stretch>
        </p:blipFill>
        <p:spPr>
          <a:xfrm>
            <a:off x="11060078" y="6368853"/>
            <a:ext cx="1017472" cy="406060"/>
          </a:xfrm>
          <a:prstGeom prst="rect">
            <a:avLst/>
          </a:prstGeom>
        </p:spPr>
      </p:pic>
      <p:sp>
        <p:nvSpPr>
          <p:cNvPr id="4" name="文本框 3">
            <a:extLst>
              <a:ext uri="{FF2B5EF4-FFF2-40B4-BE49-F238E27FC236}">
                <a16:creationId xmlns:a16="http://schemas.microsoft.com/office/drawing/2014/main" id="{55B01DFF-01FC-4C33-FC59-4955B295E69C}"/>
              </a:ext>
            </a:extLst>
          </p:cNvPr>
          <p:cNvSpPr txBox="1"/>
          <p:nvPr userDrawn="1"/>
        </p:nvSpPr>
        <p:spPr>
          <a:xfrm>
            <a:off x="9044049" y="6642556"/>
            <a:ext cx="2104011" cy="200055"/>
          </a:xfrm>
          <a:prstGeom prst="rect">
            <a:avLst/>
          </a:prstGeom>
          <a:noFill/>
        </p:spPr>
        <p:txBody>
          <a:bodyPr wrap="square" rtlCol="0">
            <a:spAutoFit/>
          </a:bodyPr>
          <a:lstStyle/>
          <a:p>
            <a:pPr algn="r"/>
            <a:r>
              <a:rPr lang="zh-CN" altLang="en-US" sz="700" dirty="0">
                <a:solidFill>
                  <a:schemeClr val="bg1"/>
                </a:solidFill>
                <a:latin typeface="HarmonyOS Sans SC" panose="00000500000000000000" pitchFamily="2" charset="-122"/>
                <a:ea typeface="HarmonyOS Sans SC" panose="00000500000000000000" pitchFamily="2" charset="-122"/>
              </a:rPr>
              <a:t>仅供医疗卫生专业人士阅读</a:t>
            </a:r>
            <a:r>
              <a:rPr lang="en-US" altLang="zh-CN" sz="700" dirty="0">
                <a:solidFill>
                  <a:schemeClr val="bg1"/>
                </a:solidFill>
                <a:latin typeface="HarmonyOS Sans SC" panose="00000500000000000000" pitchFamily="2" charset="-122"/>
                <a:ea typeface="HarmonyOS Sans SC" panose="00000500000000000000" pitchFamily="2" charset="-122"/>
              </a:rPr>
              <a:t>/</a:t>
            </a:r>
            <a:r>
              <a:rPr lang="zh-CN" altLang="en-US" sz="700" dirty="0">
                <a:solidFill>
                  <a:schemeClr val="bg1"/>
                </a:solidFill>
                <a:latin typeface="HarmonyOS Sans SC" panose="00000500000000000000" pitchFamily="2" charset="-122"/>
                <a:ea typeface="HarmonyOS Sans SC" panose="00000500000000000000" pitchFamily="2" charset="-122"/>
              </a:rPr>
              <a:t>参考</a:t>
            </a:r>
          </a:p>
        </p:txBody>
      </p:sp>
      <p:sp>
        <p:nvSpPr>
          <p:cNvPr id="5" name="文本框 4">
            <a:extLst>
              <a:ext uri="{FF2B5EF4-FFF2-40B4-BE49-F238E27FC236}">
                <a16:creationId xmlns:a16="http://schemas.microsoft.com/office/drawing/2014/main" id="{D40364E0-7EDE-43DC-8186-5204E78FCFEB}"/>
              </a:ext>
            </a:extLst>
          </p:cNvPr>
          <p:cNvSpPr txBox="1"/>
          <p:nvPr userDrawn="1"/>
        </p:nvSpPr>
        <p:spPr>
          <a:xfrm>
            <a:off x="8287902" y="6527139"/>
            <a:ext cx="2860158" cy="215444"/>
          </a:xfrm>
          <a:prstGeom prst="rect">
            <a:avLst/>
          </a:prstGeom>
          <a:noFill/>
        </p:spPr>
        <p:txBody>
          <a:bodyPr wrap="square">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PP-XAD-CHN-0180 Expiration Date：2026-12-8</a:t>
            </a:r>
          </a:p>
        </p:txBody>
      </p:sp>
    </p:spTree>
    <p:extLst>
      <p:ext uri="{BB962C8B-B14F-4D97-AF65-F5344CB8AC3E}">
        <p14:creationId xmlns:p14="http://schemas.microsoft.com/office/powerpoint/2010/main" val="220610528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6" name="图片 5" descr="黑暗中的灯光&#10;&#10;低可信度描述已自动生成">
            <a:extLst>
              <a:ext uri="{FF2B5EF4-FFF2-40B4-BE49-F238E27FC236}">
                <a16:creationId xmlns:a16="http://schemas.microsoft.com/office/drawing/2014/main" id="{CB95E699-E54C-5207-A66A-F504AA4B390B}"/>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AD6967C0-7E99-5975-205F-FE89F7E3C47D}"/>
              </a:ext>
            </a:extLst>
          </p:cNvPr>
          <p:cNvPicPr>
            <a:picLocks noChangeAspect="1"/>
          </p:cNvPicPr>
          <p:nvPr userDrawn="1"/>
        </p:nvPicPr>
        <p:blipFill>
          <a:blip r:embed="rId3"/>
          <a:stretch>
            <a:fillRect/>
          </a:stretch>
        </p:blipFill>
        <p:spPr>
          <a:xfrm>
            <a:off x="317825" y="193655"/>
            <a:ext cx="1060038" cy="432646"/>
          </a:xfrm>
          <a:prstGeom prst="rect">
            <a:avLst/>
          </a:prstGeom>
        </p:spPr>
      </p:pic>
      <p:pic>
        <p:nvPicPr>
          <p:cNvPr id="4" name="图片 3" descr="图形用户界面&#10;&#10;低可信度描述已自动生成">
            <a:extLst>
              <a:ext uri="{FF2B5EF4-FFF2-40B4-BE49-F238E27FC236}">
                <a16:creationId xmlns:a16="http://schemas.microsoft.com/office/drawing/2014/main" id="{AAA53773-8BFF-649D-E78B-798209DBC989}"/>
              </a:ext>
            </a:extLst>
          </p:cNvPr>
          <p:cNvPicPr>
            <a:picLocks noChangeAspect="1"/>
          </p:cNvPicPr>
          <p:nvPr userDrawn="1"/>
        </p:nvPicPr>
        <p:blipFill>
          <a:blip r:embed="rId4"/>
          <a:stretch>
            <a:fillRect/>
          </a:stretch>
        </p:blipFill>
        <p:spPr>
          <a:xfrm>
            <a:off x="10676168" y="258736"/>
            <a:ext cx="1243386" cy="537554"/>
          </a:xfrm>
          <a:prstGeom prst="rect">
            <a:avLst/>
          </a:prstGeom>
        </p:spPr>
      </p:pic>
    </p:spTree>
    <p:extLst>
      <p:ext uri="{BB962C8B-B14F-4D97-AF65-F5344CB8AC3E}">
        <p14:creationId xmlns:p14="http://schemas.microsoft.com/office/powerpoint/2010/main" val="3332419789"/>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pic>
        <p:nvPicPr>
          <p:cNvPr id="8" name="图片 7" descr="黑暗中的灯光&#10;&#10;低可信度描述已自动生成">
            <a:extLst>
              <a:ext uri="{FF2B5EF4-FFF2-40B4-BE49-F238E27FC236}">
                <a16:creationId xmlns:a16="http://schemas.microsoft.com/office/drawing/2014/main" id="{58E4ADC7-5063-C3A4-C314-D48737DBFCCD}"/>
              </a:ext>
            </a:extLst>
          </p:cNvPr>
          <p:cNvPicPr>
            <a:picLocks noChangeAspect="1"/>
          </p:cNvPicPr>
          <p:nvPr userDrawn="1"/>
        </p:nvPicPr>
        <p:blipFill>
          <a:blip r:embed="rId2"/>
          <a:srcRect l="4784" t="-1" b="91"/>
          <a:stretch/>
        </p:blipFill>
        <p:spPr>
          <a:xfrm>
            <a:off x="0" y="820454"/>
            <a:ext cx="9083166" cy="5361139"/>
          </a:xfrm>
          <a:prstGeom prst="rect">
            <a:avLst/>
          </a:prstGeom>
        </p:spPr>
      </p:pic>
      <p:pic>
        <p:nvPicPr>
          <p:cNvPr id="3" name="Picture 1">
            <a:extLst>
              <a:ext uri="{FF2B5EF4-FFF2-40B4-BE49-F238E27FC236}">
                <a16:creationId xmlns:a16="http://schemas.microsoft.com/office/drawing/2014/main" id="{D90F403F-E777-10B9-ABA7-3250FA9CD81F}"/>
              </a:ext>
            </a:extLst>
          </p:cNvPr>
          <p:cNvPicPr>
            <a:picLocks noChangeAspect="1"/>
          </p:cNvPicPr>
          <p:nvPr userDrawn="1"/>
        </p:nvPicPr>
        <p:blipFill>
          <a:blip r:embed="rId3"/>
          <a:stretch>
            <a:fillRect/>
          </a:stretch>
        </p:blipFill>
        <p:spPr>
          <a:xfrm>
            <a:off x="310206" y="202368"/>
            <a:ext cx="879768" cy="359070"/>
          </a:xfrm>
          <a:prstGeom prst="rect">
            <a:avLst/>
          </a:prstGeom>
        </p:spPr>
      </p:pic>
      <p:sp>
        <p:nvSpPr>
          <p:cNvPr id="12" name="文本占位符 11">
            <a:extLst>
              <a:ext uri="{FF2B5EF4-FFF2-40B4-BE49-F238E27FC236}">
                <a16:creationId xmlns:a16="http://schemas.microsoft.com/office/drawing/2014/main" id="{AD6FF5EB-86F5-48FD-9186-FB7EBAB32693}"/>
              </a:ext>
            </a:extLst>
          </p:cNvPr>
          <p:cNvSpPr>
            <a:spLocks noGrp="1"/>
          </p:cNvSpPr>
          <p:nvPr>
            <p:ph type="body" sz="quarter" idx="10"/>
          </p:nvPr>
        </p:nvSpPr>
        <p:spPr>
          <a:xfrm>
            <a:off x="5833641" y="2492608"/>
            <a:ext cx="5926237" cy="707886"/>
          </a:xfrm>
          <a:prstGeom prst="rect">
            <a:avLst/>
          </a:prstGeom>
        </p:spPr>
        <p:txBody>
          <a:bodyPr wrap="square" anchor="ctr">
            <a:spAutoFit/>
          </a:bodyPr>
          <a:lstStyle>
            <a:lvl1pPr marL="0" indent="0" algn="ctr" defTabSz="914400" rtl="0" eaLnBrk="1" latinLnBrk="0" hangingPunct="1">
              <a:lnSpc>
                <a:spcPct val="100000"/>
              </a:lnSpc>
              <a:spcBef>
                <a:spcPts val="0"/>
              </a:spcBef>
              <a:buNone/>
              <a:defRPr lang="zh-CN" altLang="en-US" sz="4000" b="1" kern="1200" dirty="0">
                <a:gradFill flip="none" rotWithShape="1">
                  <a:gsLst>
                    <a:gs pos="0">
                      <a:srgbClr val="FEEED5"/>
                    </a:gs>
                    <a:gs pos="100000">
                      <a:srgbClr val="FFCC99"/>
                    </a:gs>
                  </a:gsLst>
                  <a:lin ang="0" scaled="1"/>
                  <a:tileRect/>
                </a:gradFill>
                <a:latin typeface="HarmonyOS Sans SC" panose="00000500000000000000" pitchFamily="2" charset="-122"/>
                <a:ea typeface="HarmonyOS Sans SC" panose="00000500000000000000" pitchFamily="2" charset="-122"/>
                <a:cs typeface="+mn-cs"/>
              </a:defRPr>
            </a:lvl1pPr>
          </a:lstStyle>
          <a:p>
            <a:pPr lvl="0"/>
            <a:endParaRPr lang="zh-CN" altLang="en-US" dirty="0"/>
          </a:p>
        </p:txBody>
      </p:sp>
      <p:sp>
        <p:nvSpPr>
          <p:cNvPr id="13" name="文本占位符 11">
            <a:extLst>
              <a:ext uri="{FF2B5EF4-FFF2-40B4-BE49-F238E27FC236}">
                <a16:creationId xmlns:a16="http://schemas.microsoft.com/office/drawing/2014/main" id="{9EE6BD4B-344E-6D00-306B-FC62B6783735}"/>
              </a:ext>
            </a:extLst>
          </p:cNvPr>
          <p:cNvSpPr>
            <a:spLocks noGrp="1"/>
          </p:cNvSpPr>
          <p:nvPr>
            <p:ph type="body" sz="quarter" idx="11"/>
          </p:nvPr>
        </p:nvSpPr>
        <p:spPr>
          <a:xfrm>
            <a:off x="5833641" y="3268658"/>
            <a:ext cx="5926237" cy="707886"/>
          </a:xfrm>
          <a:prstGeom prst="rect">
            <a:avLst/>
          </a:prstGeom>
        </p:spPr>
        <p:txBody>
          <a:bodyPr wrap="square" anchor="t">
            <a:spAutoFit/>
          </a:bodyPr>
          <a:lstStyle>
            <a:lvl1pPr marL="0" indent="0" algn="ctr" defTabSz="914400" rtl="0" eaLnBrk="1" latinLnBrk="0" hangingPunct="1">
              <a:lnSpc>
                <a:spcPct val="100000"/>
              </a:lnSpc>
              <a:spcBef>
                <a:spcPts val="0"/>
              </a:spcBef>
              <a:buNone/>
              <a:defRPr lang="zh-CN" altLang="en-US" sz="4000" b="1" kern="1200" dirty="0">
                <a:gradFill flip="none" rotWithShape="1">
                  <a:gsLst>
                    <a:gs pos="0">
                      <a:srgbClr val="3BD5E0"/>
                    </a:gs>
                    <a:gs pos="100000">
                      <a:srgbClr val="25929E"/>
                    </a:gs>
                  </a:gsLst>
                  <a:lin ang="0" scaled="1"/>
                  <a:tileRect/>
                </a:gradFill>
                <a:latin typeface="HarmonyOS Sans SC" panose="00000500000000000000" pitchFamily="2" charset="-122"/>
                <a:ea typeface="HarmonyOS Sans SC" panose="00000500000000000000" pitchFamily="2" charset="-122"/>
                <a:cs typeface="+mn-cs"/>
              </a:defRPr>
            </a:lvl1pPr>
          </a:lstStyle>
          <a:p>
            <a:pPr lvl="0"/>
            <a:endParaRPr lang="zh-CN" altLang="en-US" dirty="0"/>
          </a:p>
        </p:txBody>
      </p:sp>
    </p:spTree>
    <p:extLst>
      <p:ext uri="{BB962C8B-B14F-4D97-AF65-F5344CB8AC3E}">
        <p14:creationId xmlns:p14="http://schemas.microsoft.com/office/powerpoint/2010/main" val="258656811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4" name="图片 3" descr="图片包含 黑暗, 骑, 灯光, 绿色&#10;&#10;描述已自动生成">
            <a:extLst>
              <a:ext uri="{FF2B5EF4-FFF2-40B4-BE49-F238E27FC236}">
                <a16:creationId xmlns:a16="http://schemas.microsoft.com/office/drawing/2014/main" id="{385D6FE8-7B89-5F1F-D4E5-3EA065BE4401}"/>
              </a:ext>
            </a:extLst>
          </p:cNvPr>
          <p:cNvPicPr>
            <a:picLocks noChangeAspect="1"/>
          </p:cNvPicPr>
          <p:nvPr userDrawn="1"/>
        </p:nvPicPr>
        <p:blipFill>
          <a:blip r:embed="rId2"/>
          <a:stretch>
            <a:fillRect/>
          </a:stretch>
        </p:blipFill>
        <p:spPr>
          <a:xfrm>
            <a:off x="2661086" y="820454"/>
            <a:ext cx="9530914" cy="5361139"/>
          </a:xfrm>
          <a:prstGeom prst="rect">
            <a:avLst/>
          </a:prstGeom>
        </p:spPr>
      </p:pic>
      <p:sp>
        <p:nvSpPr>
          <p:cNvPr id="3" name="矩形 2">
            <a:extLst>
              <a:ext uri="{FF2B5EF4-FFF2-40B4-BE49-F238E27FC236}">
                <a16:creationId xmlns:a16="http://schemas.microsoft.com/office/drawing/2014/main" id="{F7B8B42F-C699-C04C-3E63-88E87C0E52C8}"/>
              </a:ext>
            </a:extLst>
          </p:cNvPr>
          <p:cNvSpPr/>
          <p:nvPr userDrawn="1"/>
        </p:nvSpPr>
        <p:spPr>
          <a:xfrm>
            <a:off x="2661086" y="0"/>
            <a:ext cx="9530914" cy="6858000"/>
          </a:xfrm>
          <a:prstGeom prst="rect">
            <a:avLst/>
          </a:prstGeom>
          <a:gradFill>
            <a:gsLst>
              <a:gs pos="0">
                <a:srgbClr val="021013"/>
              </a:gs>
              <a:gs pos="50500">
                <a:srgbClr val="021013"/>
              </a:gs>
              <a:gs pos="100000">
                <a:srgbClr val="021013">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342068718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浅色">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sp>
        <p:nvSpPr>
          <p:cNvPr id="4" name="文本占位符 2">
            <a:extLst>
              <a:ext uri="{FF2B5EF4-FFF2-40B4-BE49-F238E27FC236}">
                <a16:creationId xmlns:a16="http://schemas.microsoft.com/office/drawing/2014/main" id="{C4F45757-3895-CA05-7DBD-A7F39A5F3DCB}"/>
              </a:ext>
            </a:extLst>
          </p:cNvPr>
          <p:cNvSpPr>
            <a:spLocks noGrp="1"/>
          </p:cNvSpPr>
          <p:nvPr>
            <p:ph type="body" sz="quarter" idx="10" hasCustomPrompt="1"/>
          </p:nvPr>
        </p:nvSpPr>
        <p:spPr>
          <a:xfrm>
            <a:off x="1043940" y="6260714"/>
            <a:ext cx="9829800" cy="597286"/>
          </a:xfrm>
          <a:prstGeom prst="rect">
            <a:avLst/>
          </a:prstGeom>
        </p:spPr>
        <p:txBody>
          <a:bodyPr wrap="square" lIns="91440" tIns="45720" rIns="91440" bIns="45720" anchor="ctr">
            <a:normAutofit/>
          </a:bodyPr>
          <a:lstStyle>
            <a:lvl1pPr marL="228600" indent="-228600">
              <a:lnSpc>
                <a:spcPct val="100000"/>
              </a:lnSpc>
              <a:spcBef>
                <a:spcPts val="0"/>
              </a:spcBef>
              <a:buFont typeface="+mj-lt"/>
              <a:buAutoNum type="arabicPeriod"/>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如较多，文献放至备注栏，此处备注“参考文献详见备注”</a:t>
            </a:r>
          </a:p>
        </p:txBody>
      </p:sp>
      <p:sp>
        <p:nvSpPr>
          <p:cNvPr id="5" name="文本占位符 2">
            <a:extLst>
              <a:ext uri="{FF2B5EF4-FFF2-40B4-BE49-F238E27FC236}">
                <a16:creationId xmlns:a16="http://schemas.microsoft.com/office/drawing/2014/main" id="{C689D59B-63D4-12FC-F68A-FB74E2D61B69}"/>
              </a:ext>
            </a:extLst>
          </p:cNvPr>
          <p:cNvSpPr>
            <a:spLocks noGrp="1"/>
          </p:cNvSpPr>
          <p:nvPr>
            <p:ph type="body" sz="quarter" idx="11" hasCustomPrompt="1"/>
          </p:nvPr>
        </p:nvSpPr>
        <p:spPr>
          <a:xfrm>
            <a:off x="330200" y="144605"/>
            <a:ext cx="11759592" cy="802640"/>
          </a:xfrm>
          <a:prstGeom prst="rect">
            <a:avLst/>
          </a:prstGeom>
        </p:spPr>
        <p:txBody>
          <a:bodyPr wrap="square" lIns="91440" tIns="45720" rIns="91440" bIns="45720" anchor="ctr">
            <a:normAutofit/>
          </a:bodyPr>
          <a:lstStyle>
            <a:lvl1pPr marL="0" indent="0">
              <a:lnSpc>
                <a:spcPct val="100000"/>
              </a:lnSpc>
              <a:spcBef>
                <a:spcPts val="0"/>
              </a:spcBef>
              <a:buNone/>
              <a:defRPr sz="2400" b="1">
                <a:solidFill>
                  <a:schemeClr val="accent1"/>
                </a:solidFill>
                <a:latin typeface="HarmonyOS Sans SC" panose="00000500000000000000" pitchFamily="2" charset="-122"/>
                <a:ea typeface="HarmonyOS Sans SC" panose="00000500000000000000" pitchFamily="2" charset="-122"/>
              </a:defRPr>
            </a:lvl1pPr>
          </a:lstStyle>
          <a:p>
            <a:pPr lvl="0"/>
            <a:r>
              <a:rPr lang="zh-CN" altLang="en-US" dirty="0"/>
              <a:t>幻灯标题</a:t>
            </a:r>
            <a:endParaRPr lang="en-US" altLang="zh-CN" dirty="0"/>
          </a:p>
        </p:txBody>
      </p:sp>
      <p:pic>
        <p:nvPicPr>
          <p:cNvPr id="9" name="图片 8" descr="图片包含 游戏机, 黑暗, 灯光&#10;&#10;描述已自动生成">
            <a:extLst>
              <a:ext uri="{FF2B5EF4-FFF2-40B4-BE49-F238E27FC236}">
                <a16:creationId xmlns:a16="http://schemas.microsoft.com/office/drawing/2014/main" id="{45C2ED61-E55B-9EA9-BDCF-4E7353736440}"/>
              </a:ext>
            </a:extLst>
          </p:cNvPr>
          <p:cNvPicPr>
            <a:picLocks noChangeAspect="1"/>
          </p:cNvPicPr>
          <p:nvPr userDrawn="1"/>
        </p:nvPicPr>
        <p:blipFill>
          <a:blip r:embed="rId2"/>
          <a:srcRect t="31230" r="29117" b="16914"/>
          <a:stretch/>
        </p:blipFill>
        <p:spPr>
          <a:xfrm>
            <a:off x="108187" y="6276976"/>
            <a:ext cx="885457" cy="569118"/>
          </a:xfrm>
          <a:prstGeom prst="rect">
            <a:avLst/>
          </a:prstGeom>
        </p:spPr>
      </p:pic>
      <p:sp>
        <p:nvSpPr>
          <p:cNvPr id="10" name="文本占位符 2">
            <a:extLst>
              <a:ext uri="{FF2B5EF4-FFF2-40B4-BE49-F238E27FC236}">
                <a16:creationId xmlns:a16="http://schemas.microsoft.com/office/drawing/2014/main" id="{A8F3D901-6C5E-10FB-793F-FFA84EDCACAB}"/>
              </a:ext>
            </a:extLst>
          </p:cNvPr>
          <p:cNvSpPr>
            <a:spLocks noGrp="1"/>
          </p:cNvSpPr>
          <p:nvPr>
            <p:ph type="body" sz="quarter" idx="12" hasCustomPrompt="1"/>
          </p:nvPr>
        </p:nvSpPr>
        <p:spPr>
          <a:xfrm>
            <a:off x="330200" y="6026298"/>
            <a:ext cx="11531600" cy="215444"/>
          </a:xfrm>
          <a:prstGeom prst="rect">
            <a:avLst/>
          </a:prstGeom>
        </p:spPr>
        <p:txBody>
          <a:bodyPr wrap="square" lIns="91440" tIns="45720" rIns="91440" bIns="45720" anchor="b">
            <a:spAutoFit/>
          </a:bodyPr>
          <a:lstStyle>
            <a:lvl1pPr marL="0" indent="0">
              <a:lnSpc>
                <a:spcPct val="100000"/>
              </a:lnSpc>
              <a:spcBef>
                <a:spcPts val="0"/>
              </a:spcBef>
              <a:buNone/>
              <a:defRPr sz="800" i="1">
                <a:solidFill>
                  <a:schemeClr val="tx1"/>
                </a:solidFill>
                <a:latin typeface="HarmonyOS Sans SC" panose="00000500000000000000" pitchFamily="2" charset="-122"/>
                <a:ea typeface="HarmonyOS Sans SC" panose="00000500000000000000" pitchFamily="2" charset="-122"/>
              </a:defRPr>
            </a:lvl1pPr>
          </a:lstStyle>
          <a:p>
            <a:pPr lvl="0"/>
            <a:r>
              <a:rPr lang="zh-CN" altLang="en-US" dirty="0"/>
              <a:t>缩写词</a:t>
            </a:r>
            <a:r>
              <a:rPr lang="en-US" altLang="zh-CN" dirty="0"/>
              <a:t>/</a:t>
            </a:r>
            <a:r>
              <a:rPr lang="zh-CN" altLang="en-US" dirty="0"/>
              <a:t>注解</a:t>
            </a:r>
          </a:p>
        </p:txBody>
      </p:sp>
    </p:spTree>
    <p:extLst>
      <p:ext uri="{BB962C8B-B14F-4D97-AF65-F5344CB8AC3E}">
        <p14:creationId xmlns:p14="http://schemas.microsoft.com/office/powerpoint/2010/main" val="2828780126"/>
      </p:ext>
    </p:extLst>
  </p:cSld>
  <p:clrMapOvr>
    <a:masterClrMapping/>
  </p:clrMapOvr>
  <p:extLst>
    <p:ext uri="{DCECCB84-F9BA-43D5-87BE-67443E8EF086}">
      <p15:sldGuideLst xmlns:p15="http://schemas.microsoft.com/office/powerpoint/2012/main">
        <p15:guide id="1" pos="211">
          <p15:clr>
            <a:srgbClr val="FBAE40"/>
          </p15:clr>
        </p15:guide>
        <p15:guide id="2" pos="746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页-深色">
    <p:spTree>
      <p:nvGrpSpPr>
        <p:cNvPr id="1" name=""/>
        <p:cNvGrpSpPr/>
        <p:nvPr/>
      </p:nvGrpSpPr>
      <p:grpSpPr>
        <a:xfrm>
          <a:off x="0" y="0"/>
          <a:ext cx="0" cy="0"/>
          <a:chOff x="0" y="0"/>
          <a:chExt cx="0" cy="0"/>
        </a:xfrm>
      </p:grpSpPr>
      <p:pic>
        <p:nvPicPr>
          <p:cNvPr id="10" name="图片 9" descr="图片包含 游戏机, 黑暗, 灯光&#10;&#10;描述已自动生成">
            <a:extLst>
              <a:ext uri="{FF2B5EF4-FFF2-40B4-BE49-F238E27FC236}">
                <a16:creationId xmlns:a16="http://schemas.microsoft.com/office/drawing/2014/main" id="{4ED30145-4530-584C-2B86-640EB065EE82}"/>
              </a:ext>
            </a:extLst>
          </p:cNvPr>
          <p:cNvPicPr>
            <a:picLocks noChangeAspect="1"/>
          </p:cNvPicPr>
          <p:nvPr userDrawn="1"/>
        </p:nvPicPr>
        <p:blipFill>
          <a:blip r:embed="rId2"/>
          <a:srcRect t="31230" r="34130" b="16914"/>
          <a:stretch/>
        </p:blipFill>
        <p:spPr>
          <a:xfrm>
            <a:off x="99392" y="223730"/>
            <a:ext cx="1058848" cy="732356"/>
          </a:xfrm>
          <a:prstGeom prst="rect">
            <a:avLst/>
          </a:prstGeom>
        </p:spPr>
      </p:pic>
      <p:sp>
        <p:nvSpPr>
          <p:cNvPr id="3" name="文本占位符 2">
            <a:extLst>
              <a:ext uri="{FF2B5EF4-FFF2-40B4-BE49-F238E27FC236}">
                <a16:creationId xmlns:a16="http://schemas.microsoft.com/office/drawing/2014/main" id="{9F32FBE9-51FF-F141-B8F7-5092DD4D428C}"/>
              </a:ext>
            </a:extLst>
          </p:cNvPr>
          <p:cNvSpPr>
            <a:spLocks noGrp="1"/>
          </p:cNvSpPr>
          <p:nvPr>
            <p:ph type="body" sz="quarter" idx="10" hasCustomPrompt="1"/>
          </p:nvPr>
        </p:nvSpPr>
        <p:spPr>
          <a:xfrm>
            <a:off x="0" y="6268720"/>
            <a:ext cx="10980420" cy="589280"/>
          </a:xfrm>
          <a:prstGeom prst="rect">
            <a:avLst/>
          </a:prstGeom>
        </p:spPr>
        <p:txBody>
          <a:bodyPr wrap="square" lIns="91440" tIns="45720" rIns="91440" bIns="45720" anchor="ctr">
            <a:normAutofit/>
          </a:bodyPr>
          <a:lstStyle>
            <a:lvl1pPr marL="0" indent="0">
              <a:lnSpc>
                <a:spcPct val="100000"/>
              </a:lnSpc>
              <a:spcBef>
                <a:spcPts val="0"/>
              </a:spcBef>
              <a:buNone/>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如较多，文献放至备注栏，此处备注“参考文献详见备注”</a:t>
            </a:r>
          </a:p>
        </p:txBody>
      </p:sp>
      <p:sp>
        <p:nvSpPr>
          <p:cNvPr id="5" name="文本占位符 4">
            <a:extLst>
              <a:ext uri="{FF2B5EF4-FFF2-40B4-BE49-F238E27FC236}">
                <a16:creationId xmlns:a16="http://schemas.microsoft.com/office/drawing/2014/main" id="{185AB267-CF26-F423-FBF1-421C6EB4F47A}"/>
              </a:ext>
            </a:extLst>
          </p:cNvPr>
          <p:cNvSpPr>
            <a:spLocks noGrp="1"/>
          </p:cNvSpPr>
          <p:nvPr>
            <p:ph type="body" sz="quarter" idx="12" hasCustomPrompt="1"/>
          </p:nvPr>
        </p:nvSpPr>
        <p:spPr>
          <a:xfrm>
            <a:off x="1091396" y="223730"/>
            <a:ext cx="10917724" cy="732356"/>
          </a:xfrm>
          <a:prstGeom prst="rect">
            <a:avLst/>
          </a:prstGeom>
        </p:spPr>
        <p:txBody>
          <a:bodyPr anchor="ctr">
            <a:normAutofit/>
          </a:bodyPr>
          <a:lstStyle>
            <a:lvl1pPr marL="0" indent="0">
              <a:lnSpc>
                <a:spcPct val="100000"/>
              </a:lnSpc>
              <a:buNone/>
              <a:defRPr sz="2400" b="1">
                <a:solidFill>
                  <a:schemeClr val="bg1"/>
                </a:solidFill>
                <a:latin typeface="HarmonyOS Sans SC" panose="00000500000000000000" pitchFamily="2" charset="-122"/>
                <a:ea typeface="HarmonyOS Sans SC" panose="00000500000000000000" pitchFamily="2" charset="-122"/>
              </a:defRPr>
            </a:lvl1pPr>
          </a:lstStyle>
          <a:p>
            <a:pPr lvl="0"/>
            <a:r>
              <a:rPr lang="zh-CN" altLang="en-US" dirty="0"/>
              <a:t>幻灯标题</a:t>
            </a:r>
            <a:endParaRPr lang="en-US" altLang="zh-CN" dirty="0"/>
          </a:p>
        </p:txBody>
      </p:sp>
      <p:sp>
        <p:nvSpPr>
          <p:cNvPr id="7" name="文本占位符 2">
            <a:extLst>
              <a:ext uri="{FF2B5EF4-FFF2-40B4-BE49-F238E27FC236}">
                <a16:creationId xmlns:a16="http://schemas.microsoft.com/office/drawing/2014/main" id="{D2B5C3A9-00B2-8036-C884-3FC0457576E1}"/>
              </a:ext>
            </a:extLst>
          </p:cNvPr>
          <p:cNvSpPr>
            <a:spLocks noGrp="1"/>
          </p:cNvSpPr>
          <p:nvPr>
            <p:ph type="body" sz="quarter" idx="13" hasCustomPrompt="1"/>
          </p:nvPr>
        </p:nvSpPr>
        <p:spPr>
          <a:xfrm>
            <a:off x="0" y="6026298"/>
            <a:ext cx="12192000" cy="215444"/>
          </a:xfrm>
          <a:prstGeom prst="rect">
            <a:avLst/>
          </a:prstGeom>
        </p:spPr>
        <p:txBody>
          <a:bodyPr wrap="square" lIns="91440" tIns="45720" rIns="91440" bIns="45720" anchor="b">
            <a:spAutoFit/>
          </a:bodyPr>
          <a:lstStyle>
            <a:lvl1pPr marL="0" indent="0">
              <a:lnSpc>
                <a:spcPct val="100000"/>
              </a:lnSpc>
              <a:spcBef>
                <a:spcPts val="0"/>
              </a:spcBef>
              <a:buNone/>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缩写词</a:t>
            </a:r>
            <a:r>
              <a:rPr lang="en-US" altLang="zh-CN" dirty="0"/>
              <a:t>/</a:t>
            </a:r>
            <a:r>
              <a:rPr lang="zh-CN" altLang="en-US" dirty="0"/>
              <a:t>注解</a:t>
            </a:r>
          </a:p>
        </p:txBody>
      </p:sp>
    </p:spTree>
    <p:extLst>
      <p:ext uri="{BB962C8B-B14F-4D97-AF65-F5344CB8AC3E}">
        <p14:creationId xmlns:p14="http://schemas.microsoft.com/office/powerpoint/2010/main" val="370743358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总结页-男">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pic>
        <p:nvPicPr>
          <p:cNvPr id="6" name="图片 5" descr="图片包含 人, 病房, 男人, 室内&#10;&#10;描述已自动生成">
            <a:extLst>
              <a:ext uri="{FF2B5EF4-FFF2-40B4-BE49-F238E27FC236}">
                <a16:creationId xmlns:a16="http://schemas.microsoft.com/office/drawing/2014/main" id="{C7ACDABC-C1A7-730E-AEB4-06F387FA4579}"/>
              </a:ext>
            </a:extLst>
          </p:cNvPr>
          <p:cNvPicPr>
            <a:picLocks noChangeAspect="1"/>
          </p:cNvPicPr>
          <p:nvPr userDrawn="1"/>
        </p:nvPicPr>
        <p:blipFill>
          <a:blip r:embed="rId2">
            <a:extLst>
              <a:ext uri="{28A0092B-C50C-407E-A947-70E740481C1C}">
                <a14:useLocalDpi xmlns:a14="http://schemas.microsoft.com/office/drawing/2010/main" val="0"/>
              </a:ext>
            </a:extLst>
          </a:blip>
          <a:srcRect b="26936"/>
          <a:stretch/>
        </p:blipFill>
        <p:spPr>
          <a:xfrm>
            <a:off x="1" y="-7846"/>
            <a:ext cx="12192000" cy="6268560"/>
          </a:xfrm>
          <a:prstGeom prst="rect">
            <a:avLst/>
          </a:prstGeom>
        </p:spPr>
      </p:pic>
      <p:sp>
        <p:nvSpPr>
          <p:cNvPr id="7" name="矩形 6">
            <a:extLst>
              <a:ext uri="{FF2B5EF4-FFF2-40B4-BE49-F238E27FC236}">
                <a16:creationId xmlns:a16="http://schemas.microsoft.com/office/drawing/2014/main" id="{2AAB6095-93D6-0EF1-AC94-1AC3DD73B923}"/>
              </a:ext>
            </a:extLst>
          </p:cNvPr>
          <p:cNvSpPr/>
          <p:nvPr userDrawn="1"/>
        </p:nvSpPr>
        <p:spPr>
          <a:xfrm>
            <a:off x="0" y="-7846"/>
            <a:ext cx="9570720" cy="6271319"/>
          </a:xfrm>
          <a:prstGeom prst="rect">
            <a:avLst/>
          </a:prstGeom>
          <a:gradFill flip="none" rotWithShape="1">
            <a:gsLst>
              <a:gs pos="0">
                <a:srgbClr val="009CB8">
                  <a:alpha val="0"/>
                  <a:lumMod val="95958"/>
                  <a:lumOff val="4042"/>
                </a:srgbClr>
              </a:gs>
              <a:gs pos="100000">
                <a:srgbClr val="009CB8"/>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HarmonyOS Sans SC" panose="00000500000000000000" pitchFamily="2" charset="-122"/>
              <a:ea typeface="HarmonyOS Sans SC" panose="00000500000000000000" pitchFamily="2" charset="-122"/>
              <a:cs typeface="+mn-cs"/>
            </a:endParaRPr>
          </a:p>
        </p:txBody>
      </p:sp>
      <p:pic>
        <p:nvPicPr>
          <p:cNvPr id="10" name="图片 9" descr="图片包含 游戏机, 黑暗, 灯光&#10;&#10;描述已自动生成">
            <a:extLst>
              <a:ext uri="{FF2B5EF4-FFF2-40B4-BE49-F238E27FC236}">
                <a16:creationId xmlns:a16="http://schemas.microsoft.com/office/drawing/2014/main" id="{6B7A7E74-B5AF-9EB9-116E-39A1B236C9B5}"/>
              </a:ext>
            </a:extLst>
          </p:cNvPr>
          <p:cNvPicPr>
            <a:picLocks noChangeAspect="1"/>
          </p:cNvPicPr>
          <p:nvPr userDrawn="1"/>
        </p:nvPicPr>
        <p:blipFill>
          <a:blip r:embed="rId3"/>
          <a:srcRect t="31230" r="29117" b="16914"/>
          <a:stretch/>
        </p:blipFill>
        <p:spPr>
          <a:xfrm>
            <a:off x="108187" y="6276976"/>
            <a:ext cx="885457" cy="569118"/>
          </a:xfrm>
          <a:prstGeom prst="rect">
            <a:avLst/>
          </a:prstGeom>
        </p:spPr>
      </p:pic>
      <p:sp>
        <p:nvSpPr>
          <p:cNvPr id="11" name="文本占位符 2">
            <a:extLst>
              <a:ext uri="{FF2B5EF4-FFF2-40B4-BE49-F238E27FC236}">
                <a16:creationId xmlns:a16="http://schemas.microsoft.com/office/drawing/2014/main" id="{B34FC9C6-80CB-021A-6643-8E85B759804B}"/>
              </a:ext>
            </a:extLst>
          </p:cNvPr>
          <p:cNvSpPr>
            <a:spLocks noGrp="1"/>
          </p:cNvSpPr>
          <p:nvPr>
            <p:ph type="body" sz="quarter" idx="10" hasCustomPrompt="1"/>
          </p:nvPr>
        </p:nvSpPr>
        <p:spPr>
          <a:xfrm>
            <a:off x="1043940" y="6260714"/>
            <a:ext cx="9928860" cy="597286"/>
          </a:xfrm>
          <a:prstGeom prst="rect">
            <a:avLst/>
          </a:prstGeom>
        </p:spPr>
        <p:txBody>
          <a:bodyPr wrap="square" lIns="91440" tIns="45720" rIns="91440" bIns="45720" anchor="ctr">
            <a:normAutofit/>
          </a:bodyPr>
          <a:lstStyle>
            <a:lvl1pPr marL="0" indent="0">
              <a:lnSpc>
                <a:spcPct val="100000"/>
              </a:lnSpc>
              <a:spcBef>
                <a:spcPts val="0"/>
              </a:spcBef>
              <a:buNone/>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如较多，文献放至备注栏，此处备注“参考文献详见备注”</a:t>
            </a:r>
          </a:p>
        </p:txBody>
      </p:sp>
    </p:spTree>
    <p:extLst>
      <p:ext uri="{BB962C8B-B14F-4D97-AF65-F5344CB8AC3E}">
        <p14:creationId xmlns:p14="http://schemas.microsoft.com/office/powerpoint/2010/main" val="3556610950"/>
      </p:ext>
    </p:extLst>
  </p:cSld>
  <p:clrMapOvr>
    <a:masterClrMapping/>
  </p:clrMapOvr>
  <p:extLst>
    <p:ext uri="{DCECCB84-F9BA-43D5-87BE-67443E8EF086}">
      <p15:sldGuideLst xmlns:p15="http://schemas.microsoft.com/office/powerpoint/2012/main">
        <p15:guide id="1" orient="horz" pos="3929">
          <p15:clr>
            <a:srgbClr val="FBAE40"/>
          </p15:clr>
        </p15:guide>
        <p15:guide id="2" pos="211">
          <p15:clr>
            <a:srgbClr val="FBAE40"/>
          </p15:clr>
        </p15:guide>
        <p15:guide id="3" pos="7469">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总结页-女">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pic>
        <p:nvPicPr>
          <p:cNvPr id="5" name="图片 4">
            <a:extLst>
              <a:ext uri="{FF2B5EF4-FFF2-40B4-BE49-F238E27FC236}">
                <a16:creationId xmlns:a16="http://schemas.microsoft.com/office/drawing/2014/main" id="{3170E5C4-1D7A-7C83-3466-941D5E089D37}"/>
              </a:ext>
            </a:extLst>
          </p:cNvPr>
          <p:cNvPicPr>
            <a:picLocks noChangeAspect="1"/>
          </p:cNvPicPr>
          <p:nvPr userDrawn="1"/>
        </p:nvPicPr>
        <p:blipFill>
          <a:blip r:embed="rId2">
            <a:extLst>
              <a:ext uri="{28A0092B-C50C-407E-A947-70E740481C1C}">
                <a14:useLocalDpi xmlns:a14="http://schemas.microsoft.com/office/drawing/2010/main" val="0"/>
              </a:ext>
            </a:extLst>
          </a:blip>
          <a:srcRect t="10596" r="7177" b="3418"/>
          <a:stretch/>
        </p:blipFill>
        <p:spPr>
          <a:xfrm>
            <a:off x="0" y="0"/>
            <a:ext cx="12191998" cy="6260714"/>
          </a:xfrm>
          <a:prstGeom prst="rect">
            <a:avLst/>
          </a:prstGeom>
        </p:spPr>
      </p:pic>
      <p:sp>
        <p:nvSpPr>
          <p:cNvPr id="6" name="矩形 5">
            <a:extLst>
              <a:ext uri="{FF2B5EF4-FFF2-40B4-BE49-F238E27FC236}">
                <a16:creationId xmlns:a16="http://schemas.microsoft.com/office/drawing/2014/main" id="{3323BBF7-E4B3-C96D-9CFA-B6056B41F8F0}"/>
              </a:ext>
            </a:extLst>
          </p:cNvPr>
          <p:cNvSpPr/>
          <p:nvPr userDrawn="1"/>
        </p:nvSpPr>
        <p:spPr>
          <a:xfrm>
            <a:off x="-1" y="2759"/>
            <a:ext cx="9570720" cy="6260714"/>
          </a:xfrm>
          <a:prstGeom prst="rect">
            <a:avLst/>
          </a:prstGeom>
          <a:gradFill flip="none" rotWithShape="1">
            <a:gsLst>
              <a:gs pos="0">
                <a:srgbClr val="009CB8">
                  <a:alpha val="0"/>
                  <a:lumMod val="95958"/>
                  <a:lumOff val="4042"/>
                </a:srgbClr>
              </a:gs>
              <a:gs pos="100000">
                <a:srgbClr val="009CB8"/>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dirty="0">
              <a:ln>
                <a:noFill/>
              </a:ln>
              <a:solidFill>
                <a:prstClr val="white"/>
              </a:solidFill>
              <a:effectLst/>
              <a:uLnTx/>
              <a:uFillTx/>
              <a:latin typeface="HarmonyOS Sans SC" panose="00000500000000000000" pitchFamily="2" charset="-122"/>
              <a:ea typeface="HarmonyOS Sans SC" panose="00000500000000000000" pitchFamily="2" charset="-122"/>
              <a:cs typeface="+mn-cs"/>
            </a:endParaRPr>
          </a:p>
        </p:txBody>
      </p:sp>
      <p:pic>
        <p:nvPicPr>
          <p:cNvPr id="10" name="图片 9" descr="图片包含 游戏机, 黑暗, 灯光&#10;&#10;描述已自动生成">
            <a:extLst>
              <a:ext uri="{FF2B5EF4-FFF2-40B4-BE49-F238E27FC236}">
                <a16:creationId xmlns:a16="http://schemas.microsoft.com/office/drawing/2014/main" id="{1B54BC27-C13C-2D97-6305-4E8DF83ACC48}"/>
              </a:ext>
            </a:extLst>
          </p:cNvPr>
          <p:cNvPicPr>
            <a:picLocks noChangeAspect="1"/>
          </p:cNvPicPr>
          <p:nvPr userDrawn="1"/>
        </p:nvPicPr>
        <p:blipFill>
          <a:blip r:embed="rId3"/>
          <a:srcRect t="31230" r="29117" b="16914"/>
          <a:stretch/>
        </p:blipFill>
        <p:spPr>
          <a:xfrm>
            <a:off x="108187" y="6276976"/>
            <a:ext cx="885457" cy="569118"/>
          </a:xfrm>
          <a:prstGeom prst="rect">
            <a:avLst/>
          </a:prstGeom>
        </p:spPr>
      </p:pic>
      <p:sp>
        <p:nvSpPr>
          <p:cNvPr id="11" name="文本占位符 2">
            <a:extLst>
              <a:ext uri="{FF2B5EF4-FFF2-40B4-BE49-F238E27FC236}">
                <a16:creationId xmlns:a16="http://schemas.microsoft.com/office/drawing/2014/main" id="{CF2D662A-127B-8B8D-1966-2EA7555CE3C8}"/>
              </a:ext>
            </a:extLst>
          </p:cNvPr>
          <p:cNvSpPr>
            <a:spLocks noGrp="1"/>
          </p:cNvSpPr>
          <p:nvPr>
            <p:ph type="body" sz="quarter" idx="10" hasCustomPrompt="1"/>
          </p:nvPr>
        </p:nvSpPr>
        <p:spPr>
          <a:xfrm>
            <a:off x="1043940" y="6260714"/>
            <a:ext cx="9928860" cy="597286"/>
          </a:xfrm>
          <a:prstGeom prst="rect">
            <a:avLst/>
          </a:prstGeom>
        </p:spPr>
        <p:txBody>
          <a:bodyPr wrap="square" lIns="91440" tIns="45720" rIns="91440" bIns="45720" anchor="ctr">
            <a:normAutofit/>
          </a:bodyPr>
          <a:lstStyle>
            <a:lvl1pPr marL="0" indent="0">
              <a:lnSpc>
                <a:spcPct val="100000"/>
              </a:lnSpc>
              <a:spcBef>
                <a:spcPts val="0"/>
              </a:spcBef>
              <a:buNone/>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如较多，文献放至备注栏，此处备注“参考文献详见备注”</a:t>
            </a:r>
          </a:p>
        </p:txBody>
      </p:sp>
    </p:spTree>
    <p:extLst>
      <p:ext uri="{BB962C8B-B14F-4D97-AF65-F5344CB8AC3E}">
        <p14:creationId xmlns:p14="http://schemas.microsoft.com/office/powerpoint/2010/main" val="2309724575"/>
      </p:ext>
    </p:extLst>
  </p:cSld>
  <p:clrMapOvr>
    <a:masterClrMapping/>
  </p:clrMapOvr>
  <p:extLst>
    <p:ext uri="{DCECCB84-F9BA-43D5-87BE-67443E8EF086}">
      <p15:sldGuideLst xmlns:p15="http://schemas.microsoft.com/office/powerpoint/2012/main">
        <p15:guide id="1" orient="horz" pos="3929">
          <p15:clr>
            <a:srgbClr val="FBAE40"/>
          </p15:clr>
        </p15:guide>
        <p15:guide id="2" pos="211">
          <p15:clr>
            <a:srgbClr val="FBAE40"/>
          </p15:clr>
        </p15:guide>
        <p15:guide id="3" pos="746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7777777777777777777">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sp>
        <p:nvSpPr>
          <p:cNvPr id="4" name="文本占位符 2">
            <a:extLst>
              <a:ext uri="{FF2B5EF4-FFF2-40B4-BE49-F238E27FC236}">
                <a16:creationId xmlns:a16="http://schemas.microsoft.com/office/drawing/2014/main" id="{C4F45757-3895-CA05-7DBD-A7F39A5F3DCB}"/>
              </a:ext>
            </a:extLst>
          </p:cNvPr>
          <p:cNvSpPr>
            <a:spLocks noGrp="1"/>
          </p:cNvSpPr>
          <p:nvPr>
            <p:ph type="body" sz="quarter" idx="10" hasCustomPrompt="1"/>
          </p:nvPr>
        </p:nvSpPr>
        <p:spPr>
          <a:xfrm>
            <a:off x="1043940" y="6260714"/>
            <a:ext cx="9928860" cy="597286"/>
          </a:xfrm>
          <a:prstGeom prst="rect">
            <a:avLst/>
          </a:prstGeom>
        </p:spPr>
        <p:txBody>
          <a:bodyPr wrap="square" lIns="91440" tIns="45720" rIns="91440" bIns="45720" anchor="ctr">
            <a:normAutofit/>
          </a:bodyPr>
          <a:lstStyle>
            <a:lvl1pPr marL="0" indent="0">
              <a:lnSpc>
                <a:spcPct val="100000"/>
              </a:lnSpc>
              <a:spcBef>
                <a:spcPts val="0"/>
              </a:spcBef>
              <a:buNone/>
              <a:defRPr sz="6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如较多，文献放至备注栏，此处备注“参考文献详见备注”</a:t>
            </a:r>
          </a:p>
        </p:txBody>
      </p:sp>
      <p:sp>
        <p:nvSpPr>
          <p:cNvPr id="5" name="文本占位符 2">
            <a:extLst>
              <a:ext uri="{FF2B5EF4-FFF2-40B4-BE49-F238E27FC236}">
                <a16:creationId xmlns:a16="http://schemas.microsoft.com/office/drawing/2014/main" id="{C689D59B-63D4-12FC-F68A-FB74E2D61B69}"/>
              </a:ext>
            </a:extLst>
          </p:cNvPr>
          <p:cNvSpPr>
            <a:spLocks noGrp="1"/>
          </p:cNvSpPr>
          <p:nvPr>
            <p:ph type="body" sz="quarter" idx="11" hasCustomPrompt="1"/>
          </p:nvPr>
        </p:nvSpPr>
        <p:spPr>
          <a:xfrm>
            <a:off x="573741" y="144605"/>
            <a:ext cx="11516051" cy="802640"/>
          </a:xfrm>
          <a:prstGeom prst="rect">
            <a:avLst/>
          </a:prstGeom>
        </p:spPr>
        <p:txBody>
          <a:bodyPr wrap="square" lIns="91440" tIns="45720" rIns="91440" bIns="45720" anchor="ctr">
            <a:normAutofit/>
          </a:bodyPr>
          <a:lstStyle>
            <a:lvl1pPr marL="0" indent="0" algn="l" defTabSz="914400" rtl="0" eaLnBrk="1" latinLnBrk="0" hangingPunct="1">
              <a:lnSpc>
                <a:spcPct val="100000"/>
              </a:lnSpc>
              <a:spcBef>
                <a:spcPts val="0"/>
              </a:spcBef>
              <a:buFont typeface="Arial" panose="020B0604020202020204" pitchFamily="34" charset="0"/>
              <a:buNone/>
              <a:defRPr lang="en-US" altLang="zh-CN" sz="2400" b="0" kern="1200" dirty="0">
                <a:solidFill>
                  <a:schemeClr val="accent1"/>
                </a:solidFill>
                <a:latin typeface="HarmonyOS Sans SC" panose="00000500000000000000" pitchFamily="2" charset="-122"/>
                <a:ea typeface="HarmonyOS Sans SC" panose="00000500000000000000" pitchFamily="2" charset="-122"/>
                <a:cs typeface="Arial" panose="020B0604020202020204" pitchFamily="34" charset="0"/>
              </a:defRPr>
            </a:lvl1pPr>
          </a:lstStyle>
          <a:p>
            <a:pPr lvl="0"/>
            <a:r>
              <a:rPr lang="zh-CN" altLang="en-US" dirty="0"/>
              <a:t>幻灯标题</a:t>
            </a:r>
            <a:endParaRPr lang="en-US" altLang="zh-CN" dirty="0"/>
          </a:p>
        </p:txBody>
      </p:sp>
      <p:pic>
        <p:nvPicPr>
          <p:cNvPr id="9" name="图片 8" descr="图片包含 游戏机, 黑暗, 灯光&#10;&#10;描述已自动生成">
            <a:extLst>
              <a:ext uri="{FF2B5EF4-FFF2-40B4-BE49-F238E27FC236}">
                <a16:creationId xmlns:a16="http://schemas.microsoft.com/office/drawing/2014/main" id="{45C2ED61-E55B-9EA9-BDCF-4E7353736440}"/>
              </a:ext>
            </a:extLst>
          </p:cNvPr>
          <p:cNvPicPr>
            <a:picLocks noChangeAspect="1"/>
          </p:cNvPicPr>
          <p:nvPr userDrawn="1"/>
        </p:nvPicPr>
        <p:blipFill>
          <a:blip r:embed="rId2"/>
          <a:srcRect t="31230" r="29117" b="16914"/>
          <a:stretch/>
        </p:blipFill>
        <p:spPr>
          <a:xfrm>
            <a:off x="108187" y="6276976"/>
            <a:ext cx="885457" cy="569118"/>
          </a:xfrm>
          <a:prstGeom prst="rect">
            <a:avLst/>
          </a:prstGeom>
        </p:spPr>
      </p:pic>
      <p:pic>
        <p:nvPicPr>
          <p:cNvPr id="13" name="图片 12" descr="卡通人物&#10;&#10;中度可信度描述已自动生成">
            <a:extLst>
              <a:ext uri="{FF2B5EF4-FFF2-40B4-BE49-F238E27FC236}">
                <a16:creationId xmlns:a16="http://schemas.microsoft.com/office/drawing/2014/main" id="{8AA67F82-350D-2886-2A9C-5A779E328B3D}"/>
              </a:ext>
            </a:extLst>
          </p:cNvPr>
          <p:cNvPicPr>
            <a:picLocks noChangeAspect="1"/>
          </p:cNvPicPr>
          <p:nvPr userDrawn="1"/>
        </p:nvPicPr>
        <p:blipFill>
          <a:blip r:embed="rId3"/>
          <a:stretch>
            <a:fillRect/>
          </a:stretch>
        </p:blipFill>
        <p:spPr>
          <a:xfrm>
            <a:off x="236787" y="322099"/>
            <a:ext cx="331147" cy="447652"/>
          </a:xfrm>
          <a:prstGeom prst="rect">
            <a:avLst/>
          </a:prstGeom>
        </p:spPr>
      </p:pic>
      <p:pic>
        <p:nvPicPr>
          <p:cNvPr id="3" name="图片 2" descr="电脑屏幕的照片上有字&#10;&#10;低可信度描述已自动生成">
            <a:extLst>
              <a:ext uri="{FF2B5EF4-FFF2-40B4-BE49-F238E27FC236}">
                <a16:creationId xmlns:a16="http://schemas.microsoft.com/office/drawing/2014/main" id="{EDA363E3-8BC6-C005-9E56-446379FC83B9}"/>
              </a:ext>
            </a:extLst>
          </p:cNvPr>
          <p:cNvPicPr>
            <a:picLocks noChangeAspect="1"/>
          </p:cNvPicPr>
          <p:nvPr userDrawn="1"/>
        </p:nvPicPr>
        <p:blipFill>
          <a:blip r:embed="rId4"/>
          <a:stretch>
            <a:fillRect/>
          </a:stretch>
        </p:blipFill>
        <p:spPr>
          <a:xfrm>
            <a:off x="11060078" y="6368853"/>
            <a:ext cx="1017472" cy="406060"/>
          </a:xfrm>
          <a:prstGeom prst="rect">
            <a:avLst/>
          </a:prstGeom>
        </p:spPr>
      </p:pic>
      <p:sp>
        <p:nvSpPr>
          <p:cNvPr id="10" name="文本占位符 2">
            <a:extLst>
              <a:ext uri="{FF2B5EF4-FFF2-40B4-BE49-F238E27FC236}">
                <a16:creationId xmlns:a16="http://schemas.microsoft.com/office/drawing/2014/main" id="{A8F3D901-6C5E-10FB-793F-FFA84EDCACAB}"/>
              </a:ext>
            </a:extLst>
          </p:cNvPr>
          <p:cNvSpPr>
            <a:spLocks noGrp="1"/>
          </p:cNvSpPr>
          <p:nvPr>
            <p:ph type="body" sz="quarter" idx="12" hasCustomPrompt="1"/>
          </p:nvPr>
        </p:nvSpPr>
        <p:spPr>
          <a:xfrm>
            <a:off x="290790" y="6026298"/>
            <a:ext cx="11820524" cy="215444"/>
          </a:xfrm>
          <a:prstGeom prst="rect">
            <a:avLst/>
          </a:prstGeom>
        </p:spPr>
        <p:txBody>
          <a:bodyPr wrap="square" lIns="91440" tIns="45720" rIns="91440" bIns="45720" anchor="b">
            <a:spAutoFit/>
          </a:bodyPr>
          <a:lstStyle>
            <a:lvl1pPr marL="0" indent="0">
              <a:lnSpc>
                <a:spcPct val="100000"/>
              </a:lnSpc>
              <a:spcBef>
                <a:spcPts val="0"/>
              </a:spcBef>
              <a:buNone/>
              <a:defRPr sz="800" i="1">
                <a:solidFill>
                  <a:schemeClr val="tx2"/>
                </a:solidFill>
                <a:latin typeface="HarmonyOS Sans SC" panose="00000500000000000000" pitchFamily="2" charset="-122"/>
                <a:ea typeface="HarmonyOS Sans SC" panose="00000500000000000000" pitchFamily="2" charset="-122"/>
              </a:defRPr>
            </a:lvl1pPr>
          </a:lstStyle>
          <a:p>
            <a:pPr lvl="0"/>
            <a:r>
              <a:rPr lang="zh-CN" altLang="en-US" dirty="0"/>
              <a:t>缩写词</a:t>
            </a:r>
            <a:r>
              <a:rPr lang="en-US" altLang="zh-CN" dirty="0"/>
              <a:t>/</a:t>
            </a:r>
            <a:r>
              <a:rPr lang="zh-CN" altLang="en-US" dirty="0"/>
              <a:t>注解</a:t>
            </a:r>
          </a:p>
        </p:txBody>
      </p:sp>
      <p:sp>
        <p:nvSpPr>
          <p:cNvPr id="7" name="文本框 6">
            <a:extLst>
              <a:ext uri="{FF2B5EF4-FFF2-40B4-BE49-F238E27FC236}">
                <a16:creationId xmlns:a16="http://schemas.microsoft.com/office/drawing/2014/main" id="{AF0E9735-5B7A-1C78-4120-0F85F7405AB0}"/>
              </a:ext>
            </a:extLst>
          </p:cNvPr>
          <p:cNvSpPr txBox="1"/>
          <p:nvPr userDrawn="1"/>
        </p:nvSpPr>
        <p:spPr>
          <a:xfrm>
            <a:off x="9044049" y="6642556"/>
            <a:ext cx="2104011" cy="200055"/>
          </a:xfrm>
          <a:prstGeom prst="rect">
            <a:avLst/>
          </a:prstGeom>
          <a:noFill/>
        </p:spPr>
        <p:txBody>
          <a:bodyPr wrap="square" rtlCol="0">
            <a:spAutoFit/>
          </a:bodyPr>
          <a:lstStyle/>
          <a:p>
            <a:pPr algn="r"/>
            <a:r>
              <a:rPr lang="zh-CN" altLang="en-US" sz="700" dirty="0">
                <a:solidFill>
                  <a:schemeClr val="bg1"/>
                </a:solidFill>
                <a:latin typeface="HarmonyOS Sans SC" panose="00000500000000000000" pitchFamily="2" charset="-122"/>
                <a:ea typeface="HarmonyOS Sans SC" panose="00000500000000000000" pitchFamily="2" charset="-122"/>
              </a:rPr>
              <a:t>仅供医疗卫生专业人士阅读</a:t>
            </a:r>
            <a:r>
              <a:rPr lang="en-US" altLang="zh-CN" sz="700" dirty="0">
                <a:solidFill>
                  <a:schemeClr val="bg1"/>
                </a:solidFill>
                <a:latin typeface="HarmonyOS Sans SC" panose="00000500000000000000" pitchFamily="2" charset="-122"/>
                <a:ea typeface="HarmonyOS Sans SC" panose="00000500000000000000" pitchFamily="2" charset="-122"/>
              </a:rPr>
              <a:t>/</a:t>
            </a:r>
            <a:r>
              <a:rPr lang="zh-CN" altLang="en-US" sz="700" dirty="0">
                <a:solidFill>
                  <a:schemeClr val="bg1"/>
                </a:solidFill>
                <a:latin typeface="HarmonyOS Sans SC" panose="00000500000000000000" pitchFamily="2" charset="-122"/>
                <a:ea typeface="HarmonyOS Sans SC" panose="00000500000000000000" pitchFamily="2" charset="-122"/>
              </a:rPr>
              <a:t>参考</a:t>
            </a:r>
          </a:p>
        </p:txBody>
      </p:sp>
      <p:sp>
        <p:nvSpPr>
          <p:cNvPr id="6" name="文本框 5">
            <a:extLst>
              <a:ext uri="{FF2B5EF4-FFF2-40B4-BE49-F238E27FC236}">
                <a16:creationId xmlns:a16="http://schemas.microsoft.com/office/drawing/2014/main" id="{0C0F308F-D469-925F-2A92-BD31A44D6043}"/>
              </a:ext>
            </a:extLst>
          </p:cNvPr>
          <p:cNvSpPr txBox="1"/>
          <p:nvPr userDrawn="1"/>
        </p:nvSpPr>
        <p:spPr>
          <a:xfrm>
            <a:off x="8287902" y="6515862"/>
            <a:ext cx="2860158" cy="215444"/>
          </a:xfrm>
          <a:prstGeom prst="rect">
            <a:avLst/>
          </a:prstGeom>
          <a:noFill/>
        </p:spPr>
        <p:txBody>
          <a:bodyPr wrap="square">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PP-XAD-CHN-0180 Expiration Date：2026-12-8</a:t>
            </a:r>
          </a:p>
        </p:txBody>
      </p:sp>
    </p:spTree>
    <p:extLst>
      <p:ext uri="{BB962C8B-B14F-4D97-AF65-F5344CB8AC3E}">
        <p14:creationId xmlns:p14="http://schemas.microsoft.com/office/powerpoint/2010/main" val="100426253"/>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3793">
          <p15:clr>
            <a:srgbClr val="FBAE40"/>
          </p15:clr>
        </p15:guide>
        <p15:guide id="4" orient="horz" pos="3733">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pic>
        <p:nvPicPr>
          <p:cNvPr id="9" name="图片 8" descr="图片包含 游戏机, 黑暗, 灯光&#10;&#10;描述已自动生成">
            <a:extLst>
              <a:ext uri="{FF2B5EF4-FFF2-40B4-BE49-F238E27FC236}">
                <a16:creationId xmlns:a16="http://schemas.microsoft.com/office/drawing/2014/main" id="{45C2ED61-E55B-9EA9-BDCF-4E7353736440}"/>
              </a:ext>
            </a:extLst>
          </p:cNvPr>
          <p:cNvPicPr>
            <a:picLocks noChangeAspect="1"/>
          </p:cNvPicPr>
          <p:nvPr userDrawn="1"/>
        </p:nvPicPr>
        <p:blipFill>
          <a:blip r:embed="rId2"/>
          <a:srcRect t="31230" r="29117" b="16914"/>
          <a:stretch/>
        </p:blipFill>
        <p:spPr>
          <a:xfrm>
            <a:off x="108187" y="6276976"/>
            <a:ext cx="885457" cy="569118"/>
          </a:xfrm>
          <a:prstGeom prst="rect">
            <a:avLst/>
          </a:prstGeom>
        </p:spPr>
      </p:pic>
    </p:spTree>
    <p:extLst>
      <p:ext uri="{BB962C8B-B14F-4D97-AF65-F5344CB8AC3E}">
        <p14:creationId xmlns:p14="http://schemas.microsoft.com/office/powerpoint/2010/main" val="1372941640"/>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空白页">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1AD60EB-A077-5BC2-01A3-53B942661CFA}"/>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68211914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77777777777777777777">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sp>
        <p:nvSpPr>
          <p:cNvPr id="4" name="文本占位符 2">
            <a:extLst>
              <a:ext uri="{FF2B5EF4-FFF2-40B4-BE49-F238E27FC236}">
                <a16:creationId xmlns:a16="http://schemas.microsoft.com/office/drawing/2014/main" id="{C4F45757-3895-CA05-7DBD-A7F39A5F3DCB}"/>
              </a:ext>
            </a:extLst>
          </p:cNvPr>
          <p:cNvSpPr>
            <a:spLocks noGrp="1"/>
          </p:cNvSpPr>
          <p:nvPr>
            <p:ph type="body" sz="quarter" idx="10" hasCustomPrompt="1"/>
          </p:nvPr>
        </p:nvSpPr>
        <p:spPr>
          <a:xfrm>
            <a:off x="1043940" y="6260714"/>
            <a:ext cx="9928860" cy="597286"/>
          </a:xfrm>
          <a:prstGeom prst="rect">
            <a:avLst/>
          </a:prstGeom>
        </p:spPr>
        <p:txBody>
          <a:bodyPr wrap="square" lIns="91440" tIns="45720" rIns="91440" bIns="45720" anchor="ctr">
            <a:normAutofit/>
          </a:bodyPr>
          <a:lstStyle>
            <a:lvl1pPr marL="0" indent="0">
              <a:lnSpc>
                <a:spcPct val="100000"/>
              </a:lnSpc>
              <a:spcBef>
                <a:spcPts val="0"/>
              </a:spcBef>
              <a:buNone/>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如较多，文献放至备注栏，此处备注“参考文献详见备注”</a:t>
            </a:r>
          </a:p>
        </p:txBody>
      </p:sp>
      <p:sp>
        <p:nvSpPr>
          <p:cNvPr id="5" name="文本占位符 2">
            <a:extLst>
              <a:ext uri="{FF2B5EF4-FFF2-40B4-BE49-F238E27FC236}">
                <a16:creationId xmlns:a16="http://schemas.microsoft.com/office/drawing/2014/main" id="{C689D59B-63D4-12FC-F68A-FB74E2D61B69}"/>
              </a:ext>
            </a:extLst>
          </p:cNvPr>
          <p:cNvSpPr>
            <a:spLocks noGrp="1"/>
          </p:cNvSpPr>
          <p:nvPr>
            <p:ph type="body" sz="quarter" idx="11" hasCustomPrompt="1"/>
          </p:nvPr>
        </p:nvSpPr>
        <p:spPr>
          <a:xfrm>
            <a:off x="573741" y="322729"/>
            <a:ext cx="11516051" cy="842683"/>
          </a:xfrm>
          <a:prstGeom prst="rect">
            <a:avLst/>
          </a:prstGeom>
        </p:spPr>
        <p:txBody>
          <a:bodyPr wrap="square" lIns="91440" tIns="45720" rIns="91440" bIns="45720" anchor="t" anchorCtr="0">
            <a:normAutofit/>
          </a:bodyPr>
          <a:lstStyle>
            <a:lvl1pPr marL="0" indent="0" algn="l" defTabSz="914400" rtl="0" eaLnBrk="1" latinLnBrk="0" hangingPunct="1">
              <a:lnSpc>
                <a:spcPct val="100000"/>
              </a:lnSpc>
              <a:spcBef>
                <a:spcPts val="0"/>
              </a:spcBef>
              <a:buFont typeface="Arial" panose="020B0604020202020204" pitchFamily="34" charset="0"/>
              <a:buNone/>
              <a:defRPr lang="en-US" altLang="zh-CN" sz="2400" b="0" kern="1200" dirty="0">
                <a:solidFill>
                  <a:schemeClr val="accent1"/>
                </a:solidFill>
                <a:latin typeface="HarmonyOS Sans SC" panose="00000500000000000000" pitchFamily="2" charset="-122"/>
                <a:ea typeface="HarmonyOS Sans SC" panose="00000500000000000000" pitchFamily="2" charset="-122"/>
                <a:cs typeface="Arial" panose="020B0604020202020204" pitchFamily="34" charset="0"/>
              </a:defRPr>
            </a:lvl1pPr>
          </a:lstStyle>
          <a:p>
            <a:pPr lvl="0"/>
            <a:r>
              <a:rPr lang="zh-CN" altLang="en-US" dirty="0"/>
              <a:t>幻灯标题</a:t>
            </a:r>
            <a:endParaRPr lang="en-US" altLang="zh-CN" dirty="0"/>
          </a:p>
        </p:txBody>
      </p:sp>
      <p:pic>
        <p:nvPicPr>
          <p:cNvPr id="9" name="图片 8" descr="图片包含 游戏机, 黑暗, 灯光&#10;&#10;描述已自动生成">
            <a:extLst>
              <a:ext uri="{FF2B5EF4-FFF2-40B4-BE49-F238E27FC236}">
                <a16:creationId xmlns:a16="http://schemas.microsoft.com/office/drawing/2014/main" id="{45C2ED61-E55B-9EA9-BDCF-4E7353736440}"/>
              </a:ext>
            </a:extLst>
          </p:cNvPr>
          <p:cNvPicPr>
            <a:picLocks noChangeAspect="1"/>
          </p:cNvPicPr>
          <p:nvPr userDrawn="1"/>
        </p:nvPicPr>
        <p:blipFill>
          <a:blip r:embed="rId2"/>
          <a:srcRect t="31230" r="29117" b="16914"/>
          <a:stretch/>
        </p:blipFill>
        <p:spPr>
          <a:xfrm>
            <a:off x="108187" y="6276976"/>
            <a:ext cx="885457" cy="569118"/>
          </a:xfrm>
          <a:prstGeom prst="rect">
            <a:avLst/>
          </a:prstGeom>
        </p:spPr>
      </p:pic>
      <p:pic>
        <p:nvPicPr>
          <p:cNvPr id="13" name="图片 12" descr="卡通人物&#10;&#10;中度可信度描述已自动生成">
            <a:extLst>
              <a:ext uri="{FF2B5EF4-FFF2-40B4-BE49-F238E27FC236}">
                <a16:creationId xmlns:a16="http://schemas.microsoft.com/office/drawing/2014/main" id="{8AA67F82-350D-2886-2A9C-5A779E328B3D}"/>
              </a:ext>
            </a:extLst>
          </p:cNvPr>
          <p:cNvPicPr>
            <a:picLocks noChangeAspect="1"/>
          </p:cNvPicPr>
          <p:nvPr userDrawn="1"/>
        </p:nvPicPr>
        <p:blipFill>
          <a:blip r:embed="rId3"/>
          <a:stretch>
            <a:fillRect/>
          </a:stretch>
        </p:blipFill>
        <p:spPr>
          <a:xfrm>
            <a:off x="236787" y="322099"/>
            <a:ext cx="331147" cy="447652"/>
          </a:xfrm>
          <a:prstGeom prst="rect">
            <a:avLst/>
          </a:prstGeom>
        </p:spPr>
      </p:pic>
      <p:pic>
        <p:nvPicPr>
          <p:cNvPr id="3" name="图片 2" descr="电脑屏幕的照片上有字&#10;&#10;低可信度描述已自动生成">
            <a:extLst>
              <a:ext uri="{FF2B5EF4-FFF2-40B4-BE49-F238E27FC236}">
                <a16:creationId xmlns:a16="http://schemas.microsoft.com/office/drawing/2014/main" id="{EDA363E3-8BC6-C005-9E56-446379FC83B9}"/>
              </a:ext>
            </a:extLst>
          </p:cNvPr>
          <p:cNvPicPr>
            <a:picLocks noChangeAspect="1"/>
          </p:cNvPicPr>
          <p:nvPr userDrawn="1"/>
        </p:nvPicPr>
        <p:blipFill>
          <a:blip r:embed="rId4"/>
          <a:stretch>
            <a:fillRect/>
          </a:stretch>
        </p:blipFill>
        <p:spPr>
          <a:xfrm>
            <a:off x="11060078" y="6368853"/>
            <a:ext cx="1017472" cy="406060"/>
          </a:xfrm>
          <a:prstGeom prst="rect">
            <a:avLst/>
          </a:prstGeom>
        </p:spPr>
      </p:pic>
      <p:sp>
        <p:nvSpPr>
          <p:cNvPr id="10" name="文本占位符 2">
            <a:extLst>
              <a:ext uri="{FF2B5EF4-FFF2-40B4-BE49-F238E27FC236}">
                <a16:creationId xmlns:a16="http://schemas.microsoft.com/office/drawing/2014/main" id="{A8F3D901-6C5E-10FB-793F-FFA84EDCACAB}"/>
              </a:ext>
            </a:extLst>
          </p:cNvPr>
          <p:cNvSpPr>
            <a:spLocks noGrp="1"/>
          </p:cNvSpPr>
          <p:nvPr>
            <p:ph type="body" sz="quarter" idx="12" hasCustomPrompt="1"/>
          </p:nvPr>
        </p:nvSpPr>
        <p:spPr>
          <a:xfrm>
            <a:off x="290790" y="6026298"/>
            <a:ext cx="11820524" cy="215444"/>
          </a:xfrm>
          <a:prstGeom prst="rect">
            <a:avLst/>
          </a:prstGeom>
        </p:spPr>
        <p:txBody>
          <a:bodyPr wrap="square" lIns="91440" tIns="45720" rIns="91440" bIns="45720" anchor="b">
            <a:spAutoFit/>
          </a:bodyPr>
          <a:lstStyle>
            <a:lvl1pPr marL="0" indent="0">
              <a:lnSpc>
                <a:spcPct val="100000"/>
              </a:lnSpc>
              <a:spcBef>
                <a:spcPts val="0"/>
              </a:spcBef>
              <a:buNone/>
              <a:defRPr sz="800" i="1">
                <a:solidFill>
                  <a:schemeClr val="tx2"/>
                </a:solidFill>
                <a:latin typeface="HarmonyOS Sans SC" panose="00000500000000000000" pitchFamily="2" charset="-122"/>
                <a:ea typeface="HarmonyOS Sans SC" panose="00000500000000000000" pitchFamily="2" charset="-122"/>
              </a:defRPr>
            </a:lvl1pPr>
          </a:lstStyle>
          <a:p>
            <a:pPr lvl="0"/>
            <a:r>
              <a:rPr lang="zh-CN" altLang="en-US" dirty="0"/>
              <a:t>缩写词</a:t>
            </a:r>
            <a:r>
              <a:rPr lang="en-US" altLang="zh-CN" dirty="0"/>
              <a:t>/</a:t>
            </a:r>
            <a:r>
              <a:rPr lang="zh-CN" altLang="en-US" dirty="0"/>
              <a:t>注解</a:t>
            </a:r>
          </a:p>
        </p:txBody>
      </p:sp>
      <p:sp>
        <p:nvSpPr>
          <p:cNvPr id="8" name="文本框 7">
            <a:extLst>
              <a:ext uri="{FF2B5EF4-FFF2-40B4-BE49-F238E27FC236}">
                <a16:creationId xmlns:a16="http://schemas.microsoft.com/office/drawing/2014/main" id="{4322D222-856A-9956-927E-2F5BBADE8613}"/>
              </a:ext>
            </a:extLst>
          </p:cNvPr>
          <p:cNvSpPr txBox="1"/>
          <p:nvPr userDrawn="1"/>
        </p:nvSpPr>
        <p:spPr>
          <a:xfrm>
            <a:off x="9044049" y="6642556"/>
            <a:ext cx="2104011" cy="215444"/>
          </a:xfrm>
          <a:prstGeom prst="rect">
            <a:avLst/>
          </a:prstGeom>
          <a:noFill/>
        </p:spPr>
        <p:txBody>
          <a:bodyPr wrap="square" rtlCol="0">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仅供医疗卫生专业人士阅读</a:t>
            </a:r>
            <a:r>
              <a:rPr lang="en-US" altLang="zh-CN" sz="800" dirty="0">
                <a:solidFill>
                  <a:schemeClr val="bg1"/>
                </a:solidFill>
                <a:latin typeface="HarmonyOS Sans SC" panose="00000500000000000000" pitchFamily="2" charset="-122"/>
                <a:ea typeface="HarmonyOS Sans SC" panose="00000500000000000000" pitchFamily="2" charset="-122"/>
              </a:rPr>
              <a:t>/</a:t>
            </a:r>
            <a:r>
              <a:rPr lang="zh-CN" altLang="en-US" sz="800" dirty="0">
                <a:solidFill>
                  <a:schemeClr val="bg1"/>
                </a:solidFill>
                <a:latin typeface="HarmonyOS Sans SC" panose="00000500000000000000" pitchFamily="2" charset="-122"/>
                <a:ea typeface="HarmonyOS Sans SC" panose="00000500000000000000" pitchFamily="2" charset="-122"/>
              </a:rPr>
              <a:t>参考</a:t>
            </a:r>
          </a:p>
        </p:txBody>
      </p:sp>
      <p:sp>
        <p:nvSpPr>
          <p:cNvPr id="6" name="文本框 5">
            <a:extLst>
              <a:ext uri="{FF2B5EF4-FFF2-40B4-BE49-F238E27FC236}">
                <a16:creationId xmlns:a16="http://schemas.microsoft.com/office/drawing/2014/main" id="{551EF462-0B23-8C22-C726-3A867E2C9427}"/>
              </a:ext>
            </a:extLst>
          </p:cNvPr>
          <p:cNvSpPr txBox="1"/>
          <p:nvPr userDrawn="1"/>
        </p:nvSpPr>
        <p:spPr>
          <a:xfrm>
            <a:off x="8287902" y="6515862"/>
            <a:ext cx="2860158" cy="215444"/>
          </a:xfrm>
          <a:prstGeom prst="rect">
            <a:avLst/>
          </a:prstGeom>
          <a:noFill/>
        </p:spPr>
        <p:txBody>
          <a:bodyPr wrap="square">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PP-XAD-CHN-0180 Expiration Date：2026-12-8</a:t>
            </a:r>
          </a:p>
        </p:txBody>
      </p:sp>
    </p:spTree>
    <p:extLst>
      <p:ext uri="{BB962C8B-B14F-4D97-AF65-F5344CB8AC3E}">
        <p14:creationId xmlns:p14="http://schemas.microsoft.com/office/powerpoint/2010/main" val="403483573"/>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3793">
          <p15:clr>
            <a:srgbClr val="FBAE40"/>
          </p15:clr>
        </p15:guide>
        <p15:guide id="4" orient="horz" pos="373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V">
    <p:spTree>
      <p:nvGrpSpPr>
        <p:cNvPr id="1" name=""/>
        <p:cNvGrpSpPr/>
        <p:nvPr/>
      </p:nvGrpSpPr>
      <p:grpSpPr>
        <a:xfrm>
          <a:off x="0" y="0"/>
          <a:ext cx="0" cy="0"/>
          <a:chOff x="0" y="0"/>
          <a:chExt cx="0" cy="0"/>
        </a:xfrm>
      </p:grpSpPr>
      <p:pic>
        <p:nvPicPr>
          <p:cNvPr id="2" name="图片 1" descr="图片包含 网站&#10;&#10;描述已自动生成">
            <a:extLst>
              <a:ext uri="{FF2B5EF4-FFF2-40B4-BE49-F238E27FC236}">
                <a16:creationId xmlns:a16="http://schemas.microsoft.com/office/drawing/2014/main" id="{DE97B178-5052-C1D0-8F26-C4A33D8F9D7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7963220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pic>
        <p:nvPicPr>
          <p:cNvPr id="8" name="图片 7" descr="黑暗中的灯光&#10;&#10;低可信度描述已自动生成">
            <a:extLst>
              <a:ext uri="{FF2B5EF4-FFF2-40B4-BE49-F238E27FC236}">
                <a16:creationId xmlns:a16="http://schemas.microsoft.com/office/drawing/2014/main" id="{58E4ADC7-5063-C3A4-C314-D48737DBFCCD}"/>
              </a:ext>
            </a:extLst>
          </p:cNvPr>
          <p:cNvPicPr>
            <a:picLocks noChangeAspect="1"/>
          </p:cNvPicPr>
          <p:nvPr userDrawn="1"/>
        </p:nvPicPr>
        <p:blipFill>
          <a:blip r:embed="rId2"/>
          <a:srcRect l="4784" t="-1" b="91"/>
          <a:stretch/>
        </p:blipFill>
        <p:spPr>
          <a:xfrm>
            <a:off x="0" y="820454"/>
            <a:ext cx="9083166" cy="5361139"/>
          </a:xfrm>
          <a:prstGeom prst="rect">
            <a:avLst/>
          </a:prstGeom>
        </p:spPr>
      </p:pic>
      <p:pic>
        <p:nvPicPr>
          <p:cNvPr id="2" name="图片 1" descr="图形用户界面&#10;&#10;低可信度描述已自动生成">
            <a:extLst>
              <a:ext uri="{FF2B5EF4-FFF2-40B4-BE49-F238E27FC236}">
                <a16:creationId xmlns:a16="http://schemas.microsoft.com/office/drawing/2014/main" id="{A4D6714C-B457-DD74-2EB2-B4A872ADDEF4}"/>
              </a:ext>
            </a:extLst>
          </p:cNvPr>
          <p:cNvPicPr>
            <a:picLocks noChangeAspect="1"/>
          </p:cNvPicPr>
          <p:nvPr userDrawn="1"/>
        </p:nvPicPr>
        <p:blipFill>
          <a:blip r:embed="rId3"/>
          <a:stretch>
            <a:fillRect/>
          </a:stretch>
        </p:blipFill>
        <p:spPr>
          <a:xfrm>
            <a:off x="10882560" y="258735"/>
            <a:ext cx="999235" cy="432000"/>
          </a:xfrm>
          <a:prstGeom prst="rect">
            <a:avLst/>
          </a:prstGeom>
        </p:spPr>
      </p:pic>
      <p:pic>
        <p:nvPicPr>
          <p:cNvPr id="3" name="Picture 1">
            <a:extLst>
              <a:ext uri="{FF2B5EF4-FFF2-40B4-BE49-F238E27FC236}">
                <a16:creationId xmlns:a16="http://schemas.microsoft.com/office/drawing/2014/main" id="{D90F403F-E777-10B9-ABA7-3250FA9CD81F}"/>
              </a:ext>
            </a:extLst>
          </p:cNvPr>
          <p:cNvPicPr>
            <a:picLocks noChangeAspect="1"/>
          </p:cNvPicPr>
          <p:nvPr userDrawn="1"/>
        </p:nvPicPr>
        <p:blipFill>
          <a:blip r:embed="rId4"/>
          <a:stretch>
            <a:fillRect/>
          </a:stretch>
        </p:blipFill>
        <p:spPr>
          <a:xfrm>
            <a:off x="310205" y="258735"/>
            <a:ext cx="1058455" cy="432000"/>
          </a:xfrm>
          <a:prstGeom prst="rect">
            <a:avLst/>
          </a:prstGeom>
        </p:spPr>
      </p:pic>
      <p:sp>
        <p:nvSpPr>
          <p:cNvPr id="12" name="文本占位符 11">
            <a:extLst>
              <a:ext uri="{FF2B5EF4-FFF2-40B4-BE49-F238E27FC236}">
                <a16:creationId xmlns:a16="http://schemas.microsoft.com/office/drawing/2014/main" id="{AD6FF5EB-86F5-48FD-9186-FB7EBAB32693}"/>
              </a:ext>
            </a:extLst>
          </p:cNvPr>
          <p:cNvSpPr>
            <a:spLocks noGrp="1"/>
          </p:cNvSpPr>
          <p:nvPr>
            <p:ph type="body" sz="quarter" idx="10"/>
          </p:nvPr>
        </p:nvSpPr>
        <p:spPr>
          <a:xfrm>
            <a:off x="5833641" y="2492608"/>
            <a:ext cx="5926237" cy="707886"/>
          </a:xfrm>
          <a:prstGeom prst="rect">
            <a:avLst/>
          </a:prstGeom>
        </p:spPr>
        <p:txBody>
          <a:bodyPr wrap="square" anchor="ctr">
            <a:spAutoFit/>
          </a:bodyPr>
          <a:lstStyle>
            <a:lvl1pPr marL="0" indent="0" algn="ctr" defTabSz="914400" rtl="0" eaLnBrk="1" latinLnBrk="0" hangingPunct="1">
              <a:lnSpc>
                <a:spcPct val="100000"/>
              </a:lnSpc>
              <a:spcBef>
                <a:spcPts val="0"/>
              </a:spcBef>
              <a:buNone/>
              <a:defRPr lang="zh-CN" altLang="en-US" sz="4000" b="1" kern="1200" dirty="0">
                <a:gradFill flip="none" rotWithShape="1">
                  <a:gsLst>
                    <a:gs pos="0">
                      <a:srgbClr val="FEEED5"/>
                    </a:gs>
                    <a:gs pos="100000">
                      <a:srgbClr val="FFCC99"/>
                    </a:gs>
                  </a:gsLst>
                  <a:lin ang="0" scaled="1"/>
                  <a:tileRect/>
                </a:gradFill>
                <a:latin typeface="HarmonyOS Sans SC" panose="00000500000000000000" pitchFamily="2" charset="-122"/>
                <a:ea typeface="HarmonyOS Sans SC" panose="00000500000000000000" pitchFamily="2" charset="-122"/>
                <a:cs typeface="+mn-cs"/>
              </a:defRPr>
            </a:lvl1pPr>
          </a:lstStyle>
          <a:p>
            <a:pPr lvl="0"/>
            <a:endParaRPr lang="zh-CN" altLang="en-US" dirty="0"/>
          </a:p>
        </p:txBody>
      </p:sp>
      <p:sp>
        <p:nvSpPr>
          <p:cNvPr id="13" name="文本占位符 11">
            <a:extLst>
              <a:ext uri="{FF2B5EF4-FFF2-40B4-BE49-F238E27FC236}">
                <a16:creationId xmlns:a16="http://schemas.microsoft.com/office/drawing/2014/main" id="{9EE6BD4B-344E-6D00-306B-FC62B6783735}"/>
              </a:ext>
            </a:extLst>
          </p:cNvPr>
          <p:cNvSpPr>
            <a:spLocks noGrp="1"/>
          </p:cNvSpPr>
          <p:nvPr>
            <p:ph type="body" sz="quarter" idx="11"/>
          </p:nvPr>
        </p:nvSpPr>
        <p:spPr>
          <a:xfrm>
            <a:off x="5833641" y="3268658"/>
            <a:ext cx="5926237" cy="707886"/>
          </a:xfrm>
          <a:prstGeom prst="rect">
            <a:avLst/>
          </a:prstGeom>
        </p:spPr>
        <p:txBody>
          <a:bodyPr wrap="square" anchor="t">
            <a:spAutoFit/>
          </a:bodyPr>
          <a:lstStyle>
            <a:lvl1pPr marL="0" indent="0" algn="ctr" defTabSz="914400" rtl="0" eaLnBrk="1" latinLnBrk="0" hangingPunct="1">
              <a:lnSpc>
                <a:spcPct val="100000"/>
              </a:lnSpc>
              <a:spcBef>
                <a:spcPts val="0"/>
              </a:spcBef>
              <a:buNone/>
              <a:defRPr lang="zh-CN" altLang="en-US" sz="4000" b="1" kern="1200" dirty="0">
                <a:gradFill flip="none" rotWithShape="1">
                  <a:gsLst>
                    <a:gs pos="0">
                      <a:srgbClr val="3BD5E0"/>
                    </a:gs>
                    <a:gs pos="100000">
                      <a:srgbClr val="25929E"/>
                    </a:gs>
                  </a:gsLst>
                  <a:lin ang="0" scaled="1"/>
                  <a:tileRect/>
                </a:gradFill>
                <a:latin typeface="HarmonyOS Sans SC" panose="00000500000000000000" pitchFamily="2" charset="-122"/>
                <a:ea typeface="HarmonyOS Sans SC" panose="00000500000000000000" pitchFamily="2" charset="-122"/>
                <a:cs typeface="+mn-cs"/>
              </a:defRPr>
            </a:lvl1pPr>
          </a:lstStyle>
          <a:p>
            <a:pPr lvl="0"/>
            <a:endParaRPr lang="zh-CN" altLang="en-US" dirty="0"/>
          </a:p>
        </p:txBody>
      </p:sp>
    </p:spTree>
    <p:extLst>
      <p:ext uri="{BB962C8B-B14F-4D97-AF65-F5344CB8AC3E}">
        <p14:creationId xmlns:p14="http://schemas.microsoft.com/office/powerpoint/2010/main" val="2176222526"/>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4" name="图片 3" descr="图片包含 黑暗, 骑, 灯光, 绿色&#10;&#10;描述已自动生成">
            <a:extLst>
              <a:ext uri="{FF2B5EF4-FFF2-40B4-BE49-F238E27FC236}">
                <a16:creationId xmlns:a16="http://schemas.microsoft.com/office/drawing/2014/main" id="{385D6FE8-7B89-5F1F-D4E5-3EA065BE4401}"/>
              </a:ext>
            </a:extLst>
          </p:cNvPr>
          <p:cNvPicPr>
            <a:picLocks noChangeAspect="1"/>
          </p:cNvPicPr>
          <p:nvPr userDrawn="1"/>
        </p:nvPicPr>
        <p:blipFill>
          <a:blip r:embed="rId2"/>
          <a:stretch>
            <a:fillRect/>
          </a:stretch>
        </p:blipFill>
        <p:spPr>
          <a:xfrm>
            <a:off x="2661086" y="820454"/>
            <a:ext cx="9530914" cy="5361139"/>
          </a:xfrm>
          <a:prstGeom prst="rect">
            <a:avLst/>
          </a:prstGeom>
        </p:spPr>
      </p:pic>
      <p:sp>
        <p:nvSpPr>
          <p:cNvPr id="3" name="矩形 2">
            <a:extLst>
              <a:ext uri="{FF2B5EF4-FFF2-40B4-BE49-F238E27FC236}">
                <a16:creationId xmlns:a16="http://schemas.microsoft.com/office/drawing/2014/main" id="{F7B8B42F-C699-C04C-3E63-88E87C0E52C8}"/>
              </a:ext>
            </a:extLst>
          </p:cNvPr>
          <p:cNvSpPr/>
          <p:nvPr userDrawn="1"/>
        </p:nvSpPr>
        <p:spPr>
          <a:xfrm>
            <a:off x="2661086" y="0"/>
            <a:ext cx="9530914" cy="6858000"/>
          </a:xfrm>
          <a:prstGeom prst="rect">
            <a:avLst/>
          </a:prstGeom>
          <a:gradFill>
            <a:gsLst>
              <a:gs pos="0">
                <a:srgbClr val="021013"/>
              </a:gs>
              <a:gs pos="100000">
                <a:srgbClr val="021013">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HarmonyOS Sans SC" panose="00000500000000000000" pitchFamily="2" charset="-122"/>
            </a:endParaRPr>
          </a:p>
        </p:txBody>
      </p:sp>
      <p:sp>
        <p:nvSpPr>
          <p:cNvPr id="5" name="文本框 4">
            <a:extLst>
              <a:ext uri="{FF2B5EF4-FFF2-40B4-BE49-F238E27FC236}">
                <a16:creationId xmlns:a16="http://schemas.microsoft.com/office/drawing/2014/main" id="{8FD21FD9-FF96-9DFE-4527-22FFD685F802}"/>
              </a:ext>
            </a:extLst>
          </p:cNvPr>
          <p:cNvSpPr txBox="1"/>
          <p:nvPr userDrawn="1"/>
        </p:nvSpPr>
        <p:spPr>
          <a:xfrm>
            <a:off x="10087989" y="6642556"/>
            <a:ext cx="2104011" cy="215444"/>
          </a:xfrm>
          <a:prstGeom prst="rect">
            <a:avLst/>
          </a:prstGeom>
          <a:noFill/>
        </p:spPr>
        <p:txBody>
          <a:bodyPr wrap="square" rtlCol="0">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仅供医疗卫生专业人士阅读</a:t>
            </a:r>
            <a:r>
              <a:rPr lang="en-US" altLang="zh-CN" sz="800" dirty="0">
                <a:solidFill>
                  <a:schemeClr val="bg1"/>
                </a:solidFill>
                <a:latin typeface="HarmonyOS Sans SC" panose="00000500000000000000" pitchFamily="2" charset="-122"/>
                <a:ea typeface="HarmonyOS Sans SC" panose="00000500000000000000" pitchFamily="2" charset="-122"/>
              </a:rPr>
              <a:t>/</a:t>
            </a:r>
            <a:r>
              <a:rPr lang="zh-CN" altLang="en-US" sz="800" dirty="0">
                <a:solidFill>
                  <a:schemeClr val="bg1"/>
                </a:solidFill>
                <a:latin typeface="HarmonyOS Sans SC" panose="00000500000000000000" pitchFamily="2" charset="-122"/>
                <a:ea typeface="HarmonyOS Sans SC" panose="00000500000000000000" pitchFamily="2" charset="-122"/>
              </a:rPr>
              <a:t>参考</a:t>
            </a:r>
          </a:p>
        </p:txBody>
      </p:sp>
      <p:sp>
        <p:nvSpPr>
          <p:cNvPr id="2" name="文本框 1">
            <a:extLst>
              <a:ext uri="{FF2B5EF4-FFF2-40B4-BE49-F238E27FC236}">
                <a16:creationId xmlns:a16="http://schemas.microsoft.com/office/drawing/2014/main" id="{9A28007E-1500-48B4-A097-DD799C845FF4}"/>
              </a:ext>
            </a:extLst>
          </p:cNvPr>
          <p:cNvSpPr txBox="1"/>
          <p:nvPr userDrawn="1"/>
        </p:nvSpPr>
        <p:spPr>
          <a:xfrm>
            <a:off x="9295266" y="6534834"/>
            <a:ext cx="2860158" cy="215444"/>
          </a:xfrm>
          <a:prstGeom prst="rect">
            <a:avLst/>
          </a:prstGeom>
          <a:noFill/>
        </p:spPr>
        <p:txBody>
          <a:bodyPr wrap="square">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PP-XAD-CHN-0180 Expiration Date：2026-12-8</a:t>
            </a:r>
          </a:p>
        </p:txBody>
      </p:sp>
    </p:spTree>
    <p:extLst>
      <p:ext uri="{BB962C8B-B14F-4D97-AF65-F5344CB8AC3E}">
        <p14:creationId xmlns:p14="http://schemas.microsoft.com/office/powerpoint/2010/main" val="3172666401"/>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浅色">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369937B-BD49-ED57-23FE-6BCA3BC005F8}"/>
              </a:ext>
            </a:extLst>
          </p:cNvPr>
          <p:cNvSpPr/>
          <p:nvPr userDrawn="1"/>
        </p:nvSpPr>
        <p:spPr>
          <a:xfrm>
            <a:off x="0" y="0"/>
            <a:ext cx="12192000" cy="6260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HarmonyOS Sans SC" panose="00000500000000000000" pitchFamily="2" charset="-122"/>
              <a:ea typeface="HarmonyOS Sans SC" panose="00000500000000000000" pitchFamily="2" charset="-122"/>
            </a:endParaRPr>
          </a:p>
        </p:txBody>
      </p:sp>
      <p:sp>
        <p:nvSpPr>
          <p:cNvPr id="4" name="文本占位符 2">
            <a:extLst>
              <a:ext uri="{FF2B5EF4-FFF2-40B4-BE49-F238E27FC236}">
                <a16:creationId xmlns:a16="http://schemas.microsoft.com/office/drawing/2014/main" id="{C4F45757-3895-CA05-7DBD-A7F39A5F3DCB}"/>
              </a:ext>
            </a:extLst>
          </p:cNvPr>
          <p:cNvSpPr>
            <a:spLocks noGrp="1"/>
          </p:cNvSpPr>
          <p:nvPr>
            <p:ph type="body" sz="quarter" idx="10" hasCustomPrompt="1"/>
          </p:nvPr>
        </p:nvSpPr>
        <p:spPr>
          <a:xfrm>
            <a:off x="1043940" y="6260714"/>
            <a:ext cx="9928860" cy="597286"/>
          </a:xfrm>
          <a:prstGeom prst="rect">
            <a:avLst/>
          </a:prstGeom>
        </p:spPr>
        <p:txBody>
          <a:bodyPr wrap="square" lIns="91440" tIns="45720" rIns="91440" bIns="45720" anchor="ctr">
            <a:normAutofit/>
          </a:bodyPr>
          <a:lstStyle>
            <a:lvl1pPr marL="0" indent="0">
              <a:lnSpc>
                <a:spcPct val="100000"/>
              </a:lnSpc>
              <a:spcBef>
                <a:spcPts val="0"/>
              </a:spcBef>
              <a:buNone/>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如较多，文献放至备注栏，此处备注“参考文献详见备注”</a:t>
            </a:r>
          </a:p>
        </p:txBody>
      </p:sp>
      <p:sp>
        <p:nvSpPr>
          <p:cNvPr id="5" name="文本占位符 2">
            <a:extLst>
              <a:ext uri="{FF2B5EF4-FFF2-40B4-BE49-F238E27FC236}">
                <a16:creationId xmlns:a16="http://schemas.microsoft.com/office/drawing/2014/main" id="{C689D59B-63D4-12FC-F68A-FB74E2D61B69}"/>
              </a:ext>
            </a:extLst>
          </p:cNvPr>
          <p:cNvSpPr>
            <a:spLocks noGrp="1"/>
          </p:cNvSpPr>
          <p:nvPr>
            <p:ph type="body" sz="quarter" idx="11" hasCustomPrompt="1"/>
          </p:nvPr>
        </p:nvSpPr>
        <p:spPr>
          <a:xfrm>
            <a:off x="670142" y="144605"/>
            <a:ext cx="11419650" cy="802640"/>
          </a:xfrm>
          <a:prstGeom prst="rect">
            <a:avLst/>
          </a:prstGeom>
        </p:spPr>
        <p:txBody>
          <a:bodyPr wrap="square" lIns="91440" tIns="45720" rIns="91440" bIns="45720" anchor="ctr">
            <a:normAutofit/>
          </a:bodyPr>
          <a:lstStyle>
            <a:lvl1pPr marL="0" indent="0">
              <a:lnSpc>
                <a:spcPct val="100000"/>
              </a:lnSpc>
              <a:spcBef>
                <a:spcPts val="0"/>
              </a:spcBef>
              <a:buNone/>
              <a:defRPr sz="2400" b="1">
                <a:solidFill>
                  <a:schemeClr val="accent1"/>
                </a:solidFill>
                <a:latin typeface="HarmonyOS Sans SC" panose="00000500000000000000" pitchFamily="2" charset="-122"/>
                <a:ea typeface="HarmonyOS Sans SC" panose="00000500000000000000" pitchFamily="2" charset="-122"/>
              </a:defRPr>
            </a:lvl1pPr>
          </a:lstStyle>
          <a:p>
            <a:pPr lvl="0"/>
            <a:r>
              <a:rPr lang="zh-CN" altLang="en-US" dirty="0"/>
              <a:t>幻灯标题</a:t>
            </a:r>
            <a:endParaRPr lang="en-US" altLang="zh-CN" dirty="0"/>
          </a:p>
        </p:txBody>
      </p:sp>
      <p:pic>
        <p:nvPicPr>
          <p:cNvPr id="9" name="图片 8" descr="图片包含 游戏机, 黑暗, 灯光&#10;&#10;描述已自动生成">
            <a:extLst>
              <a:ext uri="{FF2B5EF4-FFF2-40B4-BE49-F238E27FC236}">
                <a16:creationId xmlns:a16="http://schemas.microsoft.com/office/drawing/2014/main" id="{45C2ED61-E55B-9EA9-BDCF-4E7353736440}"/>
              </a:ext>
            </a:extLst>
          </p:cNvPr>
          <p:cNvPicPr>
            <a:picLocks noChangeAspect="1"/>
          </p:cNvPicPr>
          <p:nvPr userDrawn="1"/>
        </p:nvPicPr>
        <p:blipFill>
          <a:blip r:embed="rId2"/>
          <a:srcRect t="31230" r="29117" b="16914"/>
          <a:stretch/>
        </p:blipFill>
        <p:spPr>
          <a:xfrm>
            <a:off x="108187" y="6276976"/>
            <a:ext cx="885457" cy="569118"/>
          </a:xfrm>
          <a:prstGeom prst="rect">
            <a:avLst/>
          </a:prstGeom>
        </p:spPr>
      </p:pic>
      <p:pic>
        <p:nvPicPr>
          <p:cNvPr id="13" name="图片 12" descr="卡通人物&#10;&#10;中度可信度描述已自动生成">
            <a:extLst>
              <a:ext uri="{FF2B5EF4-FFF2-40B4-BE49-F238E27FC236}">
                <a16:creationId xmlns:a16="http://schemas.microsoft.com/office/drawing/2014/main" id="{8AA67F82-350D-2886-2A9C-5A779E328B3D}"/>
              </a:ext>
            </a:extLst>
          </p:cNvPr>
          <p:cNvPicPr>
            <a:picLocks noChangeAspect="1"/>
          </p:cNvPicPr>
          <p:nvPr userDrawn="1"/>
        </p:nvPicPr>
        <p:blipFill>
          <a:blip r:embed="rId3"/>
          <a:stretch>
            <a:fillRect/>
          </a:stretch>
        </p:blipFill>
        <p:spPr>
          <a:xfrm>
            <a:off x="236787" y="322099"/>
            <a:ext cx="331147" cy="447652"/>
          </a:xfrm>
          <a:prstGeom prst="rect">
            <a:avLst/>
          </a:prstGeom>
        </p:spPr>
      </p:pic>
      <p:pic>
        <p:nvPicPr>
          <p:cNvPr id="3" name="图片 2" descr="电脑屏幕的照片上有字&#10;&#10;低可信度描述已自动生成">
            <a:extLst>
              <a:ext uri="{FF2B5EF4-FFF2-40B4-BE49-F238E27FC236}">
                <a16:creationId xmlns:a16="http://schemas.microsoft.com/office/drawing/2014/main" id="{EDA363E3-8BC6-C005-9E56-446379FC83B9}"/>
              </a:ext>
            </a:extLst>
          </p:cNvPr>
          <p:cNvPicPr>
            <a:picLocks noChangeAspect="1"/>
          </p:cNvPicPr>
          <p:nvPr userDrawn="1"/>
        </p:nvPicPr>
        <p:blipFill>
          <a:blip r:embed="rId4"/>
          <a:stretch>
            <a:fillRect/>
          </a:stretch>
        </p:blipFill>
        <p:spPr>
          <a:xfrm>
            <a:off x="11060078" y="6368853"/>
            <a:ext cx="1017472" cy="406060"/>
          </a:xfrm>
          <a:prstGeom prst="rect">
            <a:avLst/>
          </a:prstGeom>
        </p:spPr>
      </p:pic>
      <p:sp>
        <p:nvSpPr>
          <p:cNvPr id="10" name="文本占位符 2">
            <a:extLst>
              <a:ext uri="{FF2B5EF4-FFF2-40B4-BE49-F238E27FC236}">
                <a16:creationId xmlns:a16="http://schemas.microsoft.com/office/drawing/2014/main" id="{A8F3D901-6C5E-10FB-793F-FFA84EDCACAB}"/>
              </a:ext>
            </a:extLst>
          </p:cNvPr>
          <p:cNvSpPr>
            <a:spLocks noGrp="1"/>
          </p:cNvSpPr>
          <p:nvPr>
            <p:ph type="body" sz="quarter" idx="12" hasCustomPrompt="1"/>
          </p:nvPr>
        </p:nvSpPr>
        <p:spPr>
          <a:xfrm>
            <a:off x="0" y="6026298"/>
            <a:ext cx="12192000" cy="215444"/>
          </a:xfrm>
          <a:prstGeom prst="rect">
            <a:avLst/>
          </a:prstGeom>
        </p:spPr>
        <p:txBody>
          <a:bodyPr wrap="square" lIns="91440" tIns="45720" rIns="91440" bIns="45720" anchor="b">
            <a:spAutoFit/>
          </a:bodyPr>
          <a:lstStyle>
            <a:lvl1pPr marL="0" indent="0">
              <a:lnSpc>
                <a:spcPct val="100000"/>
              </a:lnSpc>
              <a:spcBef>
                <a:spcPts val="0"/>
              </a:spcBef>
              <a:buNone/>
              <a:defRPr sz="800" i="1">
                <a:solidFill>
                  <a:schemeClr val="tx2"/>
                </a:solidFill>
                <a:latin typeface="HarmonyOS Sans SC" panose="00000500000000000000" pitchFamily="2" charset="-122"/>
                <a:ea typeface="HarmonyOS Sans SC" panose="00000500000000000000" pitchFamily="2" charset="-122"/>
              </a:defRPr>
            </a:lvl1pPr>
          </a:lstStyle>
          <a:p>
            <a:pPr lvl="0"/>
            <a:r>
              <a:rPr lang="zh-CN" altLang="en-US" dirty="0"/>
              <a:t>缩写词</a:t>
            </a:r>
            <a:r>
              <a:rPr lang="en-US" altLang="zh-CN" dirty="0"/>
              <a:t>/</a:t>
            </a:r>
            <a:r>
              <a:rPr lang="zh-CN" altLang="en-US" dirty="0"/>
              <a:t>注解</a:t>
            </a:r>
          </a:p>
        </p:txBody>
      </p:sp>
    </p:spTree>
    <p:extLst>
      <p:ext uri="{BB962C8B-B14F-4D97-AF65-F5344CB8AC3E}">
        <p14:creationId xmlns:p14="http://schemas.microsoft.com/office/powerpoint/2010/main" val="214852009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深色">
    <p:spTree>
      <p:nvGrpSpPr>
        <p:cNvPr id="1" name=""/>
        <p:cNvGrpSpPr/>
        <p:nvPr/>
      </p:nvGrpSpPr>
      <p:grpSpPr>
        <a:xfrm>
          <a:off x="0" y="0"/>
          <a:ext cx="0" cy="0"/>
          <a:chOff x="0" y="0"/>
          <a:chExt cx="0" cy="0"/>
        </a:xfrm>
      </p:grpSpPr>
      <p:pic>
        <p:nvPicPr>
          <p:cNvPr id="10" name="图片 9" descr="图片包含 游戏机, 黑暗, 灯光&#10;&#10;描述已自动生成">
            <a:extLst>
              <a:ext uri="{FF2B5EF4-FFF2-40B4-BE49-F238E27FC236}">
                <a16:creationId xmlns:a16="http://schemas.microsoft.com/office/drawing/2014/main" id="{4ED30145-4530-584C-2B86-640EB065EE82}"/>
              </a:ext>
            </a:extLst>
          </p:cNvPr>
          <p:cNvPicPr>
            <a:picLocks noChangeAspect="1"/>
          </p:cNvPicPr>
          <p:nvPr userDrawn="1"/>
        </p:nvPicPr>
        <p:blipFill>
          <a:blip r:embed="rId2"/>
          <a:srcRect t="31230" r="34130" b="16914"/>
          <a:stretch/>
        </p:blipFill>
        <p:spPr>
          <a:xfrm>
            <a:off x="99392" y="223730"/>
            <a:ext cx="1058848" cy="732356"/>
          </a:xfrm>
          <a:prstGeom prst="rect">
            <a:avLst/>
          </a:prstGeom>
        </p:spPr>
      </p:pic>
      <p:sp>
        <p:nvSpPr>
          <p:cNvPr id="3" name="文本占位符 2">
            <a:extLst>
              <a:ext uri="{FF2B5EF4-FFF2-40B4-BE49-F238E27FC236}">
                <a16:creationId xmlns:a16="http://schemas.microsoft.com/office/drawing/2014/main" id="{9F32FBE9-51FF-F141-B8F7-5092DD4D428C}"/>
              </a:ext>
            </a:extLst>
          </p:cNvPr>
          <p:cNvSpPr>
            <a:spLocks noGrp="1"/>
          </p:cNvSpPr>
          <p:nvPr>
            <p:ph type="body" sz="quarter" idx="10" hasCustomPrompt="1"/>
          </p:nvPr>
        </p:nvSpPr>
        <p:spPr>
          <a:xfrm>
            <a:off x="0" y="6268720"/>
            <a:ext cx="10917724" cy="589280"/>
          </a:xfrm>
          <a:prstGeom prst="rect">
            <a:avLst/>
          </a:prstGeom>
        </p:spPr>
        <p:txBody>
          <a:bodyPr wrap="square" lIns="91440" tIns="45720" rIns="91440" bIns="45720" anchor="ctr">
            <a:normAutofit/>
          </a:bodyPr>
          <a:lstStyle>
            <a:lvl1pPr marL="0" indent="0">
              <a:lnSpc>
                <a:spcPct val="100000"/>
              </a:lnSpc>
              <a:spcBef>
                <a:spcPts val="0"/>
              </a:spcBef>
              <a:buNone/>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如较多，文献放至备注栏，此处备注“参考文献详见备注”</a:t>
            </a:r>
          </a:p>
        </p:txBody>
      </p:sp>
      <p:sp>
        <p:nvSpPr>
          <p:cNvPr id="5" name="文本占位符 4">
            <a:extLst>
              <a:ext uri="{FF2B5EF4-FFF2-40B4-BE49-F238E27FC236}">
                <a16:creationId xmlns:a16="http://schemas.microsoft.com/office/drawing/2014/main" id="{185AB267-CF26-F423-FBF1-421C6EB4F47A}"/>
              </a:ext>
            </a:extLst>
          </p:cNvPr>
          <p:cNvSpPr>
            <a:spLocks noGrp="1"/>
          </p:cNvSpPr>
          <p:nvPr>
            <p:ph type="body" sz="quarter" idx="12" hasCustomPrompt="1"/>
          </p:nvPr>
        </p:nvSpPr>
        <p:spPr>
          <a:xfrm>
            <a:off x="1091396" y="223730"/>
            <a:ext cx="10917724" cy="732356"/>
          </a:xfrm>
          <a:prstGeom prst="rect">
            <a:avLst/>
          </a:prstGeom>
        </p:spPr>
        <p:txBody>
          <a:bodyPr anchor="ctr">
            <a:normAutofit/>
          </a:bodyPr>
          <a:lstStyle>
            <a:lvl1pPr marL="0" indent="0">
              <a:lnSpc>
                <a:spcPct val="100000"/>
              </a:lnSpc>
              <a:buNone/>
              <a:defRPr sz="2400" b="1">
                <a:solidFill>
                  <a:schemeClr val="bg1"/>
                </a:solidFill>
                <a:latin typeface="HarmonyOS Sans SC" panose="00000500000000000000" pitchFamily="2" charset="-122"/>
                <a:ea typeface="HarmonyOS Sans SC" panose="00000500000000000000" pitchFamily="2" charset="-122"/>
              </a:defRPr>
            </a:lvl1pPr>
          </a:lstStyle>
          <a:p>
            <a:pPr lvl="0"/>
            <a:r>
              <a:rPr lang="zh-CN" altLang="en-US" dirty="0"/>
              <a:t>幻灯标题</a:t>
            </a:r>
            <a:endParaRPr lang="en-US" altLang="zh-CN" dirty="0"/>
          </a:p>
        </p:txBody>
      </p:sp>
      <p:pic>
        <p:nvPicPr>
          <p:cNvPr id="6" name="图片 5" descr="电脑屏幕的照片上有字&#10;&#10;低可信度描述已自动生成">
            <a:extLst>
              <a:ext uri="{FF2B5EF4-FFF2-40B4-BE49-F238E27FC236}">
                <a16:creationId xmlns:a16="http://schemas.microsoft.com/office/drawing/2014/main" id="{73149AA7-2308-0781-436E-0950D622172E}"/>
              </a:ext>
            </a:extLst>
          </p:cNvPr>
          <p:cNvPicPr>
            <a:picLocks noChangeAspect="1"/>
          </p:cNvPicPr>
          <p:nvPr userDrawn="1"/>
        </p:nvPicPr>
        <p:blipFill>
          <a:blip r:embed="rId3"/>
          <a:stretch>
            <a:fillRect/>
          </a:stretch>
        </p:blipFill>
        <p:spPr>
          <a:xfrm>
            <a:off x="11060078" y="6368853"/>
            <a:ext cx="1017472" cy="406060"/>
          </a:xfrm>
          <a:prstGeom prst="rect">
            <a:avLst/>
          </a:prstGeom>
        </p:spPr>
      </p:pic>
      <p:sp>
        <p:nvSpPr>
          <p:cNvPr id="7" name="文本占位符 2">
            <a:extLst>
              <a:ext uri="{FF2B5EF4-FFF2-40B4-BE49-F238E27FC236}">
                <a16:creationId xmlns:a16="http://schemas.microsoft.com/office/drawing/2014/main" id="{D2B5C3A9-00B2-8036-C884-3FC0457576E1}"/>
              </a:ext>
            </a:extLst>
          </p:cNvPr>
          <p:cNvSpPr>
            <a:spLocks noGrp="1"/>
          </p:cNvSpPr>
          <p:nvPr>
            <p:ph type="body" sz="quarter" idx="13" hasCustomPrompt="1"/>
          </p:nvPr>
        </p:nvSpPr>
        <p:spPr>
          <a:xfrm>
            <a:off x="0" y="6026298"/>
            <a:ext cx="12192000" cy="215444"/>
          </a:xfrm>
          <a:prstGeom prst="rect">
            <a:avLst/>
          </a:prstGeom>
        </p:spPr>
        <p:txBody>
          <a:bodyPr wrap="square" lIns="91440" tIns="45720" rIns="91440" bIns="45720" anchor="b">
            <a:spAutoFit/>
          </a:bodyPr>
          <a:lstStyle>
            <a:lvl1pPr marL="0" indent="0">
              <a:lnSpc>
                <a:spcPct val="100000"/>
              </a:lnSpc>
              <a:spcBef>
                <a:spcPts val="0"/>
              </a:spcBef>
              <a:buNone/>
              <a:defRPr sz="800" i="1">
                <a:solidFill>
                  <a:schemeClr val="bg2"/>
                </a:solidFill>
                <a:latin typeface="HarmonyOS Sans SC" panose="00000500000000000000" pitchFamily="2" charset="-122"/>
                <a:ea typeface="HarmonyOS Sans SC" panose="00000500000000000000" pitchFamily="2" charset="-122"/>
              </a:defRPr>
            </a:lvl1pPr>
          </a:lstStyle>
          <a:p>
            <a:pPr lvl="0"/>
            <a:r>
              <a:rPr lang="zh-CN" altLang="en-US" dirty="0"/>
              <a:t>缩写词</a:t>
            </a:r>
            <a:r>
              <a:rPr lang="en-US" altLang="zh-CN" dirty="0"/>
              <a:t>/</a:t>
            </a:r>
            <a:r>
              <a:rPr lang="zh-CN" altLang="en-US" dirty="0"/>
              <a:t>注解</a:t>
            </a:r>
          </a:p>
        </p:txBody>
      </p:sp>
    </p:spTree>
    <p:extLst>
      <p:ext uri="{BB962C8B-B14F-4D97-AF65-F5344CB8AC3E}">
        <p14:creationId xmlns:p14="http://schemas.microsoft.com/office/powerpoint/2010/main" val="270588962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image" Target="../media/image1.jpeg"/><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theme" Target="../theme/theme2.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image" Target="../media/image1.jpeg"/><Relationship Id="rId5" Type="http://schemas.openxmlformats.org/officeDocument/2006/relationships/slideLayout" Target="../slideLayouts/slideLayout19.xml"/><Relationship Id="rId10" Type="http://schemas.openxmlformats.org/officeDocument/2006/relationships/theme" Target="../theme/theme3.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image" Target="../media/image1.jpeg"/><Relationship Id="rId4" Type="http://schemas.openxmlformats.org/officeDocument/2006/relationships/slideLayout" Target="../slideLayouts/slideLayout27.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图片 11" descr="背景图案&#10;&#10;描述已自动生成">
            <a:extLst>
              <a:ext uri="{FF2B5EF4-FFF2-40B4-BE49-F238E27FC236}">
                <a16:creationId xmlns:a16="http://schemas.microsoft.com/office/drawing/2014/main" id="{74E612BD-B006-BEAA-6B97-6BE609DE65AB}"/>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4" name="日期占位符 3">
            <a:extLst>
              <a:ext uri="{FF2B5EF4-FFF2-40B4-BE49-F238E27FC236}">
                <a16:creationId xmlns:a16="http://schemas.microsoft.com/office/drawing/2014/main" id="{CA726127-239F-0F7D-41F0-C60D95E22999}"/>
              </a:ext>
            </a:extLst>
          </p:cNvPr>
          <p:cNvSpPr>
            <a:spLocks noGrp="1"/>
          </p:cNvSpPr>
          <p:nvPr>
            <p:ph type="dt" sz="half" idx="2"/>
          </p:nvPr>
        </p:nvSpPr>
        <p:spPr>
          <a:xfrm>
            <a:off x="122583"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HarmonyOS Sans SC" panose="00000500000000000000" pitchFamily="2" charset="-122"/>
                <a:ea typeface="HarmonyOS Sans SC" panose="00000500000000000000" pitchFamily="2" charset="-122"/>
              </a:defRPr>
            </a:lvl1pPr>
          </a:lstStyle>
          <a:p>
            <a:fld id="{9B2B4012-2673-C940-BDD0-B113E16341EB}" type="datetimeFigureOut">
              <a:rPr kumimoji="1" lang="zh-CN" altLang="en-US" smtClean="0"/>
              <a:pPr/>
              <a:t>2025/12/8</a:t>
            </a:fld>
            <a:endParaRPr kumimoji="1" lang="zh-CN" altLang="en-US" dirty="0"/>
          </a:p>
        </p:txBody>
      </p:sp>
      <p:sp>
        <p:nvSpPr>
          <p:cNvPr id="5" name="页脚占位符 4">
            <a:extLst>
              <a:ext uri="{FF2B5EF4-FFF2-40B4-BE49-F238E27FC236}">
                <a16:creationId xmlns:a16="http://schemas.microsoft.com/office/drawing/2014/main" id="{7302A9BC-354B-6BBE-61B0-A58556DA9D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HarmonyOS Sans SC" panose="00000500000000000000" pitchFamily="2" charset="-122"/>
                <a:ea typeface="HarmonyOS Sans SC" panose="00000500000000000000" pitchFamily="2" charset="-122"/>
              </a:defRPr>
            </a:lvl1pPr>
          </a:lstStyle>
          <a:p>
            <a:endParaRPr kumimoji="1" lang="zh-CN" altLang="en-US" dirty="0"/>
          </a:p>
        </p:txBody>
      </p:sp>
      <p:sp>
        <p:nvSpPr>
          <p:cNvPr id="6" name="灯片编号占位符 5">
            <a:extLst>
              <a:ext uri="{FF2B5EF4-FFF2-40B4-BE49-F238E27FC236}">
                <a16:creationId xmlns:a16="http://schemas.microsoft.com/office/drawing/2014/main" id="{CC30448E-A7D1-F1A5-C5E4-5626986E9CEF}"/>
              </a:ext>
            </a:extLst>
          </p:cNvPr>
          <p:cNvSpPr>
            <a:spLocks noGrp="1"/>
          </p:cNvSpPr>
          <p:nvPr>
            <p:ph type="sldNum" sz="quarter" idx="4"/>
          </p:nvPr>
        </p:nvSpPr>
        <p:spPr>
          <a:xfrm>
            <a:off x="9246705"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HarmonyOS Sans SC" panose="00000500000000000000" pitchFamily="2" charset="-122"/>
                <a:ea typeface="HarmonyOS Sans SC" panose="00000500000000000000" pitchFamily="2" charset="-122"/>
              </a:defRPr>
            </a:lvl1pPr>
          </a:lstStyle>
          <a:p>
            <a:fld id="{3662F27F-0AFE-5E47-B111-0F5C0BB9CF3E}" type="slidenum">
              <a:rPr kumimoji="1" lang="zh-CN" altLang="en-US" smtClean="0"/>
              <a:pPr/>
              <a:t>‹#›</a:t>
            </a:fld>
            <a:endParaRPr kumimoji="1" lang="zh-CN" altLang="en-US" dirty="0"/>
          </a:p>
        </p:txBody>
      </p:sp>
    </p:spTree>
    <p:extLst>
      <p:ext uri="{BB962C8B-B14F-4D97-AF65-F5344CB8AC3E}">
        <p14:creationId xmlns:p14="http://schemas.microsoft.com/office/powerpoint/2010/main" val="3304211147"/>
      </p:ext>
    </p:extLst>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48">
          <p15:clr>
            <a:srgbClr val="F26B43"/>
          </p15:clr>
        </p15:guide>
        <p15:guide id="4" orient="horz" pos="58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图片 11" descr="背景图案&#10;&#10;描述已自动生成">
            <a:extLst>
              <a:ext uri="{FF2B5EF4-FFF2-40B4-BE49-F238E27FC236}">
                <a16:creationId xmlns:a16="http://schemas.microsoft.com/office/drawing/2014/main" id="{74E612BD-B006-BEAA-6B97-6BE609DE65AB}"/>
              </a:ext>
            </a:extLst>
          </p:cNvPr>
          <p:cNvPicPr>
            <a:picLocks noChangeAspect="1"/>
          </p:cNvPicPr>
          <p:nvPr userDrawn="1"/>
        </p:nvPicPr>
        <p:blipFill>
          <a:blip r:embed="rId12"/>
          <a:stretch>
            <a:fillRect/>
          </a:stretch>
        </p:blipFill>
        <p:spPr>
          <a:xfrm>
            <a:off x="0" y="0"/>
            <a:ext cx="12192000" cy="6858000"/>
          </a:xfrm>
          <a:prstGeom prst="rect">
            <a:avLst/>
          </a:prstGeom>
        </p:spPr>
      </p:pic>
      <p:sp>
        <p:nvSpPr>
          <p:cNvPr id="4" name="日期占位符 3">
            <a:extLst>
              <a:ext uri="{FF2B5EF4-FFF2-40B4-BE49-F238E27FC236}">
                <a16:creationId xmlns:a16="http://schemas.microsoft.com/office/drawing/2014/main" id="{CA726127-239F-0F7D-41F0-C60D95E22999}"/>
              </a:ext>
            </a:extLst>
          </p:cNvPr>
          <p:cNvSpPr>
            <a:spLocks noGrp="1"/>
          </p:cNvSpPr>
          <p:nvPr>
            <p:ph type="dt" sz="half" idx="2"/>
          </p:nvPr>
        </p:nvSpPr>
        <p:spPr>
          <a:xfrm>
            <a:off x="122583"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HarmonyOS Sans SC" panose="00000500000000000000" pitchFamily="2" charset="-122"/>
                <a:ea typeface="HarmonyOS Sans SC" panose="00000500000000000000" pitchFamily="2" charset="-122"/>
              </a:defRPr>
            </a:lvl1pPr>
          </a:lstStyle>
          <a:p>
            <a:fld id="{9B2B4012-2673-C940-BDD0-B113E16341EB}" type="datetimeFigureOut">
              <a:rPr kumimoji="1" lang="zh-CN" altLang="en-US" smtClean="0"/>
              <a:pPr/>
              <a:t>2025/12/8</a:t>
            </a:fld>
            <a:endParaRPr kumimoji="1" lang="zh-CN" altLang="en-US" dirty="0"/>
          </a:p>
        </p:txBody>
      </p:sp>
      <p:sp>
        <p:nvSpPr>
          <p:cNvPr id="5" name="页脚占位符 4">
            <a:extLst>
              <a:ext uri="{FF2B5EF4-FFF2-40B4-BE49-F238E27FC236}">
                <a16:creationId xmlns:a16="http://schemas.microsoft.com/office/drawing/2014/main" id="{7302A9BC-354B-6BBE-61B0-A58556DA9D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HarmonyOS Sans SC" panose="00000500000000000000" pitchFamily="2" charset="-122"/>
                <a:ea typeface="HarmonyOS Sans SC" panose="00000500000000000000" pitchFamily="2" charset="-122"/>
              </a:defRPr>
            </a:lvl1pPr>
          </a:lstStyle>
          <a:p>
            <a:endParaRPr kumimoji="1" lang="zh-CN" altLang="en-US" dirty="0"/>
          </a:p>
        </p:txBody>
      </p:sp>
      <p:sp>
        <p:nvSpPr>
          <p:cNvPr id="6" name="灯片编号占位符 5">
            <a:extLst>
              <a:ext uri="{FF2B5EF4-FFF2-40B4-BE49-F238E27FC236}">
                <a16:creationId xmlns:a16="http://schemas.microsoft.com/office/drawing/2014/main" id="{CC30448E-A7D1-F1A5-C5E4-5626986E9CEF}"/>
              </a:ext>
            </a:extLst>
          </p:cNvPr>
          <p:cNvSpPr>
            <a:spLocks noGrp="1"/>
          </p:cNvSpPr>
          <p:nvPr>
            <p:ph type="sldNum" sz="quarter" idx="4"/>
          </p:nvPr>
        </p:nvSpPr>
        <p:spPr>
          <a:xfrm>
            <a:off x="9246705"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HarmonyOS Sans SC" panose="00000500000000000000" pitchFamily="2" charset="-122"/>
                <a:ea typeface="HarmonyOS Sans SC" panose="00000500000000000000" pitchFamily="2" charset="-122"/>
              </a:defRPr>
            </a:lvl1pPr>
          </a:lstStyle>
          <a:p>
            <a:fld id="{3662F27F-0AFE-5E47-B111-0F5C0BB9CF3E}" type="slidenum">
              <a:rPr kumimoji="1" lang="zh-CN" altLang="en-US" smtClean="0"/>
              <a:pPr/>
              <a:t>‹#›</a:t>
            </a:fld>
            <a:endParaRPr kumimoji="1" lang="zh-CN" altLang="en-US" dirty="0"/>
          </a:p>
        </p:txBody>
      </p:sp>
    </p:spTree>
    <p:extLst>
      <p:ext uri="{BB962C8B-B14F-4D97-AF65-F5344CB8AC3E}">
        <p14:creationId xmlns:p14="http://schemas.microsoft.com/office/powerpoint/2010/main" val="2271695061"/>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48">
          <p15:clr>
            <a:srgbClr val="F26B43"/>
          </p15:clr>
        </p15:guide>
        <p15:guide id="4" orient="horz" pos="7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图片 11" descr="背景图案&#10;&#10;描述已自动生成">
            <a:extLst>
              <a:ext uri="{FF2B5EF4-FFF2-40B4-BE49-F238E27FC236}">
                <a16:creationId xmlns:a16="http://schemas.microsoft.com/office/drawing/2014/main" id="{74E612BD-B006-BEAA-6B97-6BE609DE65AB}"/>
              </a:ext>
            </a:extLst>
          </p:cNvPr>
          <p:cNvPicPr>
            <a:picLocks noChangeAspect="1"/>
          </p:cNvPicPr>
          <p:nvPr userDrawn="1"/>
        </p:nvPicPr>
        <p:blipFill>
          <a:blip r:embed="rId11"/>
          <a:stretch>
            <a:fillRect/>
          </a:stretch>
        </p:blipFill>
        <p:spPr>
          <a:xfrm>
            <a:off x="0" y="0"/>
            <a:ext cx="12192000" cy="6858000"/>
          </a:xfrm>
          <a:prstGeom prst="rect">
            <a:avLst/>
          </a:prstGeom>
        </p:spPr>
      </p:pic>
      <p:sp>
        <p:nvSpPr>
          <p:cNvPr id="4" name="日期占位符 3">
            <a:extLst>
              <a:ext uri="{FF2B5EF4-FFF2-40B4-BE49-F238E27FC236}">
                <a16:creationId xmlns:a16="http://schemas.microsoft.com/office/drawing/2014/main" id="{CA726127-239F-0F7D-41F0-C60D95E22999}"/>
              </a:ext>
            </a:extLst>
          </p:cNvPr>
          <p:cNvSpPr>
            <a:spLocks noGrp="1"/>
          </p:cNvSpPr>
          <p:nvPr>
            <p:ph type="dt" sz="half" idx="2"/>
          </p:nvPr>
        </p:nvSpPr>
        <p:spPr>
          <a:xfrm>
            <a:off x="122583" y="6356350"/>
            <a:ext cx="2743200" cy="365125"/>
          </a:xfrm>
          <a:prstGeom prst="rect">
            <a:avLst/>
          </a:prstGeom>
        </p:spPr>
        <p:txBody>
          <a:bodyPr vert="horz" lIns="91440" tIns="45720" rIns="91440" bIns="45720" rtlCol="0" anchor="ctr"/>
          <a:lstStyle>
            <a:lvl1pPr algn="l">
              <a:defRPr sz="1200">
                <a:solidFill>
                  <a:schemeClr val="tx1">
                    <a:tint val="82000"/>
                  </a:schemeClr>
                </a:solidFill>
                <a:latin typeface="HarmonyOS Sans SC" panose="00000500000000000000" pitchFamily="2" charset="-122"/>
                <a:ea typeface="HarmonyOS Sans SC" panose="00000500000000000000" pitchFamily="2" charset="-122"/>
              </a:defRPr>
            </a:lvl1pPr>
          </a:lstStyle>
          <a:p>
            <a:fld id="{9B2B4012-2673-C940-BDD0-B113E16341EB}" type="datetimeFigureOut">
              <a:rPr kumimoji="1" lang="zh-CN" altLang="en-US" smtClean="0"/>
              <a:pPr/>
              <a:t>2025/12/8</a:t>
            </a:fld>
            <a:endParaRPr kumimoji="1" lang="zh-CN" altLang="en-US" dirty="0"/>
          </a:p>
        </p:txBody>
      </p:sp>
      <p:sp>
        <p:nvSpPr>
          <p:cNvPr id="5" name="页脚占位符 4">
            <a:extLst>
              <a:ext uri="{FF2B5EF4-FFF2-40B4-BE49-F238E27FC236}">
                <a16:creationId xmlns:a16="http://schemas.microsoft.com/office/drawing/2014/main" id="{7302A9BC-354B-6BBE-61B0-A58556DA9D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latin typeface="HarmonyOS Sans SC" panose="00000500000000000000" pitchFamily="2" charset="-122"/>
                <a:ea typeface="HarmonyOS Sans SC" panose="00000500000000000000" pitchFamily="2" charset="-122"/>
              </a:defRPr>
            </a:lvl1pPr>
          </a:lstStyle>
          <a:p>
            <a:endParaRPr kumimoji="1" lang="zh-CN" altLang="en-US" dirty="0"/>
          </a:p>
        </p:txBody>
      </p:sp>
      <p:sp>
        <p:nvSpPr>
          <p:cNvPr id="6" name="灯片编号占位符 5">
            <a:extLst>
              <a:ext uri="{FF2B5EF4-FFF2-40B4-BE49-F238E27FC236}">
                <a16:creationId xmlns:a16="http://schemas.microsoft.com/office/drawing/2014/main" id="{CC30448E-A7D1-F1A5-C5E4-5626986E9CEF}"/>
              </a:ext>
            </a:extLst>
          </p:cNvPr>
          <p:cNvSpPr>
            <a:spLocks noGrp="1"/>
          </p:cNvSpPr>
          <p:nvPr>
            <p:ph type="sldNum" sz="quarter" idx="4"/>
          </p:nvPr>
        </p:nvSpPr>
        <p:spPr>
          <a:xfrm>
            <a:off x="9246705" y="6356350"/>
            <a:ext cx="2743200" cy="365125"/>
          </a:xfrm>
          <a:prstGeom prst="rect">
            <a:avLst/>
          </a:prstGeom>
        </p:spPr>
        <p:txBody>
          <a:bodyPr vert="horz" lIns="91440" tIns="45720" rIns="91440" bIns="45720" rtlCol="0" anchor="ctr"/>
          <a:lstStyle>
            <a:lvl1pPr algn="r">
              <a:defRPr sz="1200">
                <a:solidFill>
                  <a:schemeClr val="tx1">
                    <a:tint val="82000"/>
                  </a:schemeClr>
                </a:solidFill>
                <a:latin typeface="HarmonyOS Sans SC" panose="00000500000000000000" pitchFamily="2" charset="-122"/>
                <a:ea typeface="HarmonyOS Sans SC" panose="00000500000000000000" pitchFamily="2" charset="-122"/>
              </a:defRPr>
            </a:lvl1pPr>
          </a:lstStyle>
          <a:p>
            <a:fld id="{3662F27F-0AFE-5E47-B111-0F5C0BB9CF3E}" type="slidenum">
              <a:rPr kumimoji="1" lang="zh-CN" altLang="en-US" smtClean="0"/>
              <a:pPr/>
              <a:t>‹#›</a:t>
            </a:fld>
            <a:endParaRPr kumimoji="1" lang="zh-CN" altLang="en-US" dirty="0"/>
          </a:p>
        </p:txBody>
      </p:sp>
    </p:spTree>
    <p:extLst>
      <p:ext uri="{BB962C8B-B14F-4D97-AF65-F5344CB8AC3E}">
        <p14:creationId xmlns:p14="http://schemas.microsoft.com/office/powerpoint/2010/main" val="296711825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48">
          <p15:clr>
            <a:srgbClr val="F26B43"/>
          </p15:clr>
        </p15:guide>
        <p15:guide id="4" orient="horz" pos="7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图片 11" descr="背景图案&#10;&#10;描述已自动生成">
            <a:extLst>
              <a:ext uri="{FF2B5EF4-FFF2-40B4-BE49-F238E27FC236}">
                <a16:creationId xmlns:a16="http://schemas.microsoft.com/office/drawing/2014/main" id="{74E612BD-B006-BEAA-6B97-6BE609DE65AB}"/>
              </a:ext>
            </a:extLst>
          </p:cNvPr>
          <p:cNvPicPr>
            <a:picLocks noChangeAspect="1"/>
          </p:cNvPicPr>
          <p:nvPr userDrawn="1"/>
        </p:nvPicPr>
        <p:blipFill>
          <a:blip r:embed="rId10"/>
          <a:stretch>
            <a:fillRect/>
          </a:stretch>
        </p:blipFill>
        <p:spPr>
          <a:xfrm>
            <a:off x="0" y="0"/>
            <a:ext cx="12192000" cy="6858000"/>
          </a:xfrm>
          <a:prstGeom prst="rect">
            <a:avLst/>
          </a:prstGeom>
        </p:spPr>
      </p:pic>
    </p:spTree>
    <p:extLst>
      <p:ext uri="{BB962C8B-B14F-4D97-AF65-F5344CB8AC3E}">
        <p14:creationId xmlns:p14="http://schemas.microsoft.com/office/powerpoint/2010/main" val="1105055896"/>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648">
          <p15:clr>
            <a:srgbClr val="F26B43"/>
          </p15:clr>
        </p15:guide>
        <p15:guide id="4" orient="horz" pos="7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microsoft.com/office/2018/10/relationships/comments" Target="../comments/modernComment_7FFFFE5F_66A0EAB3.xml"/><Relationship Id="rId7" Type="http://schemas.openxmlformats.org/officeDocument/2006/relationships/image" Target="../media/image35.png"/><Relationship Id="rId12" Type="http://schemas.openxmlformats.org/officeDocument/2006/relationships/chart" Target="../charts/chart5.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chicast.cn/Client/index.html?menuId=09f683d4d2634306aec65a3c7da11224&amp;articleId=c41a47ff62944dd3ac206b95fe859866" TargetMode="External"/><Relationship Id="rId7" Type="http://schemas.openxmlformats.org/officeDocument/2006/relationships/image" Target="../media/image43.png"/><Relationship Id="rId2" Type="http://schemas.microsoft.com/office/2018/10/relationships/comments" Target="../comments/modernComment_7FFFFE60_20DDC6FD.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eg"/><Relationship Id="rId7"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jpe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chart" Target="../charts/chart6.xml"/><Relationship Id="rId2" Type="http://schemas.microsoft.com/office/2018/10/relationships/comments" Target="../comments/modernComment_7FFFFE6B_869C3F2.xml"/><Relationship Id="rId1" Type="http://schemas.openxmlformats.org/officeDocument/2006/relationships/slideLayout" Target="../slideLayouts/slideLayout3.xml"/><Relationship Id="rId5" Type="http://schemas.openxmlformats.org/officeDocument/2006/relationships/chart" Target="../charts/chart8.xml"/><Relationship Id="rId4" Type="http://schemas.openxmlformats.org/officeDocument/2006/relationships/chart" Target="../charts/chart7.xml"/></Relationships>
</file>

<file path=ppt/slides/_rels/slide23.xml.rels><?xml version="1.0" encoding="UTF-8" standalone="yes"?>
<Relationships xmlns="http://schemas.openxmlformats.org/package/2006/relationships"><Relationship Id="rId3" Type="http://schemas.openxmlformats.org/officeDocument/2006/relationships/chart" Target="../charts/chart9.xml"/><Relationship Id="rId2" Type="http://schemas.microsoft.com/office/2018/10/relationships/comments" Target="../comments/modernComment_7FFFFE6C_40AD4D36.xml"/><Relationship Id="rId1" Type="http://schemas.openxmlformats.org/officeDocument/2006/relationships/slideLayout" Target="../slideLayouts/slideLayout3.xml"/><Relationship Id="rId4" Type="http://schemas.openxmlformats.org/officeDocument/2006/relationships/chart" Target="../charts/chart10.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chart" Target="../charts/chart12.xml"/><Relationship Id="rId4" Type="http://schemas.openxmlformats.org/officeDocument/2006/relationships/chart" Target="../charts/chart11.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chart" Target="../charts/chart15.xml"/><Relationship Id="rId4" Type="http://schemas.openxmlformats.org/officeDocument/2006/relationships/chart" Target="../charts/chart14.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image" Target="../media/image78.png"/><Relationship Id="rId1" Type="http://schemas.openxmlformats.org/officeDocument/2006/relationships/slideLayout" Target="../slideLayouts/slideLayout3.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2.xml"/><Relationship Id="rId5" Type="http://schemas.openxmlformats.org/officeDocument/2006/relationships/image" Target="../media/image93.png"/><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mailto:ChinaMI@Pfizer.com" TargetMode="External"/><Relationship Id="rId7" Type="http://schemas.microsoft.com/office/2007/relationships/hdphoto" Target="../media/hdphoto2.wdp"/><Relationship Id="rId2"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96.png"/><Relationship Id="rId5" Type="http://schemas.microsoft.com/office/2007/relationships/hdphoto" Target="../media/hdphoto1.wdp"/><Relationship Id="rId10" Type="http://schemas.openxmlformats.org/officeDocument/2006/relationships/image" Target="../media/image98.png"/><Relationship Id="rId4" Type="http://schemas.openxmlformats.org/officeDocument/2006/relationships/image" Target="../media/image95.png"/><Relationship Id="rId9" Type="http://schemas.microsoft.com/office/2007/relationships/hdphoto" Target="../media/hdphoto3.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microsoft.com/office/2018/10/relationships/comments" Target="../comments/modernComment_7FFFFE24_0.xm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microsoft.com/office/2018/10/relationships/comments" Target="../comments/modernComment_124_7D536B72.xml"/><Relationship Id="rId1" Type="http://schemas.openxmlformats.org/officeDocument/2006/relationships/slideLayout" Target="../slideLayouts/slideLayout3.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microsoft.com/office/2018/10/relationships/comments" Target="../comments/modernComment_1C37_8F67773F.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7CB2D68-4116-4523-F363-B5C44C9C36A8}"/>
              </a:ext>
            </a:extLst>
          </p:cNvPr>
          <p:cNvSpPr>
            <a:spLocks noGrp="1"/>
          </p:cNvSpPr>
          <p:nvPr>
            <p:ph type="body" sz="quarter" idx="10"/>
          </p:nvPr>
        </p:nvSpPr>
        <p:spPr>
          <a:xfrm>
            <a:off x="5643974" y="2523386"/>
            <a:ext cx="6305572" cy="646331"/>
          </a:xfrm>
        </p:spPr>
        <p:txBody>
          <a:bodyPr/>
          <a:lstStyle/>
          <a:p>
            <a:r>
              <a:rPr lang="zh-CN" altLang="en-US" sz="3600" dirty="0">
                <a:sym typeface="Arial" panose="020B0604020202020204" pitchFamily="34" charset="0"/>
              </a:rPr>
              <a:t>舒巴坦</a:t>
            </a:r>
            <a:r>
              <a:rPr lang="en-US" altLang="zh-CN" sz="3600" dirty="0">
                <a:sym typeface="Arial" panose="020B0604020202020204" pitchFamily="34" charset="0"/>
              </a:rPr>
              <a:t>-</a:t>
            </a:r>
            <a:r>
              <a:rPr lang="zh-CN" altLang="en-US" sz="3600" dirty="0">
                <a:sym typeface="Arial" panose="020B0604020202020204" pitchFamily="34" charset="0"/>
              </a:rPr>
              <a:t>度洛巴坦 </a:t>
            </a:r>
            <a:r>
              <a:rPr lang="en-US" altLang="zh-CN" sz="3600" dirty="0">
                <a:sym typeface="Arial" panose="020B0604020202020204" pitchFamily="34" charset="0"/>
              </a:rPr>
              <a:t>vs </a:t>
            </a:r>
            <a:r>
              <a:rPr lang="zh-CN" altLang="en-US" sz="3600" dirty="0">
                <a:sym typeface="Arial" panose="020B0604020202020204" pitchFamily="34" charset="0"/>
              </a:rPr>
              <a:t>依拉环素</a:t>
            </a:r>
          </a:p>
        </p:txBody>
      </p:sp>
      <p:sp>
        <p:nvSpPr>
          <p:cNvPr id="3" name="文本占位符 2">
            <a:extLst>
              <a:ext uri="{FF2B5EF4-FFF2-40B4-BE49-F238E27FC236}">
                <a16:creationId xmlns:a16="http://schemas.microsoft.com/office/drawing/2014/main" id="{B17B4DD8-E0A7-A234-FF40-1BE1F26A1DE1}"/>
              </a:ext>
            </a:extLst>
          </p:cNvPr>
          <p:cNvSpPr>
            <a:spLocks noGrp="1"/>
          </p:cNvSpPr>
          <p:nvPr>
            <p:ph type="body" sz="quarter" idx="11"/>
          </p:nvPr>
        </p:nvSpPr>
        <p:spPr>
          <a:xfrm>
            <a:off x="5833641" y="3268658"/>
            <a:ext cx="5926237" cy="646331"/>
          </a:xfrm>
        </p:spPr>
        <p:txBody>
          <a:bodyPr/>
          <a:lstStyle/>
          <a:p>
            <a:r>
              <a:rPr lang="zh-CN" altLang="en-US" sz="3600" dirty="0">
                <a:sym typeface="Arial" panose="020B0604020202020204" pitchFamily="34" charset="0"/>
              </a:rPr>
              <a:t>用于</a:t>
            </a:r>
            <a:r>
              <a:rPr lang="en-US" altLang="zh-CN" sz="3600" dirty="0">
                <a:sym typeface="Arial" panose="020B0604020202020204" pitchFamily="34" charset="0"/>
              </a:rPr>
              <a:t>CRAB</a:t>
            </a:r>
            <a:r>
              <a:rPr lang="zh-CN" altLang="en-US" sz="3600" dirty="0">
                <a:sym typeface="Arial" panose="020B0604020202020204" pitchFamily="34" charset="0"/>
              </a:rPr>
              <a:t>感染治疗的对比</a:t>
            </a:r>
          </a:p>
        </p:txBody>
      </p:sp>
    </p:spTree>
    <p:extLst>
      <p:ext uri="{BB962C8B-B14F-4D97-AF65-F5344CB8AC3E}">
        <p14:creationId xmlns:p14="http://schemas.microsoft.com/office/powerpoint/2010/main" val="274386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a:extLst>
              <a:ext uri="{FF2B5EF4-FFF2-40B4-BE49-F238E27FC236}">
                <a16:creationId xmlns:a16="http://schemas.microsoft.com/office/drawing/2014/main" id="{058DD1E4-EB66-0374-28B6-D53D5918582B}"/>
              </a:ext>
            </a:extLst>
          </p:cNvPr>
          <p:cNvGrpSpPr/>
          <p:nvPr/>
        </p:nvGrpSpPr>
        <p:grpSpPr>
          <a:xfrm>
            <a:off x="371475" y="2200648"/>
            <a:ext cx="5657012" cy="3725490"/>
            <a:chOff x="330200" y="1760424"/>
            <a:chExt cx="5657012" cy="3855984"/>
          </a:xfrm>
        </p:grpSpPr>
        <p:grpSp>
          <p:nvGrpSpPr>
            <p:cNvPr id="42" name="组合 41">
              <a:extLst>
                <a:ext uri="{FF2B5EF4-FFF2-40B4-BE49-F238E27FC236}">
                  <a16:creationId xmlns:a16="http://schemas.microsoft.com/office/drawing/2014/main" id="{850759ED-598E-F51E-5B73-047916A36208}"/>
                </a:ext>
              </a:extLst>
            </p:cNvPr>
            <p:cNvGrpSpPr/>
            <p:nvPr/>
          </p:nvGrpSpPr>
          <p:grpSpPr>
            <a:xfrm>
              <a:off x="330200" y="1760424"/>
              <a:ext cx="5657012" cy="3855984"/>
              <a:chOff x="314689" y="2119078"/>
              <a:chExt cx="5019042" cy="3855984"/>
            </a:xfrm>
          </p:grpSpPr>
          <p:grpSp>
            <p:nvGrpSpPr>
              <p:cNvPr id="44" name="组合 43">
                <a:extLst>
                  <a:ext uri="{FF2B5EF4-FFF2-40B4-BE49-F238E27FC236}">
                    <a16:creationId xmlns:a16="http://schemas.microsoft.com/office/drawing/2014/main" id="{499DBAB7-CD60-F201-1F3C-8525218EAD18}"/>
                  </a:ext>
                </a:extLst>
              </p:cNvPr>
              <p:cNvGrpSpPr>
                <a:grpSpLocks/>
              </p:cNvGrpSpPr>
              <p:nvPr/>
            </p:nvGrpSpPr>
            <p:grpSpPr>
              <a:xfrm>
                <a:off x="314689" y="2119078"/>
                <a:ext cx="5019042" cy="3855984"/>
                <a:chOff x="1076325" y="6997280"/>
                <a:chExt cx="3321778" cy="2077100"/>
              </a:xfrm>
            </p:grpSpPr>
            <p:grpSp>
              <p:nvGrpSpPr>
                <p:cNvPr id="46" name="组合 45">
                  <a:extLst>
                    <a:ext uri="{FF2B5EF4-FFF2-40B4-BE49-F238E27FC236}">
                      <a16:creationId xmlns:a16="http://schemas.microsoft.com/office/drawing/2014/main" id="{B47F8CD5-F6F7-D588-454A-8D4D882BBF0C}"/>
                    </a:ext>
                  </a:extLst>
                </p:cNvPr>
                <p:cNvGrpSpPr/>
                <p:nvPr/>
              </p:nvGrpSpPr>
              <p:grpSpPr>
                <a:xfrm>
                  <a:off x="1261816" y="7175545"/>
                  <a:ext cx="2950798" cy="1898835"/>
                  <a:chOff x="747000" y="3712400"/>
                  <a:chExt cx="3120150" cy="1873987"/>
                </a:xfrm>
              </p:grpSpPr>
              <p:sp>
                <p:nvSpPr>
                  <p:cNvPr id="48" name="矩形: 圆角 47">
                    <a:extLst>
                      <a:ext uri="{FF2B5EF4-FFF2-40B4-BE49-F238E27FC236}">
                        <a16:creationId xmlns:a16="http://schemas.microsoft.com/office/drawing/2014/main" id="{528D8C3B-57F9-5C45-909B-12EC867BBA65}"/>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9" name="矩形: 圆角 48">
                    <a:extLst>
                      <a:ext uri="{FF2B5EF4-FFF2-40B4-BE49-F238E27FC236}">
                        <a16:creationId xmlns:a16="http://schemas.microsoft.com/office/drawing/2014/main" id="{0C676CA2-6E07-8284-D175-BD6AE2A8E7EA}"/>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7" name="矩形: 圆角 46">
                  <a:extLst>
                    <a:ext uri="{FF2B5EF4-FFF2-40B4-BE49-F238E27FC236}">
                      <a16:creationId xmlns:a16="http://schemas.microsoft.com/office/drawing/2014/main" id="{3A40DE99-2407-861E-18D3-CDE7B94F203D}"/>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5" name="任意多边形: 形状 44">
                <a:extLst>
                  <a:ext uri="{FF2B5EF4-FFF2-40B4-BE49-F238E27FC236}">
                    <a16:creationId xmlns:a16="http://schemas.microsoft.com/office/drawing/2014/main" id="{C66D1744-9B2F-4F4A-D697-079307011EAA}"/>
                  </a:ext>
                </a:extLst>
              </p:cNvPr>
              <p:cNvSpPr/>
              <p:nvPr/>
            </p:nvSpPr>
            <p:spPr>
              <a:xfrm flipV="1">
                <a:off x="527553" y="2119084"/>
                <a:ext cx="4593313"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3" name="任意多边形: 形状 42">
              <a:extLst>
                <a:ext uri="{FF2B5EF4-FFF2-40B4-BE49-F238E27FC236}">
                  <a16:creationId xmlns:a16="http://schemas.microsoft.com/office/drawing/2014/main" id="{D6203E7E-DF5A-2612-7A7F-F0C28C47C61C}"/>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 name="文本占位符 1">
            <a:extLst>
              <a:ext uri="{FF2B5EF4-FFF2-40B4-BE49-F238E27FC236}">
                <a16:creationId xmlns:a16="http://schemas.microsoft.com/office/drawing/2014/main" id="{22201EAD-32AE-7542-467A-782E01C37F78}"/>
              </a:ext>
            </a:extLst>
          </p:cNvPr>
          <p:cNvSpPr>
            <a:spLocks noGrp="1"/>
          </p:cNvSpPr>
          <p:nvPr>
            <p:ph type="body" sz="quarter" idx="10"/>
          </p:nvPr>
        </p:nvSpPr>
        <p:spPr/>
        <p:txBody>
          <a:bodyPr>
            <a:normAutofit/>
          </a:bodyPr>
          <a:lstStyle/>
          <a:p>
            <a:pPr marL="228600" indent="-228600">
              <a:buFont typeface="+mj-lt"/>
              <a:buAutoNum type="arabicPeriod"/>
            </a:pPr>
            <a:endParaRPr lang="en-US" altLang="zh-CN" dirty="0">
              <a:latin typeface="Arial" panose="020B0604020202020204" pitchFamily="34" charset="0"/>
              <a:sym typeface="Arial" panose="020B0604020202020204" pitchFamily="34" charset="0"/>
            </a:endParaRPr>
          </a:p>
          <a:p>
            <a:pPr marL="228600" indent="-228600">
              <a:buFont typeface="+mj-lt"/>
              <a:buAutoNum type="arabicPeriod"/>
            </a:pPr>
            <a:r>
              <a:rPr lang="zh-CN" altLang="en-US" dirty="0">
                <a:latin typeface="Arial" panose="020B0604020202020204" pitchFamily="34" charset="0"/>
                <a:sym typeface="Arial" panose="020B0604020202020204" pitchFamily="34" charset="0"/>
              </a:rPr>
              <a:t>临床常用四环素类药物合理应用多学科专家共识</a:t>
            </a:r>
          </a:p>
          <a:p>
            <a:pPr marL="228600" indent="-228600">
              <a:buFont typeface="+mj-lt"/>
              <a:buAutoNum type="arabicPeriod"/>
            </a:pPr>
            <a:r>
              <a:rPr lang="zh-CN" altLang="en-US" dirty="0">
                <a:latin typeface="Arial" panose="020B0604020202020204" pitchFamily="34" charset="0"/>
                <a:sym typeface="Arial" panose="020B0604020202020204" pitchFamily="34" charset="0"/>
              </a:rPr>
              <a:t>注射用舒巴坦钠</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注射用度洛巴坦纳组合包装（</a:t>
            </a:r>
            <a:r>
              <a:rPr lang="en-US" altLang="zh-CN" dirty="0">
                <a:latin typeface="Arial" panose="020B0604020202020204" pitchFamily="34" charset="0"/>
                <a:sym typeface="Arial" panose="020B0604020202020204" pitchFamily="34" charset="0"/>
              </a:rPr>
              <a:t>XACDURO</a:t>
            </a:r>
            <a:r>
              <a:rPr lang="zh-CN" altLang="en-US" dirty="0">
                <a:latin typeface="Arial" panose="020B0604020202020204" pitchFamily="34" charset="0"/>
                <a:sym typeface="Arial" panose="020B0604020202020204" pitchFamily="34" charset="0"/>
              </a:rPr>
              <a:t>）说明书，</a:t>
            </a:r>
            <a:r>
              <a:rPr lang="en-US" altLang="zh-CN" dirty="0">
                <a:latin typeface="Arial" panose="020B0604020202020204" pitchFamily="34" charset="0"/>
                <a:sym typeface="Arial" panose="020B0604020202020204" pitchFamily="34" charset="0"/>
              </a:rPr>
              <a:t>2025</a:t>
            </a:r>
            <a:r>
              <a:rPr lang="zh-CN" altLang="en-US" dirty="0">
                <a:latin typeface="Arial" panose="020B0604020202020204" pitchFamily="34" charset="0"/>
                <a:sym typeface="Arial" panose="020B0604020202020204" pitchFamily="34" charset="0"/>
              </a:rPr>
              <a:t>年</a:t>
            </a:r>
            <a:r>
              <a:rPr lang="en-US" altLang="zh-CN" dirty="0">
                <a:latin typeface="Arial" panose="020B0604020202020204" pitchFamily="34" charset="0"/>
                <a:sym typeface="Arial" panose="020B0604020202020204" pitchFamily="34" charset="0"/>
              </a:rPr>
              <a:t>6</a:t>
            </a:r>
            <a:r>
              <a:rPr lang="zh-CN" altLang="en-US" dirty="0">
                <a:latin typeface="Arial" panose="020B0604020202020204" pitchFamily="34" charset="0"/>
                <a:sym typeface="Arial" panose="020B0604020202020204" pitchFamily="34" charset="0"/>
              </a:rPr>
              <a:t>月</a:t>
            </a:r>
            <a:r>
              <a:rPr lang="en-US" altLang="zh-CN" dirty="0">
                <a:latin typeface="Arial" panose="020B0604020202020204" pitchFamily="34" charset="0"/>
                <a:sym typeface="Arial" panose="020B0604020202020204" pitchFamily="34" charset="0"/>
              </a:rPr>
              <a:t>22</a:t>
            </a:r>
            <a:r>
              <a:rPr lang="zh-CN" altLang="en-US" dirty="0">
                <a:latin typeface="Arial" panose="020B0604020202020204" pitchFamily="34" charset="0"/>
                <a:sym typeface="Arial" panose="020B0604020202020204" pitchFamily="34" charset="0"/>
              </a:rPr>
              <a:t>日</a:t>
            </a:r>
            <a:endParaRPr lang="en-US" altLang="zh-CN" dirty="0">
              <a:latin typeface="Arial" panose="020B0604020202020204" pitchFamily="34" charset="0"/>
              <a:sym typeface="Arial" panose="020B0604020202020204" pitchFamily="34" charset="0"/>
            </a:endParaRPr>
          </a:p>
          <a:p>
            <a:pPr marL="228600" indent="-228600">
              <a:buFont typeface="+mj-lt"/>
              <a:buAutoNum type="arabicPeriod"/>
            </a:pPr>
            <a:r>
              <a:rPr lang="zh-CN" altLang="en-US" dirty="0">
                <a:latin typeface="Arial" panose="020B0604020202020204" pitchFamily="34" charset="0"/>
                <a:sym typeface="Arial" panose="020B0604020202020204" pitchFamily="34" charset="0"/>
              </a:rPr>
              <a:t>注射用盐酸依拉环素（依嘉</a:t>
            </a:r>
            <a:r>
              <a:rPr lang="en-US" altLang="zh-CN" baseline="30000"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）说明书，</a:t>
            </a:r>
            <a:r>
              <a:rPr lang="en-US" altLang="zh-CN" dirty="0">
                <a:latin typeface="Arial" panose="020B0604020202020204" pitchFamily="34" charset="0"/>
                <a:sym typeface="Arial" panose="020B0604020202020204" pitchFamily="34" charset="0"/>
              </a:rPr>
              <a:t>2023</a:t>
            </a:r>
            <a:r>
              <a:rPr lang="zh-CN" altLang="en-US" dirty="0">
                <a:latin typeface="Arial" panose="020B0604020202020204" pitchFamily="34" charset="0"/>
                <a:sym typeface="Arial" panose="020B0604020202020204" pitchFamily="34" charset="0"/>
              </a:rPr>
              <a:t>年</a:t>
            </a:r>
            <a:r>
              <a:rPr lang="en-US" altLang="zh-CN" dirty="0">
                <a:latin typeface="Arial" panose="020B0604020202020204" pitchFamily="34" charset="0"/>
                <a:sym typeface="Arial" panose="020B0604020202020204" pitchFamily="34" charset="0"/>
              </a:rPr>
              <a:t>5</a:t>
            </a:r>
            <a:r>
              <a:rPr lang="zh-CN" altLang="en-US" dirty="0">
                <a:latin typeface="Arial" panose="020B0604020202020204" pitchFamily="34" charset="0"/>
                <a:sym typeface="Arial" panose="020B0604020202020204" pitchFamily="34" charset="0"/>
              </a:rPr>
              <a:t>月</a:t>
            </a:r>
            <a:r>
              <a:rPr lang="en-US" altLang="zh-CN" dirty="0">
                <a:latin typeface="Arial" panose="020B0604020202020204" pitchFamily="34" charset="0"/>
                <a:sym typeface="Arial" panose="020B0604020202020204" pitchFamily="34" charset="0"/>
              </a:rPr>
              <a:t>23</a:t>
            </a:r>
            <a:r>
              <a:rPr lang="zh-CN" altLang="en-US" dirty="0">
                <a:latin typeface="Arial" panose="020B0604020202020204" pitchFamily="34" charset="0"/>
                <a:sym typeface="Arial" panose="020B0604020202020204" pitchFamily="34" charset="0"/>
              </a:rPr>
              <a:t>日</a:t>
            </a:r>
          </a:p>
        </p:txBody>
      </p:sp>
      <p:sp>
        <p:nvSpPr>
          <p:cNvPr id="3" name="文本占位符 2">
            <a:extLst>
              <a:ext uri="{FF2B5EF4-FFF2-40B4-BE49-F238E27FC236}">
                <a16:creationId xmlns:a16="http://schemas.microsoft.com/office/drawing/2014/main" id="{3BE0AA72-BD13-8668-DDBD-8FC2C34734ED}"/>
              </a:ext>
            </a:extLst>
          </p:cNvPr>
          <p:cNvSpPr>
            <a:spLocks noGrp="1"/>
          </p:cNvSpPr>
          <p:nvPr>
            <p:ph type="body" sz="quarter" idx="11"/>
          </p:nvPr>
        </p:nvSpPr>
        <p:spPr/>
        <p:txBody>
          <a:bodyPr/>
          <a:lstStyle/>
          <a:p>
            <a:r>
              <a:rPr lang="zh-CN" altLang="en-US" dirty="0">
                <a:latin typeface="Arial" panose="020B0604020202020204" pitchFamily="34" charset="0"/>
                <a:sym typeface="Arial" panose="020B0604020202020204" pitchFamily="34" charset="0"/>
              </a:rPr>
              <a:t>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度洛巴坦适用于肺部</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感染的治疗，依拉环素无肺部感染的适应症</a:t>
            </a:r>
          </a:p>
        </p:txBody>
      </p:sp>
      <p:sp>
        <p:nvSpPr>
          <p:cNvPr id="11" name="文本占位符 10">
            <a:extLst>
              <a:ext uri="{FF2B5EF4-FFF2-40B4-BE49-F238E27FC236}">
                <a16:creationId xmlns:a16="http://schemas.microsoft.com/office/drawing/2014/main" id="{098B8F24-8548-A6CA-E78D-96B19E6F7A3D}"/>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：鲍曼不动杆菌；</a:t>
            </a:r>
            <a:r>
              <a:rPr lang="en-US" altLang="zh-CN" dirty="0">
                <a:latin typeface="Arial" panose="020B0604020202020204" pitchFamily="34" charset="0"/>
                <a:sym typeface="Arial" panose="020B0604020202020204" pitchFamily="34" charset="0"/>
              </a:rPr>
              <a:t>ABC</a:t>
            </a:r>
            <a:r>
              <a:rPr lang="zh-CN" altLang="en-US" dirty="0">
                <a:latin typeface="Arial" panose="020B0604020202020204" pitchFamily="34" charset="0"/>
                <a:sym typeface="Arial" panose="020B0604020202020204" pitchFamily="34" charset="0"/>
              </a:rPr>
              <a:t>：鲍曼</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醋酸钙不动杆菌复合体；</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：碳青霉烯类耐药的鲍曼不动杆菌</a:t>
            </a:r>
          </a:p>
        </p:txBody>
      </p:sp>
      <p:grpSp>
        <p:nvGrpSpPr>
          <p:cNvPr id="20" name="组合 19">
            <a:extLst>
              <a:ext uri="{FF2B5EF4-FFF2-40B4-BE49-F238E27FC236}">
                <a16:creationId xmlns:a16="http://schemas.microsoft.com/office/drawing/2014/main" id="{8D936FE5-0FC1-8958-781E-9EF4C3B24059}"/>
              </a:ext>
            </a:extLst>
          </p:cNvPr>
          <p:cNvGrpSpPr/>
          <p:nvPr/>
        </p:nvGrpSpPr>
        <p:grpSpPr>
          <a:xfrm>
            <a:off x="-4421711" y="3190190"/>
            <a:ext cx="4018905" cy="2519371"/>
            <a:chOff x="-28329" y="1704734"/>
            <a:chExt cx="12192601" cy="8063613"/>
          </a:xfrm>
        </p:grpSpPr>
        <p:pic>
          <p:nvPicPr>
            <p:cNvPr id="13" name="图片 12">
              <a:extLst>
                <a:ext uri="{FF2B5EF4-FFF2-40B4-BE49-F238E27FC236}">
                  <a16:creationId xmlns:a16="http://schemas.microsoft.com/office/drawing/2014/main" id="{03D1BD2B-F545-39E4-9D95-70512E72B86E}"/>
                </a:ext>
              </a:extLst>
            </p:cNvPr>
            <p:cNvPicPr>
              <a:picLocks noChangeAspect="1"/>
            </p:cNvPicPr>
            <p:nvPr/>
          </p:nvPicPr>
          <p:blipFill>
            <a:blip r:embed="rId2"/>
            <a:stretch>
              <a:fillRect/>
            </a:stretch>
          </p:blipFill>
          <p:spPr>
            <a:xfrm>
              <a:off x="27728" y="1704734"/>
              <a:ext cx="12136544" cy="3448531"/>
            </a:xfrm>
            <a:prstGeom prst="rect">
              <a:avLst/>
            </a:prstGeom>
          </p:spPr>
        </p:pic>
        <p:pic>
          <p:nvPicPr>
            <p:cNvPr id="19" name="图片 18">
              <a:extLst>
                <a:ext uri="{FF2B5EF4-FFF2-40B4-BE49-F238E27FC236}">
                  <a16:creationId xmlns:a16="http://schemas.microsoft.com/office/drawing/2014/main" id="{2A209AF6-9EF4-5ED6-AB2E-86E2894E981E}"/>
                </a:ext>
              </a:extLst>
            </p:cNvPr>
            <p:cNvPicPr>
              <a:picLocks noChangeAspect="1"/>
            </p:cNvPicPr>
            <p:nvPr/>
          </p:nvPicPr>
          <p:blipFill>
            <a:blip r:embed="rId3"/>
            <a:stretch>
              <a:fillRect/>
            </a:stretch>
          </p:blipFill>
          <p:spPr>
            <a:xfrm>
              <a:off x="-28329" y="5139197"/>
              <a:ext cx="12192000" cy="4629150"/>
            </a:xfrm>
            <a:prstGeom prst="rect">
              <a:avLst/>
            </a:prstGeom>
          </p:spPr>
        </p:pic>
      </p:grpSp>
      <p:pic>
        <p:nvPicPr>
          <p:cNvPr id="23" name="图片 22">
            <a:extLst>
              <a:ext uri="{FF2B5EF4-FFF2-40B4-BE49-F238E27FC236}">
                <a16:creationId xmlns:a16="http://schemas.microsoft.com/office/drawing/2014/main" id="{1C25B3FB-A001-1A4F-A41A-68659D9B83E4}"/>
              </a:ext>
            </a:extLst>
          </p:cNvPr>
          <p:cNvPicPr>
            <a:picLocks noChangeAspect="1"/>
          </p:cNvPicPr>
          <p:nvPr/>
        </p:nvPicPr>
        <p:blipFill>
          <a:blip r:embed="rId4"/>
          <a:stretch>
            <a:fillRect/>
          </a:stretch>
        </p:blipFill>
        <p:spPr>
          <a:xfrm>
            <a:off x="-4193583" y="1123205"/>
            <a:ext cx="3790777" cy="1687507"/>
          </a:xfrm>
          <a:prstGeom prst="rect">
            <a:avLst/>
          </a:prstGeom>
        </p:spPr>
      </p:pic>
      <p:graphicFrame>
        <p:nvGraphicFramePr>
          <p:cNvPr id="27" name="表格 26">
            <a:extLst>
              <a:ext uri="{FF2B5EF4-FFF2-40B4-BE49-F238E27FC236}">
                <a16:creationId xmlns:a16="http://schemas.microsoft.com/office/drawing/2014/main" id="{B14D2975-6316-6453-A938-FB77E4FAD2FC}"/>
              </a:ext>
            </a:extLst>
          </p:cNvPr>
          <p:cNvGraphicFramePr>
            <a:graphicFrameLocks noGrp="1"/>
          </p:cNvGraphicFramePr>
          <p:nvPr>
            <p:extLst>
              <p:ext uri="{D42A27DB-BD31-4B8C-83A1-F6EECF244321}">
                <p14:modId xmlns:p14="http://schemas.microsoft.com/office/powerpoint/2010/main" val="2090257921"/>
              </p:ext>
            </p:extLst>
          </p:nvPr>
        </p:nvGraphicFramePr>
        <p:xfrm>
          <a:off x="0" y="1028700"/>
          <a:ext cx="236220" cy="3289616"/>
        </p:xfrm>
        <a:graphic>
          <a:graphicData uri="http://schemas.openxmlformats.org/drawingml/2006/table">
            <a:tbl>
              <a:tblPr firstRow="1" bandRow="1">
                <a:tableStyleId>{5C22544A-7EE6-4342-B048-85BDC9FD1C3A}</a:tableStyleId>
              </a:tblPr>
              <a:tblGrid>
                <a:gridCol w="236220">
                  <a:extLst>
                    <a:ext uri="{9D8B030D-6E8A-4147-A177-3AD203B41FA5}">
                      <a16:colId xmlns:a16="http://schemas.microsoft.com/office/drawing/2014/main" val="2320617847"/>
                    </a:ext>
                  </a:extLst>
                </a:gridCol>
              </a:tblGrid>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3910616"/>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599962"/>
                  </a:ext>
                </a:extLst>
              </a:tr>
              <a:tr h="822404">
                <a:tc>
                  <a:txBody>
                    <a:bodyPr/>
                    <a:lstStyle/>
                    <a:p>
                      <a:pPr algn="ctr"/>
                      <a:endParaRPr lang="zh-CN" altLang="en-US" sz="7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264650"/>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8048485"/>
                  </a:ext>
                </a:extLst>
              </a:tr>
            </a:tbl>
          </a:graphicData>
        </a:graphic>
      </p:graphicFrame>
      <p:sp>
        <p:nvSpPr>
          <p:cNvPr id="28" name="文本框 27">
            <a:extLst>
              <a:ext uri="{FF2B5EF4-FFF2-40B4-BE49-F238E27FC236}">
                <a16:creationId xmlns:a16="http://schemas.microsoft.com/office/drawing/2014/main" id="{010E9FFF-663C-2727-0CFC-4526D396F725}"/>
              </a:ext>
            </a:extLst>
          </p:cNvPr>
          <p:cNvSpPr txBox="1"/>
          <p:nvPr/>
        </p:nvSpPr>
        <p:spPr>
          <a:xfrm>
            <a:off x="38338" y="1204982"/>
            <a:ext cx="159544" cy="46166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29" name="文本框 28">
            <a:extLst>
              <a:ext uri="{FF2B5EF4-FFF2-40B4-BE49-F238E27FC236}">
                <a16:creationId xmlns:a16="http://schemas.microsoft.com/office/drawing/2014/main" id="{64E0C6EE-C6F7-4F92-2BDE-32E3AAB63AC4}"/>
              </a:ext>
            </a:extLst>
          </p:cNvPr>
          <p:cNvSpPr txBox="1"/>
          <p:nvPr/>
        </p:nvSpPr>
        <p:spPr>
          <a:xfrm>
            <a:off x="38338" y="2088426"/>
            <a:ext cx="159544" cy="338554"/>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p:txBody>
      </p:sp>
      <p:sp>
        <p:nvSpPr>
          <p:cNvPr id="30" name="文本框 29">
            <a:extLst>
              <a:ext uri="{FF2B5EF4-FFF2-40B4-BE49-F238E27FC236}">
                <a16:creationId xmlns:a16="http://schemas.microsoft.com/office/drawing/2014/main" id="{6F017B4F-4B46-8AD3-0572-442DC78B858B}"/>
              </a:ext>
            </a:extLst>
          </p:cNvPr>
          <p:cNvSpPr txBox="1"/>
          <p:nvPr/>
        </p:nvSpPr>
        <p:spPr>
          <a:xfrm>
            <a:off x="38338" y="2778195"/>
            <a:ext cx="159544" cy="58477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p:txBody>
      </p:sp>
      <p:sp>
        <p:nvSpPr>
          <p:cNvPr id="31" name="文本框 30">
            <a:extLst>
              <a:ext uri="{FF2B5EF4-FFF2-40B4-BE49-F238E27FC236}">
                <a16:creationId xmlns:a16="http://schemas.microsoft.com/office/drawing/2014/main" id="{9EE0554C-04DB-7D21-9F8F-64408F4881EF}"/>
              </a:ext>
            </a:extLst>
          </p:cNvPr>
          <p:cNvSpPr txBox="1"/>
          <p:nvPr/>
        </p:nvSpPr>
        <p:spPr>
          <a:xfrm>
            <a:off x="46776" y="3648145"/>
            <a:ext cx="142668" cy="369332"/>
          </a:xfrm>
          <a:prstGeom prst="rect">
            <a:avLst/>
          </a:prstGeom>
          <a:noFill/>
        </p:spPr>
        <p:txBody>
          <a:bodyPr wrap="none" lIns="0" tIns="0" rIns="0" bIns="0">
            <a:spAutoFit/>
          </a:bodyPr>
          <a:lstStyle/>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PD</a:t>
            </a:r>
            <a:endPar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32" name="组合 31">
            <a:extLst>
              <a:ext uri="{FF2B5EF4-FFF2-40B4-BE49-F238E27FC236}">
                <a16:creationId xmlns:a16="http://schemas.microsoft.com/office/drawing/2014/main" id="{292B8BA7-8097-C013-BE4A-2367238F1EA4}"/>
              </a:ext>
            </a:extLst>
          </p:cNvPr>
          <p:cNvGrpSpPr/>
          <p:nvPr/>
        </p:nvGrpSpPr>
        <p:grpSpPr>
          <a:xfrm>
            <a:off x="-1" y="1028700"/>
            <a:ext cx="314656" cy="880265"/>
            <a:chOff x="-528856" y="1330593"/>
            <a:chExt cx="314656" cy="843814"/>
          </a:xfrm>
        </p:grpSpPr>
        <p:sp>
          <p:nvSpPr>
            <p:cNvPr id="33" name="直角三角形 32">
              <a:extLst>
                <a:ext uri="{FF2B5EF4-FFF2-40B4-BE49-F238E27FC236}">
                  <a16:creationId xmlns:a16="http://schemas.microsoft.com/office/drawing/2014/main" id="{0866C147-6C0A-B2FD-1B62-C21762869B92}"/>
                </a:ext>
              </a:extLst>
            </p:cNvPr>
            <p:cNvSpPr/>
            <p:nvPr/>
          </p:nvSpPr>
          <p:spPr>
            <a:xfrm flipV="1">
              <a:off x="-293111" y="2122350"/>
              <a:ext cx="78911" cy="52057"/>
            </a:xfrm>
            <a:prstGeom prst="rtTriangle">
              <a:avLst/>
            </a:prstGeom>
            <a:gradFill flip="none" rotWithShape="1">
              <a:gsLst>
                <a:gs pos="0">
                  <a:schemeClr val="tx2">
                    <a:lumMod val="75000"/>
                  </a:schemeClr>
                </a:gs>
                <a:gs pos="31000">
                  <a:srgbClr val="627787"/>
                </a:gs>
                <a:gs pos="100000">
                  <a:schemeClr val="bg1">
                    <a:lumMod val="50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34" name="组合 33">
              <a:extLst>
                <a:ext uri="{FF2B5EF4-FFF2-40B4-BE49-F238E27FC236}">
                  <a16:creationId xmlns:a16="http://schemas.microsoft.com/office/drawing/2014/main" id="{9477885D-EB56-B072-82B5-5959E412AB3C}"/>
                </a:ext>
              </a:extLst>
            </p:cNvPr>
            <p:cNvGrpSpPr/>
            <p:nvPr/>
          </p:nvGrpSpPr>
          <p:grpSpPr>
            <a:xfrm>
              <a:off x="-528856" y="1330593"/>
              <a:ext cx="314655" cy="791759"/>
              <a:chOff x="2696263" y="1081219"/>
              <a:chExt cx="314655" cy="791759"/>
            </a:xfrm>
          </p:grpSpPr>
          <p:sp>
            <p:nvSpPr>
              <p:cNvPr id="35" name="矩形 34">
                <a:extLst>
                  <a:ext uri="{FF2B5EF4-FFF2-40B4-BE49-F238E27FC236}">
                    <a16:creationId xmlns:a16="http://schemas.microsoft.com/office/drawing/2014/main" id="{328B49A0-7E05-A6A4-45BC-46C419748E90}"/>
                  </a:ext>
                </a:extLst>
              </p:cNvPr>
              <p:cNvSpPr>
                <a:spLocks/>
              </p:cNvSpPr>
              <p:nvPr/>
            </p:nvSpPr>
            <p:spPr>
              <a:xfrm>
                <a:off x="2696263" y="1081219"/>
                <a:ext cx="314655" cy="791759"/>
              </a:xfrm>
              <a:prstGeom prst="rect">
                <a:avLst/>
              </a:prstGeom>
              <a:solidFill>
                <a:schemeClr val="accent1"/>
              </a:solidFill>
              <a:ln>
                <a:noFill/>
              </a:ln>
              <a:effectLst>
                <a:outerShdw blurRad="228600" dist="152400" dir="5400000" sx="92000" sy="92000" algn="t"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6" name="文本框 35">
                <a:extLst>
                  <a:ext uri="{FF2B5EF4-FFF2-40B4-BE49-F238E27FC236}">
                    <a16:creationId xmlns:a16="http://schemas.microsoft.com/office/drawing/2014/main" id="{690291FD-71F8-0604-7425-F2F56037D98B}"/>
                  </a:ext>
                </a:extLst>
              </p:cNvPr>
              <p:cNvSpPr txBox="1">
                <a:spLocks/>
              </p:cNvSpPr>
              <p:nvPr/>
            </p:nvSpPr>
            <p:spPr>
              <a:xfrm>
                <a:off x="2736744" y="1185432"/>
                <a:ext cx="233692" cy="486802"/>
              </a:xfrm>
              <a:prstGeom prst="rect">
                <a:avLst/>
              </a:prstGeom>
              <a:noFill/>
            </p:spPr>
            <p:txBody>
              <a:bodyPr wrap="square" lIns="0" tIns="0" rIns="0" bIns="0">
                <a:spAutoFit/>
              </a:bodyPr>
              <a:lstStyle/>
              <a:p>
                <a:pPr marL="0" marR="0" lvl="2" indent="0" algn="ctr" defTabSz="914400" rtl="0" eaLnBrk="1" fontAlgn="auto" latinLnBrk="0" hangingPunct="1">
                  <a:lnSpc>
                    <a:spcPct val="100000"/>
                  </a:lnSpc>
                  <a:spcBef>
                    <a:spcPts val="1300"/>
                  </a:spcBef>
                  <a:spcAft>
                    <a:spcPts val="1300"/>
                  </a:spcAft>
                  <a:buClrTx/>
                  <a:buSzTx/>
                  <a:buFontTx/>
                  <a:buNone/>
                  <a:tabLst/>
                  <a:defRPr/>
                </a:pPr>
                <a:r>
                  <a:rPr kumimoji="0" lang="zh-CN" altLang="en-US"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适应症</a:t>
                </a:r>
              </a:p>
            </p:txBody>
          </p:sp>
        </p:grpSp>
      </p:grpSp>
      <p:grpSp>
        <p:nvGrpSpPr>
          <p:cNvPr id="37" name="组合 36">
            <a:extLst>
              <a:ext uri="{FF2B5EF4-FFF2-40B4-BE49-F238E27FC236}">
                <a16:creationId xmlns:a16="http://schemas.microsoft.com/office/drawing/2014/main" id="{0332D5AB-09E7-B367-495C-CBC06E732813}"/>
              </a:ext>
            </a:extLst>
          </p:cNvPr>
          <p:cNvGrpSpPr>
            <a:grpSpLocks/>
          </p:cNvGrpSpPr>
          <p:nvPr/>
        </p:nvGrpSpPr>
        <p:grpSpPr>
          <a:xfrm>
            <a:off x="368300" y="1051293"/>
            <a:ext cx="11455400" cy="1050639"/>
            <a:chOff x="577811" y="1885480"/>
            <a:chExt cx="21552289" cy="1799721"/>
          </a:xfrm>
        </p:grpSpPr>
        <p:sp>
          <p:nvSpPr>
            <p:cNvPr id="38" name="矩形: 圆角 37">
              <a:extLst>
                <a:ext uri="{FF2B5EF4-FFF2-40B4-BE49-F238E27FC236}">
                  <a16:creationId xmlns:a16="http://schemas.microsoft.com/office/drawing/2014/main" id="{3C52604D-2DF1-0608-DACD-36169D292D15}"/>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9" name="矩形: 圆角 38">
              <a:extLst>
                <a:ext uri="{FF2B5EF4-FFF2-40B4-BE49-F238E27FC236}">
                  <a16:creationId xmlns:a16="http://schemas.microsoft.com/office/drawing/2014/main" id="{D89F2363-0BFA-37FE-2791-435511F01531}"/>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0" name="文本框 39">
            <a:extLst>
              <a:ext uri="{FF2B5EF4-FFF2-40B4-BE49-F238E27FC236}">
                <a16:creationId xmlns:a16="http://schemas.microsoft.com/office/drawing/2014/main" id="{DBEF7048-B9A6-2FD0-5290-E36D6F3A0E9F}"/>
              </a:ext>
            </a:extLst>
          </p:cNvPr>
          <p:cNvSpPr txBox="1">
            <a:spLocks/>
          </p:cNvSpPr>
          <p:nvPr/>
        </p:nvSpPr>
        <p:spPr>
          <a:xfrm>
            <a:off x="472033" y="1072307"/>
            <a:ext cx="11384180" cy="1031051"/>
          </a:xfrm>
          <a:prstGeom prst="rect">
            <a:avLst/>
          </a:prstGeom>
          <a:noFill/>
        </p:spPr>
        <p:txBody>
          <a:bodyPr wrap="square" lIns="91440" tIns="45720" rIns="91440" bIns="45720">
            <a:spAutoFit/>
          </a:bodyPr>
          <a:lstStyle/>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临床常用的四环素类抗生素甘酰胺环素类在肺组织中分布不足，标准剂量单药治疗</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CRE</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和</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CRAB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所致</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HAP/VAP</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一般疗效不佳，但针对</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CRE</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和</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CRAB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引起的腹腔感染治疗效果较好。</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1</a:t>
            </a:r>
          </a:p>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依拉环素同为四环素类抗生素，其对于</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HAP/VAP</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的疗效仍需进一步研究，尚无该适应症；但依拉环素对常见病原体引起的腹腔感染较甘酰胺环素类有更高的临床疗效和更好的耐受性</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1</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a:t>
            </a:r>
          </a:p>
        </p:txBody>
      </p:sp>
      <p:grpSp>
        <p:nvGrpSpPr>
          <p:cNvPr id="50" name="组合 49">
            <a:extLst>
              <a:ext uri="{FF2B5EF4-FFF2-40B4-BE49-F238E27FC236}">
                <a16:creationId xmlns:a16="http://schemas.microsoft.com/office/drawing/2014/main" id="{3941AE9C-77A9-0682-8513-582D2771AD5C}"/>
              </a:ext>
            </a:extLst>
          </p:cNvPr>
          <p:cNvGrpSpPr/>
          <p:nvPr/>
        </p:nvGrpSpPr>
        <p:grpSpPr>
          <a:xfrm>
            <a:off x="6163513" y="2200648"/>
            <a:ext cx="5657012" cy="3725490"/>
            <a:chOff x="330200" y="1760424"/>
            <a:chExt cx="5657012" cy="3855984"/>
          </a:xfrm>
        </p:grpSpPr>
        <p:grpSp>
          <p:nvGrpSpPr>
            <p:cNvPr id="51" name="组合 50">
              <a:extLst>
                <a:ext uri="{FF2B5EF4-FFF2-40B4-BE49-F238E27FC236}">
                  <a16:creationId xmlns:a16="http://schemas.microsoft.com/office/drawing/2014/main" id="{810B4461-E525-62F5-AEB6-D1D9C28C9FF5}"/>
                </a:ext>
              </a:extLst>
            </p:cNvPr>
            <p:cNvGrpSpPr/>
            <p:nvPr/>
          </p:nvGrpSpPr>
          <p:grpSpPr>
            <a:xfrm>
              <a:off x="330200" y="1760424"/>
              <a:ext cx="5657012" cy="3855984"/>
              <a:chOff x="314689" y="2119078"/>
              <a:chExt cx="5019042" cy="3855984"/>
            </a:xfrm>
          </p:grpSpPr>
          <p:grpSp>
            <p:nvGrpSpPr>
              <p:cNvPr id="53" name="组合 52">
                <a:extLst>
                  <a:ext uri="{FF2B5EF4-FFF2-40B4-BE49-F238E27FC236}">
                    <a16:creationId xmlns:a16="http://schemas.microsoft.com/office/drawing/2014/main" id="{1DA7C207-7F4B-8887-DCE7-1A9461C5F2F2}"/>
                  </a:ext>
                </a:extLst>
              </p:cNvPr>
              <p:cNvGrpSpPr>
                <a:grpSpLocks/>
              </p:cNvGrpSpPr>
              <p:nvPr/>
            </p:nvGrpSpPr>
            <p:grpSpPr>
              <a:xfrm>
                <a:off x="314689" y="2119078"/>
                <a:ext cx="5019042" cy="3855984"/>
                <a:chOff x="1076325" y="6997280"/>
                <a:chExt cx="3321778" cy="2077100"/>
              </a:xfrm>
            </p:grpSpPr>
            <p:grpSp>
              <p:nvGrpSpPr>
                <p:cNvPr id="55" name="组合 54">
                  <a:extLst>
                    <a:ext uri="{FF2B5EF4-FFF2-40B4-BE49-F238E27FC236}">
                      <a16:creationId xmlns:a16="http://schemas.microsoft.com/office/drawing/2014/main" id="{C6C4349D-18FD-E426-D7D9-83EBA0EBB7AD}"/>
                    </a:ext>
                  </a:extLst>
                </p:cNvPr>
                <p:cNvGrpSpPr/>
                <p:nvPr/>
              </p:nvGrpSpPr>
              <p:grpSpPr>
                <a:xfrm>
                  <a:off x="1261816" y="7175545"/>
                  <a:ext cx="2950798" cy="1898835"/>
                  <a:chOff x="747000" y="3712400"/>
                  <a:chExt cx="3120150" cy="1873987"/>
                </a:xfrm>
              </p:grpSpPr>
              <p:sp>
                <p:nvSpPr>
                  <p:cNvPr id="57" name="矩形: 圆角 56">
                    <a:extLst>
                      <a:ext uri="{FF2B5EF4-FFF2-40B4-BE49-F238E27FC236}">
                        <a16:creationId xmlns:a16="http://schemas.microsoft.com/office/drawing/2014/main" id="{135576BD-62E5-5DBA-A46B-51E19FA92A82}"/>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8" name="矩形: 圆角 57">
                    <a:extLst>
                      <a:ext uri="{FF2B5EF4-FFF2-40B4-BE49-F238E27FC236}">
                        <a16:creationId xmlns:a16="http://schemas.microsoft.com/office/drawing/2014/main" id="{0D10F9F1-3398-4E78-BAEE-9CEE8A97B8C7}"/>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6" name="矩形: 圆角 55">
                  <a:extLst>
                    <a:ext uri="{FF2B5EF4-FFF2-40B4-BE49-F238E27FC236}">
                      <a16:creationId xmlns:a16="http://schemas.microsoft.com/office/drawing/2014/main" id="{9BFCAE60-1381-FC46-6FC5-103704B286C3}"/>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4" name="任意多边形: 形状 53">
                <a:extLst>
                  <a:ext uri="{FF2B5EF4-FFF2-40B4-BE49-F238E27FC236}">
                    <a16:creationId xmlns:a16="http://schemas.microsoft.com/office/drawing/2014/main" id="{721DBF95-3A92-B90B-6497-C4BCF3F3E8B3}"/>
                  </a:ext>
                </a:extLst>
              </p:cNvPr>
              <p:cNvSpPr/>
              <p:nvPr/>
            </p:nvSpPr>
            <p:spPr>
              <a:xfrm flipV="1">
                <a:off x="527553" y="2119084"/>
                <a:ext cx="4593313"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2" name="任意多边形: 形状 51">
              <a:extLst>
                <a:ext uri="{FF2B5EF4-FFF2-40B4-BE49-F238E27FC236}">
                  <a16:creationId xmlns:a16="http://schemas.microsoft.com/office/drawing/2014/main" id="{0EF3D797-186D-51B6-839F-430DA3DFAEA8}"/>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9" name="文本框 58">
            <a:extLst>
              <a:ext uri="{FF2B5EF4-FFF2-40B4-BE49-F238E27FC236}">
                <a16:creationId xmlns:a16="http://schemas.microsoft.com/office/drawing/2014/main" id="{2D2F9856-52D6-7584-64D8-CFDE20931FF7}"/>
              </a:ext>
            </a:extLst>
          </p:cNvPr>
          <p:cNvSpPr txBox="1"/>
          <p:nvPr/>
        </p:nvSpPr>
        <p:spPr>
          <a:xfrm>
            <a:off x="7381770" y="2210365"/>
            <a:ext cx="3242619" cy="523220"/>
          </a:xfrm>
          <a:prstGeom prst="rect">
            <a:avLst/>
          </a:prstGeom>
          <a:noFill/>
        </p:spPr>
        <p:txBody>
          <a:bodyPr wrap="none" anchor="ctr" anchorCtr="0">
            <a:spAutoFit/>
          </a:bodyPr>
          <a:lstStyle/>
          <a:p>
            <a:pPr algn="ct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依拉环素</a:t>
            </a:r>
          </a:p>
          <a:p>
            <a:pPr algn="ct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适用于</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cIAI</a:t>
            </a:r>
            <a:r>
              <a:rPr lang="en-US" altLang="zh-CN" sz="1400" b="1"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rPr>
              <a:t>3</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，无</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HABP</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和</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VABP</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60" name="文本框 59">
            <a:extLst>
              <a:ext uri="{FF2B5EF4-FFF2-40B4-BE49-F238E27FC236}">
                <a16:creationId xmlns:a16="http://schemas.microsoft.com/office/drawing/2014/main" id="{24AE4643-2A06-442A-B3E3-5E3262013B82}"/>
              </a:ext>
            </a:extLst>
          </p:cNvPr>
          <p:cNvSpPr txBox="1"/>
          <p:nvPr/>
        </p:nvSpPr>
        <p:spPr>
          <a:xfrm>
            <a:off x="1924920" y="2210365"/>
            <a:ext cx="2548519" cy="523220"/>
          </a:xfrm>
          <a:prstGeom prst="rect">
            <a:avLst/>
          </a:prstGeom>
          <a:noFill/>
        </p:spPr>
        <p:txBody>
          <a:bodyPr wrap="none" anchor="ctr" anchorCtr="0">
            <a:spAutoFit/>
          </a:bodyPr>
          <a:lstStyle/>
          <a:p>
            <a:pPr algn="ct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舒巴坦</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度洛巴坦</a:t>
            </a:r>
            <a:endPar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p>
            <a:pPr algn="ct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适用于</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ABC</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致</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HABP</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和</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VABP</a:t>
            </a:r>
            <a:r>
              <a:rPr lang="en-US" altLang="zh-CN" sz="1400" b="1"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rPr>
              <a:t>2</a:t>
            </a:r>
            <a:endParaRPr lang="zh-CN" altLang="en-US" sz="1400" b="1"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p:txBody>
      </p:sp>
      <p:pic>
        <p:nvPicPr>
          <p:cNvPr id="5" name="图片 4">
            <a:extLst>
              <a:ext uri="{FF2B5EF4-FFF2-40B4-BE49-F238E27FC236}">
                <a16:creationId xmlns:a16="http://schemas.microsoft.com/office/drawing/2014/main" id="{D4CAE775-EF50-554B-C0EF-38565D1218B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17223" y="2987435"/>
            <a:ext cx="5247249" cy="2390286"/>
          </a:xfrm>
          <a:prstGeom prst="rect">
            <a:avLst/>
          </a:prstGeom>
        </p:spPr>
      </p:pic>
      <p:grpSp>
        <p:nvGrpSpPr>
          <p:cNvPr id="17" name="组合 16">
            <a:extLst>
              <a:ext uri="{FF2B5EF4-FFF2-40B4-BE49-F238E27FC236}">
                <a16:creationId xmlns:a16="http://schemas.microsoft.com/office/drawing/2014/main" id="{4A003B2E-48E0-F44A-1122-57E04ED01CA7}"/>
              </a:ext>
            </a:extLst>
          </p:cNvPr>
          <p:cNvGrpSpPr/>
          <p:nvPr/>
        </p:nvGrpSpPr>
        <p:grpSpPr>
          <a:xfrm>
            <a:off x="6458857" y="2987435"/>
            <a:ext cx="5066267" cy="2561521"/>
            <a:chOff x="2799890" y="3295631"/>
            <a:chExt cx="6573167" cy="3305596"/>
          </a:xfrm>
        </p:grpSpPr>
        <p:pic>
          <p:nvPicPr>
            <p:cNvPr id="9" name="图片 8">
              <a:extLst>
                <a:ext uri="{FF2B5EF4-FFF2-40B4-BE49-F238E27FC236}">
                  <a16:creationId xmlns:a16="http://schemas.microsoft.com/office/drawing/2014/main" id="{2F6ABE6B-3DA1-4FF3-62E5-6E04651A58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806924" y="4192928"/>
              <a:ext cx="6428516" cy="2408299"/>
            </a:xfrm>
            <a:prstGeom prst="rect">
              <a:avLst/>
            </a:prstGeom>
          </p:spPr>
        </p:pic>
        <p:pic>
          <p:nvPicPr>
            <p:cNvPr id="12" name="图片 11">
              <a:extLst>
                <a:ext uri="{FF2B5EF4-FFF2-40B4-BE49-F238E27FC236}">
                  <a16:creationId xmlns:a16="http://schemas.microsoft.com/office/drawing/2014/main" id="{68AC437D-391B-C815-9935-8F52CEED9634}"/>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818942" y="3295631"/>
              <a:ext cx="6554115" cy="266737"/>
            </a:xfrm>
            <a:prstGeom prst="rect">
              <a:avLst/>
            </a:prstGeom>
          </p:spPr>
        </p:pic>
        <p:pic>
          <p:nvPicPr>
            <p:cNvPr id="14" name="图片 13">
              <a:extLst>
                <a:ext uri="{FF2B5EF4-FFF2-40B4-BE49-F238E27FC236}">
                  <a16:creationId xmlns:a16="http://schemas.microsoft.com/office/drawing/2014/main" id="{26D13BB0-D903-0CE9-9F46-29BD51B1A71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799890" y="3561921"/>
              <a:ext cx="6300000" cy="310434"/>
            </a:xfrm>
            <a:prstGeom prst="rect">
              <a:avLst/>
            </a:prstGeom>
          </p:spPr>
        </p:pic>
        <p:pic>
          <p:nvPicPr>
            <p:cNvPr id="16" name="图片 15">
              <a:extLst>
                <a:ext uri="{FF2B5EF4-FFF2-40B4-BE49-F238E27FC236}">
                  <a16:creationId xmlns:a16="http://schemas.microsoft.com/office/drawing/2014/main" id="{BEF4A785-9A0A-2A54-37AD-969FD17A062B}"/>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818943" y="3876030"/>
              <a:ext cx="6444000" cy="274603"/>
            </a:xfrm>
            <a:prstGeom prst="rect">
              <a:avLst/>
            </a:prstGeom>
          </p:spPr>
        </p:pic>
      </p:grpSp>
    </p:spTree>
    <p:extLst>
      <p:ext uri="{BB962C8B-B14F-4D97-AF65-F5344CB8AC3E}">
        <p14:creationId xmlns:p14="http://schemas.microsoft.com/office/powerpoint/2010/main" val="3245109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组合 64">
            <a:extLst>
              <a:ext uri="{FF2B5EF4-FFF2-40B4-BE49-F238E27FC236}">
                <a16:creationId xmlns:a16="http://schemas.microsoft.com/office/drawing/2014/main" id="{3BC38224-CC67-EB19-3D9F-3E2516BCB53F}"/>
              </a:ext>
            </a:extLst>
          </p:cNvPr>
          <p:cNvGrpSpPr/>
          <p:nvPr/>
        </p:nvGrpSpPr>
        <p:grpSpPr>
          <a:xfrm>
            <a:off x="3088379" y="1028700"/>
            <a:ext cx="7255771" cy="2191117"/>
            <a:chOff x="-12699" y="8338036"/>
            <a:chExt cx="12204700" cy="3685606"/>
          </a:xfrm>
        </p:grpSpPr>
        <p:sp>
          <p:nvSpPr>
            <p:cNvPr id="43" name="任意多边形: 形状 42">
              <a:extLst>
                <a:ext uri="{FF2B5EF4-FFF2-40B4-BE49-F238E27FC236}">
                  <a16:creationId xmlns:a16="http://schemas.microsoft.com/office/drawing/2014/main" id="{1403CA9C-5E0F-1789-4DD4-B8D91BA59DE4}"/>
                </a:ext>
              </a:extLst>
            </p:cNvPr>
            <p:cNvSpPr/>
            <p:nvPr/>
          </p:nvSpPr>
          <p:spPr>
            <a:xfrm>
              <a:off x="-12699" y="8338036"/>
              <a:ext cx="4583077" cy="3685606"/>
            </a:xfrm>
            <a:custGeom>
              <a:avLst/>
              <a:gdLst>
                <a:gd name="connsiteX0" fmla="*/ 0 w 4077555"/>
                <a:gd name="connsiteY0" fmla="*/ 0 h 3279077"/>
                <a:gd name="connsiteX1" fmla="*/ 3360082 w 4077555"/>
                <a:gd name="connsiteY1" fmla="*/ 0 h 3279077"/>
                <a:gd name="connsiteX2" fmla="*/ 4077555 w 4077555"/>
                <a:gd name="connsiteY2" fmla="*/ 717473 h 3279077"/>
                <a:gd name="connsiteX3" fmla="*/ 4073529 w 4077555"/>
                <a:gd name="connsiteY3" fmla="*/ 722856 h 3279077"/>
                <a:gd name="connsiteX4" fmla="*/ 3793521 w 4077555"/>
                <a:gd name="connsiteY4" fmla="*/ 1639538 h 3279077"/>
                <a:gd name="connsiteX5" fmla="*/ 4073529 w 4077555"/>
                <a:gd name="connsiteY5" fmla="*/ 2556220 h 3279077"/>
                <a:gd name="connsiteX6" fmla="*/ 4077555 w 4077555"/>
                <a:gd name="connsiteY6" fmla="*/ 2561604 h 3279077"/>
                <a:gd name="connsiteX7" fmla="*/ 3360082 w 4077555"/>
                <a:gd name="connsiteY7" fmla="*/ 3279077 h 3279077"/>
                <a:gd name="connsiteX8" fmla="*/ 0 w 4077555"/>
                <a:gd name="connsiteY8" fmla="*/ 3279077 h 327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7555" h="3279077">
                  <a:moveTo>
                    <a:pt x="0" y="0"/>
                  </a:moveTo>
                  <a:lnTo>
                    <a:pt x="3360082" y="0"/>
                  </a:lnTo>
                  <a:lnTo>
                    <a:pt x="4077555" y="717473"/>
                  </a:lnTo>
                  <a:lnTo>
                    <a:pt x="4073529" y="722856"/>
                  </a:lnTo>
                  <a:cubicBezTo>
                    <a:pt x="3896747" y="984529"/>
                    <a:pt x="3793521" y="1299979"/>
                    <a:pt x="3793521" y="1639538"/>
                  </a:cubicBezTo>
                  <a:cubicBezTo>
                    <a:pt x="3793521" y="1979098"/>
                    <a:pt x="3896747" y="2294548"/>
                    <a:pt x="4073529" y="2556220"/>
                  </a:cubicBezTo>
                  <a:lnTo>
                    <a:pt x="4077555" y="2561604"/>
                  </a:lnTo>
                  <a:lnTo>
                    <a:pt x="3360082" y="3279077"/>
                  </a:lnTo>
                  <a:lnTo>
                    <a:pt x="0" y="3279077"/>
                  </a:lnTo>
                  <a:close/>
                </a:path>
              </a:pathLst>
            </a:custGeom>
            <a:gradFill>
              <a:gsLst>
                <a:gs pos="0">
                  <a:schemeClr val="accent1">
                    <a:alpha val="0"/>
                  </a:schemeClr>
                </a:gs>
                <a:gs pos="100000">
                  <a:schemeClr val="accent1">
                    <a:alpha val="1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4" name="任意多边形: 形状 43">
              <a:extLst>
                <a:ext uri="{FF2B5EF4-FFF2-40B4-BE49-F238E27FC236}">
                  <a16:creationId xmlns:a16="http://schemas.microsoft.com/office/drawing/2014/main" id="{00E5548C-A9A3-9100-8D07-0ACC753D6B9A}"/>
                </a:ext>
              </a:extLst>
            </p:cNvPr>
            <p:cNvSpPr/>
            <p:nvPr/>
          </p:nvSpPr>
          <p:spPr>
            <a:xfrm flipH="1">
              <a:off x="7608924" y="8338036"/>
              <a:ext cx="4583077" cy="3685606"/>
            </a:xfrm>
            <a:custGeom>
              <a:avLst/>
              <a:gdLst>
                <a:gd name="connsiteX0" fmla="*/ 0 w 4077555"/>
                <a:gd name="connsiteY0" fmla="*/ 0 h 3279077"/>
                <a:gd name="connsiteX1" fmla="*/ 3360082 w 4077555"/>
                <a:gd name="connsiteY1" fmla="*/ 0 h 3279077"/>
                <a:gd name="connsiteX2" fmla="*/ 4077555 w 4077555"/>
                <a:gd name="connsiteY2" fmla="*/ 717473 h 3279077"/>
                <a:gd name="connsiteX3" fmla="*/ 4073529 w 4077555"/>
                <a:gd name="connsiteY3" fmla="*/ 722856 h 3279077"/>
                <a:gd name="connsiteX4" fmla="*/ 3793521 w 4077555"/>
                <a:gd name="connsiteY4" fmla="*/ 1639538 h 3279077"/>
                <a:gd name="connsiteX5" fmla="*/ 4073529 w 4077555"/>
                <a:gd name="connsiteY5" fmla="*/ 2556220 h 3279077"/>
                <a:gd name="connsiteX6" fmla="*/ 4077555 w 4077555"/>
                <a:gd name="connsiteY6" fmla="*/ 2561604 h 3279077"/>
                <a:gd name="connsiteX7" fmla="*/ 3360082 w 4077555"/>
                <a:gd name="connsiteY7" fmla="*/ 3279077 h 3279077"/>
                <a:gd name="connsiteX8" fmla="*/ 0 w 4077555"/>
                <a:gd name="connsiteY8" fmla="*/ 3279077 h 327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7555" h="3279077">
                  <a:moveTo>
                    <a:pt x="0" y="0"/>
                  </a:moveTo>
                  <a:lnTo>
                    <a:pt x="3360082" y="0"/>
                  </a:lnTo>
                  <a:lnTo>
                    <a:pt x="4077555" y="717473"/>
                  </a:lnTo>
                  <a:lnTo>
                    <a:pt x="4073529" y="722856"/>
                  </a:lnTo>
                  <a:cubicBezTo>
                    <a:pt x="3896747" y="984529"/>
                    <a:pt x="3793521" y="1299979"/>
                    <a:pt x="3793521" y="1639538"/>
                  </a:cubicBezTo>
                  <a:cubicBezTo>
                    <a:pt x="3793521" y="1979098"/>
                    <a:pt x="3896747" y="2294548"/>
                    <a:pt x="4073529" y="2556220"/>
                  </a:cubicBezTo>
                  <a:lnTo>
                    <a:pt x="4077555" y="2561604"/>
                  </a:lnTo>
                  <a:lnTo>
                    <a:pt x="3360082" y="3279077"/>
                  </a:lnTo>
                  <a:lnTo>
                    <a:pt x="0" y="3279077"/>
                  </a:lnTo>
                  <a:close/>
                </a:path>
              </a:pathLst>
            </a:custGeom>
            <a:gradFill>
              <a:gsLst>
                <a:gs pos="0">
                  <a:schemeClr val="accent1">
                    <a:alpha val="0"/>
                  </a:schemeClr>
                </a:gs>
                <a:gs pos="100000">
                  <a:schemeClr val="accent1">
                    <a:alpha val="1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5" name="椭圆 44">
              <a:extLst>
                <a:ext uri="{FF2B5EF4-FFF2-40B4-BE49-F238E27FC236}">
                  <a16:creationId xmlns:a16="http://schemas.microsoft.com/office/drawing/2014/main" id="{A92B48A3-88EB-3419-1F76-7BC76E2C2699}"/>
                </a:ext>
              </a:extLst>
            </p:cNvPr>
            <p:cNvSpPr/>
            <p:nvPr/>
          </p:nvSpPr>
          <p:spPr>
            <a:xfrm>
              <a:off x="5066136" y="9150975"/>
              <a:ext cx="2059728" cy="2059728"/>
            </a:xfrm>
            <a:prstGeom prst="ellipse">
              <a:avLst/>
            </a:prstGeom>
            <a:solidFill>
              <a:schemeClr val="bg1"/>
            </a:solidFill>
            <a:ln w="25400">
              <a:solidFill>
                <a:schemeClr val="accent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6" name="弧形 45">
              <a:extLst>
                <a:ext uri="{FF2B5EF4-FFF2-40B4-BE49-F238E27FC236}">
                  <a16:creationId xmlns:a16="http://schemas.microsoft.com/office/drawing/2014/main" id="{15B41EF0-92FD-285D-4967-E2E51475B3DF}"/>
                </a:ext>
              </a:extLst>
            </p:cNvPr>
            <p:cNvSpPr/>
            <p:nvPr/>
          </p:nvSpPr>
          <p:spPr>
            <a:xfrm>
              <a:off x="4727563" y="8812402"/>
              <a:ext cx="2736874" cy="2736874"/>
            </a:xfrm>
            <a:prstGeom prst="arc">
              <a:avLst>
                <a:gd name="adj1" fmla="val 659514"/>
                <a:gd name="adj2" fmla="val 7658200"/>
              </a:avLst>
            </a:prstGeom>
            <a:ln>
              <a:gradFill>
                <a:gsLst>
                  <a:gs pos="0">
                    <a:schemeClr val="accent1"/>
                  </a:gs>
                  <a:gs pos="100000">
                    <a:schemeClr val="accent1">
                      <a:lumMod val="30000"/>
                      <a:lumOff val="70000"/>
                      <a:alpha val="0"/>
                    </a:schemeClr>
                  </a:gs>
                </a:gsLst>
                <a:lin ang="7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7" name="弧形 46">
              <a:extLst>
                <a:ext uri="{FF2B5EF4-FFF2-40B4-BE49-F238E27FC236}">
                  <a16:creationId xmlns:a16="http://schemas.microsoft.com/office/drawing/2014/main" id="{58946A9A-4565-924A-6620-A4260CFDF8C9}"/>
                </a:ext>
              </a:extLst>
            </p:cNvPr>
            <p:cNvSpPr/>
            <p:nvPr/>
          </p:nvSpPr>
          <p:spPr>
            <a:xfrm rot="14716575">
              <a:off x="4727563" y="8812402"/>
              <a:ext cx="2736874" cy="2736874"/>
            </a:xfrm>
            <a:prstGeom prst="arc">
              <a:avLst>
                <a:gd name="adj1" fmla="val 659514"/>
                <a:gd name="adj2" fmla="val 7658200"/>
              </a:avLst>
            </a:prstGeom>
            <a:ln>
              <a:gradFill>
                <a:gsLst>
                  <a:gs pos="0">
                    <a:schemeClr val="accent1"/>
                  </a:gs>
                  <a:gs pos="100000">
                    <a:schemeClr val="accent1">
                      <a:lumMod val="30000"/>
                      <a:lumOff val="70000"/>
                      <a:alpha val="0"/>
                    </a:schemeClr>
                  </a:gs>
                </a:gsLst>
                <a:lin ang="7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8" name="弧形 47">
              <a:extLst>
                <a:ext uri="{FF2B5EF4-FFF2-40B4-BE49-F238E27FC236}">
                  <a16:creationId xmlns:a16="http://schemas.microsoft.com/office/drawing/2014/main" id="{872CF625-BD44-FD67-FCDB-565397BA50E2}"/>
                </a:ext>
              </a:extLst>
            </p:cNvPr>
            <p:cNvSpPr/>
            <p:nvPr/>
          </p:nvSpPr>
          <p:spPr>
            <a:xfrm rot="7120192">
              <a:off x="4727563" y="8812402"/>
              <a:ext cx="2736874" cy="2736874"/>
            </a:xfrm>
            <a:prstGeom prst="arc">
              <a:avLst>
                <a:gd name="adj1" fmla="val 659514"/>
                <a:gd name="adj2" fmla="val 7658200"/>
              </a:avLst>
            </a:prstGeom>
            <a:ln>
              <a:gradFill>
                <a:gsLst>
                  <a:gs pos="0">
                    <a:schemeClr val="accent1"/>
                  </a:gs>
                  <a:gs pos="100000">
                    <a:schemeClr val="accent1">
                      <a:lumMod val="30000"/>
                      <a:lumOff val="70000"/>
                      <a:alpha val="0"/>
                    </a:schemeClr>
                  </a:gs>
                </a:gsLst>
                <a:lin ang="7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grpSp>
        <p:nvGrpSpPr>
          <p:cNvPr id="34" name="组合 33">
            <a:extLst>
              <a:ext uri="{FF2B5EF4-FFF2-40B4-BE49-F238E27FC236}">
                <a16:creationId xmlns:a16="http://schemas.microsoft.com/office/drawing/2014/main" id="{F75365ED-53CE-EEC7-62D5-B34F192B75ED}"/>
              </a:ext>
            </a:extLst>
          </p:cNvPr>
          <p:cNvGrpSpPr>
            <a:grpSpLocks/>
          </p:cNvGrpSpPr>
          <p:nvPr/>
        </p:nvGrpSpPr>
        <p:grpSpPr>
          <a:xfrm>
            <a:off x="371475" y="3515097"/>
            <a:ext cx="11441713" cy="2506295"/>
            <a:chOff x="330200" y="3033064"/>
            <a:chExt cx="5657012" cy="2583346"/>
          </a:xfrm>
        </p:grpSpPr>
        <p:grpSp>
          <p:nvGrpSpPr>
            <p:cNvPr id="35" name="组合 34">
              <a:extLst>
                <a:ext uri="{FF2B5EF4-FFF2-40B4-BE49-F238E27FC236}">
                  <a16:creationId xmlns:a16="http://schemas.microsoft.com/office/drawing/2014/main" id="{7F7F4BFC-D1E8-7EDF-29B7-61D8A641F7D4}"/>
                </a:ext>
              </a:extLst>
            </p:cNvPr>
            <p:cNvGrpSpPr>
              <a:grpSpLocks/>
            </p:cNvGrpSpPr>
            <p:nvPr/>
          </p:nvGrpSpPr>
          <p:grpSpPr>
            <a:xfrm>
              <a:off x="330200" y="3033064"/>
              <a:ext cx="5657012" cy="2583346"/>
              <a:chOff x="1076325" y="7682812"/>
              <a:chExt cx="3321778" cy="1391569"/>
            </a:xfrm>
          </p:grpSpPr>
          <p:grpSp>
            <p:nvGrpSpPr>
              <p:cNvPr id="37" name="组合 36">
                <a:extLst>
                  <a:ext uri="{FF2B5EF4-FFF2-40B4-BE49-F238E27FC236}">
                    <a16:creationId xmlns:a16="http://schemas.microsoft.com/office/drawing/2014/main" id="{C465934A-D012-CCF1-76E2-E04E235FFFED}"/>
                  </a:ext>
                </a:extLst>
              </p:cNvPr>
              <p:cNvGrpSpPr/>
              <p:nvPr/>
            </p:nvGrpSpPr>
            <p:grpSpPr>
              <a:xfrm>
                <a:off x="1123792" y="7801496"/>
                <a:ext cx="3226845" cy="1272885"/>
                <a:chOff x="601055" y="4330159"/>
                <a:chExt cx="3412040" cy="1256228"/>
              </a:xfrm>
            </p:grpSpPr>
            <p:sp>
              <p:nvSpPr>
                <p:cNvPr id="39" name="矩形: 圆角 38">
                  <a:extLst>
                    <a:ext uri="{FF2B5EF4-FFF2-40B4-BE49-F238E27FC236}">
                      <a16:creationId xmlns:a16="http://schemas.microsoft.com/office/drawing/2014/main" id="{6B39F1B1-FCCB-4D8D-DBA6-AD4279353AC8}"/>
                    </a:ext>
                  </a:extLst>
                </p:cNvPr>
                <p:cNvSpPr/>
                <p:nvPr/>
              </p:nvSpPr>
              <p:spPr>
                <a:xfrm>
                  <a:off x="743231" y="4330159"/>
                  <a:ext cx="3127689" cy="125622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0" name="矩形: 圆角 39">
                  <a:extLst>
                    <a:ext uri="{FF2B5EF4-FFF2-40B4-BE49-F238E27FC236}">
                      <a16:creationId xmlns:a16="http://schemas.microsoft.com/office/drawing/2014/main" id="{C975FAC7-3367-B028-F6A7-180230E74CA2}"/>
                    </a:ext>
                  </a:extLst>
                </p:cNvPr>
                <p:cNvSpPr/>
                <p:nvPr/>
              </p:nvSpPr>
              <p:spPr>
                <a:xfrm>
                  <a:off x="601055" y="4369203"/>
                  <a:ext cx="3412040" cy="1199835"/>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8" name="矩形: 圆角 37">
                <a:extLst>
                  <a:ext uri="{FF2B5EF4-FFF2-40B4-BE49-F238E27FC236}">
                    <a16:creationId xmlns:a16="http://schemas.microsoft.com/office/drawing/2014/main" id="{85C96177-9BD2-FC91-3484-1C506A30288D}"/>
                  </a:ext>
                </a:extLst>
              </p:cNvPr>
              <p:cNvSpPr/>
              <p:nvPr/>
            </p:nvSpPr>
            <p:spPr>
              <a:xfrm>
                <a:off x="1076325" y="7682812"/>
                <a:ext cx="3321778" cy="1359930"/>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6" name="任意多边形: 形状 35">
              <a:extLst>
                <a:ext uri="{FF2B5EF4-FFF2-40B4-BE49-F238E27FC236}">
                  <a16:creationId xmlns:a16="http://schemas.microsoft.com/office/drawing/2014/main" id="{848DD0F0-4B41-AD15-1E4F-BF98AF188963}"/>
                </a:ext>
              </a:extLst>
            </p:cNvPr>
            <p:cNvSpPr/>
            <p:nvPr/>
          </p:nvSpPr>
          <p:spPr>
            <a:xfrm rot="10800000" flipV="1">
              <a:off x="447520" y="4989327"/>
              <a:ext cx="213903" cy="416353"/>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 name="文本占位符 1">
            <a:extLst>
              <a:ext uri="{FF2B5EF4-FFF2-40B4-BE49-F238E27FC236}">
                <a16:creationId xmlns:a16="http://schemas.microsoft.com/office/drawing/2014/main" id="{23E53D9E-EF07-C1B9-B509-C7F791AD864E}"/>
              </a:ext>
            </a:extLst>
          </p:cNvPr>
          <p:cNvSpPr>
            <a:spLocks noGrp="1"/>
          </p:cNvSpPr>
          <p:nvPr>
            <p:ph type="body" sz="quarter" idx="10"/>
          </p:nvPr>
        </p:nvSpPr>
        <p:spPr/>
        <p:txBody>
          <a:bodyPr>
            <a:normAutofit/>
          </a:bodyPr>
          <a:lstStyle/>
          <a:p>
            <a:pPr marL="228600" indent="-228600">
              <a:buFont typeface="+mj-lt"/>
              <a:buAutoNum type="arabicPeriod"/>
            </a:pPr>
            <a:r>
              <a:rPr lang="zh-CN" altLang="en-US" dirty="0">
                <a:latin typeface="Arial" panose="020B0604020202020204" pitchFamily="34" charset="0"/>
                <a:sym typeface="Arial" panose="020B0604020202020204" pitchFamily="34" charset="0"/>
              </a:rPr>
              <a:t>注射用舒巴坦钠</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注射用度洛巴坦纳组合包装（</a:t>
            </a:r>
            <a:r>
              <a:rPr lang="en-US" altLang="zh-CN" dirty="0">
                <a:latin typeface="Arial" panose="020B0604020202020204" pitchFamily="34" charset="0"/>
                <a:sym typeface="Arial" panose="020B0604020202020204" pitchFamily="34" charset="0"/>
              </a:rPr>
              <a:t>XACDURO</a:t>
            </a:r>
            <a:r>
              <a:rPr lang="zh-CN" altLang="en-US" dirty="0">
                <a:latin typeface="Arial" panose="020B0604020202020204" pitchFamily="34" charset="0"/>
                <a:sym typeface="Arial" panose="020B0604020202020204" pitchFamily="34" charset="0"/>
              </a:rPr>
              <a:t>）说明书，</a:t>
            </a:r>
            <a:r>
              <a:rPr lang="en-US" altLang="zh-CN" dirty="0">
                <a:latin typeface="Arial" panose="020B0604020202020204" pitchFamily="34" charset="0"/>
                <a:sym typeface="Arial" panose="020B0604020202020204" pitchFamily="34" charset="0"/>
              </a:rPr>
              <a:t>2025</a:t>
            </a:r>
            <a:r>
              <a:rPr lang="zh-CN" altLang="en-US" dirty="0">
                <a:latin typeface="Arial" panose="020B0604020202020204" pitchFamily="34" charset="0"/>
                <a:sym typeface="Arial" panose="020B0604020202020204" pitchFamily="34" charset="0"/>
              </a:rPr>
              <a:t>年</a:t>
            </a:r>
            <a:r>
              <a:rPr lang="en-US" altLang="zh-CN" dirty="0">
                <a:latin typeface="Arial" panose="020B0604020202020204" pitchFamily="34" charset="0"/>
                <a:sym typeface="Arial" panose="020B0604020202020204" pitchFamily="34" charset="0"/>
              </a:rPr>
              <a:t>6</a:t>
            </a:r>
            <a:r>
              <a:rPr lang="zh-CN" altLang="en-US" dirty="0">
                <a:latin typeface="Arial" panose="020B0604020202020204" pitchFamily="34" charset="0"/>
                <a:sym typeface="Arial" panose="020B0604020202020204" pitchFamily="34" charset="0"/>
              </a:rPr>
              <a:t>月</a:t>
            </a:r>
            <a:r>
              <a:rPr lang="en-US" altLang="zh-CN" dirty="0">
                <a:latin typeface="Arial" panose="020B0604020202020204" pitchFamily="34" charset="0"/>
                <a:sym typeface="Arial" panose="020B0604020202020204" pitchFamily="34" charset="0"/>
              </a:rPr>
              <a:t>22</a:t>
            </a:r>
            <a:r>
              <a:rPr lang="zh-CN" altLang="en-US" dirty="0">
                <a:latin typeface="Arial" panose="020B0604020202020204" pitchFamily="34" charset="0"/>
                <a:sym typeface="Arial" panose="020B0604020202020204" pitchFamily="34" charset="0"/>
              </a:rPr>
              <a:t>日</a:t>
            </a:r>
          </a:p>
          <a:p>
            <a:pPr marL="228600" indent="-228600">
              <a:buFont typeface="+mj-lt"/>
              <a:buAutoNum type="arabicPeriod"/>
            </a:pPr>
            <a:r>
              <a:rPr lang="zh-CN" altLang="en-US" dirty="0">
                <a:latin typeface="Arial" panose="020B0604020202020204" pitchFamily="34" charset="0"/>
                <a:sym typeface="Arial" panose="020B0604020202020204" pitchFamily="34" charset="0"/>
              </a:rPr>
              <a:t>注射用盐酸依拉环素（依嘉</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）说明书，</a:t>
            </a:r>
            <a:r>
              <a:rPr lang="en-US" altLang="zh-CN" dirty="0">
                <a:latin typeface="Arial" panose="020B0604020202020204" pitchFamily="34" charset="0"/>
                <a:sym typeface="Arial" panose="020B0604020202020204" pitchFamily="34" charset="0"/>
              </a:rPr>
              <a:t>2023</a:t>
            </a:r>
            <a:r>
              <a:rPr lang="zh-CN" altLang="en-US" dirty="0">
                <a:latin typeface="Arial" panose="020B0604020202020204" pitchFamily="34" charset="0"/>
                <a:sym typeface="Arial" panose="020B0604020202020204" pitchFamily="34" charset="0"/>
              </a:rPr>
              <a:t>年</a:t>
            </a:r>
            <a:r>
              <a:rPr lang="en-US" altLang="zh-CN" dirty="0">
                <a:latin typeface="Arial" panose="020B0604020202020204" pitchFamily="34" charset="0"/>
                <a:sym typeface="Arial" panose="020B0604020202020204" pitchFamily="34" charset="0"/>
              </a:rPr>
              <a:t>5</a:t>
            </a:r>
            <a:r>
              <a:rPr lang="zh-CN" altLang="en-US" dirty="0">
                <a:latin typeface="Arial" panose="020B0604020202020204" pitchFamily="34" charset="0"/>
                <a:sym typeface="Arial" panose="020B0604020202020204" pitchFamily="34" charset="0"/>
              </a:rPr>
              <a:t>月</a:t>
            </a:r>
            <a:r>
              <a:rPr lang="en-US" altLang="zh-CN" dirty="0">
                <a:latin typeface="Arial" panose="020B0604020202020204" pitchFamily="34" charset="0"/>
                <a:sym typeface="Arial" panose="020B0604020202020204" pitchFamily="34" charset="0"/>
              </a:rPr>
              <a:t>23</a:t>
            </a:r>
            <a:r>
              <a:rPr lang="zh-CN" altLang="en-US" dirty="0">
                <a:latin typeface="Arial" panose="020B0604020202020204" pitchFamily="34" charset="0"/>
                <a:sym typeface="Arial" panose="020B0604020202020204" pitchFamily="34" charset="0"/>
              </a:rPr>
              <a:t>日</a:t>
            </a:r>
          </a:p>
          <a:p>
            <a:pPr marL="228600" indent="-228600">
              <a:buFont typeface="+mj-lt"/>
              <a:buAutoNum type="arabicPeriod"/>
            </a:pPr>
            <a:r>
              <a:rPr lang="zh-CN" altLang="en-US" dirty="0">
                <a:latin typeface="Arial" panose="020B0604020202020204" pitchFamily="34" charset="0"/>
                <a:sym typeface="Arial" panose="020B0604020202020204" pitchFamily="34" charset="0"/>
              </a:rPr>
              <a:t>临床常用四环素类药物合理应用多学科专家共识</a:t>
            </a:r>
          </a:p>
        </p:txBody>
      </p:sp>
      <p:sp>
        <p:nvSpPr>
          <p:cNvPr id="3" name="文本占位符 2">
            <a:extLst>
              <a:ext uri="{FF2B5EF4-FFF2-40B4-BE49-F238E27FC236}">
                <a16:creationId xmlns:a16="http://schemas.microsoft.com/office/drawing/2014/main" id="{41102F71-18CC-4FC7-CC7B-B2151E639246}"/>
              </a:ext>
            </a:extLst>
          </p:cNvPr>
          <p:cNvSpPr>
            <a:spLocks noGrp="1"/>
          </p:cNvSpPr>
          <p:nvPr>
            <p:ph type="body" sz="quarter" idx="11"/>
          </p:nvPr>
        </p:nvSpPr>
        <p:spPr/>
        <p:txBody>
          <a:bodyPr>
            <a:normAutofit lnSpcReduction="10000"/>
          </a:bodyPr>
          <a:lstStyle/>
          <a:p>
            <a:r>
              <a:rPr lang="zh-CN" altLang="en-US" dirty="0">
                <a:latin typeface="Arial" panose="020B0604020202020204" pitchFamily="34" charset="0"/>
                <a:sym typeface="Arial" panose="020B0604020202020204" pitchFamily="34" charset="0"/>
              </a:rPr>
              <a:t>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度洛巴坦通过</a:t>
            </a:r>
            <a:r>
              <a:rPr lang="zh-CN" altLang="en-US" b="1" dirty="0">
                <a:solidFill>
                  <a:schemeClr val="accent1"/>
                </a:solidFill>
                <a:latin typeface="Arial" panose="020B0604020202020204" pitchFamily="34" charset="0"/>
                <a:cs typeface="+mn-ea"/>
                <a:sym typeface="Arial" panose="020B0604020202020204" pitchFamily="34" charset="0"/>
              </a:rPr>
              <a:t>抑制细菌细胞壁合成</a:t>
            </a:r>
            <a:r>
              <a:rPr lang="zh-CN" altLang="en-US" dirty="0">
                <a:latin typeface="Arial" panose="020B0604020202020204" pitchFamily="34" charset="0"/>
                <a:sym typeface="Arial" panose="020B0604020202020204" pitchFamily="34" charset="0"/>
              </a:rPr>
              <a:t>杀死细菌，其抗耐药机制是针对中国</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菌株最普遍的产</a:t>
            </a:r>
            <a:r>
              <a:rPr lang="en-US" altLang="zh-CN" dirty="0">
                <a:latin typeface="Arial" panose="020B0604020202020204" pitchFamily="34" charset="0"/>
                <a:sym typeface="Arial" panose="020B0604020202020204" pitchFamily="34" charset="0"/>
              </a:rPr>
              <a:t>β-</a:t>
            </a:r>
            <a:r>
              <a:rPr lang="zh-CN" altLang="en-US" dirty="0">
                <a:latin typeface="Arial" panose="020B0604020202020204" pitchFamily="34" charset="0"/>
                <a:sym typeface="Arial" panose="020B0604020202020204" pitchFamily="34" charset="0"/>
              </a:rPr>
              <a:t>内酰胺酶机制；依拉环素通过抑制细菌蛋白质合成抑制细菌增殖</a:t>
            </a:r>
          </a:p>
        </p:txBody>
      </p:sp>
      <p:sp>
        <p:nvSpPr>
          <p:cNvPr id="6" name="文本占位符 5">
            <a:extLst>
              <a:ext uri="{FF2B5EF4-FFF2-40B4-BE49-F238E27FC236}">
                <a16:creationId xmlns:a16="http://schemas.microsoft.com/office/drawing/2014/main" id="{BDB02314-0D28-9DD5-25E7-027F0A32DF97}"/>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PBP: </a:t>
            </a:r>
            <a:r>
              <a:rPr lang="zh-CN" altLang="en-US" dirty="0">
                <a:latin typeface="Arial" panose="020B0604020202020204" pitchFamily="34" charset="0"/>
                <a:sym typeface="Arial" panose="020B0604020202020204" pitchFamily="34" charset="0"/>
              </a:rPr>
              <a:t>青霉素结合蛋白</a:t>
            </a:r>
            <a:r>
              <a:rPr lang="en-US" altLang="zh-CN" dirty="0">
                <a:latin typeface="Arial" panose="020B0604020202020204" pitchFamily="34" charset="0"/>
                <a:sym typeface="Arial" panose="020B0604020202020204" pitchFamily="34" charset="0"/>
              </a:rPr>
              <a:t>; CRAB</a:t>
            </a:r>
            <a:r>
              <a:rPr lang="zh-CN" altLang="en-US" dirty="0">
                <a:latin typeface="Arial" panose="020B0604020202020204" pitchFamily="34" charset="0"/>
                <a:sym typeface="Arial" panose="020B0604020202020204" pitchFamily="34" charset="0"/>
              </a:rPr>
              <a:t>：碳青霉烯类耐药的鲍曼不动杆菌</a:t>
            </a:r>
          </a:p>
        </p:txBody>
      </p:sp>
      <p:pic>
        <p:nvPicPr>
          <p:cNvPr id="4" name="图片 3" descr="电脑萤幕画面&#10;&#10;中度可信度描述已自动生成">
            <a:extLst>
              <a:ext uri="{FF2B5EF4-FFF2-40B4-BE49-F238E27FC236}">
                <a16:creationId xmlns:a16="http://schemas.microsoft.com/office/drawing/2014/main" id="{35D8FDA2-A04B-98A1-9E73-8A076B7F5AB7}"/>
              </a:ext>
            </a:extLst>
          </p:cNvPr>
          <p:cNvPicPr>
            <a:picLocks noChangeAspect="1"/>
          </p:cNvPicPr>
          <p:nvPr/>
        </p:nvPicPr>
        <p:blipFill>
          <a:blip r:embed="rId3">
            <a:extLst>
              <a:ext uri="{28A0092B-C50C-407E-A947-70E740481C1C}">
                <a14:useLocalDpi xmlns:a14="http://schemas.microsoft.com/office/drawing/2010/main" val="0"/>
              </a:ext>
            </a:extLst>
          </a:blip>
          <a:srcRect l="53082" t="19218" b="55713"/>
          <a:stretch/>
        </p:blipFill>
        <p:spPr>
          <a:xfrm>
            <a:off x="3802372" y="1489531"/>
            <a:ext cx="1598480" cy="1266371"/>
          </a:xfrm>
          <a:prstGeom prst="rect">
            <a:avLst/>
          </a:prstGeom>
        </p:spPr>
      </p:pic>
      <p:pic>
        <p:nvPicPr>
          <p:cNvPr id="5" name="图片 4" descr="电脑萤幕画面&#10;&#10;中度可信度描述已自动生成">
            <a:extLst>
              <a:ext uri="{FF2B5EF4-FFF2-40B4-BE49-F238E27FC236}">
                <a16:creationId xmlns:a16="http://schemas.microsoft.com/office/drawing/2014/main" id="{C95CDDDB-25AA-BF8B-0A16-703D78D7555E}"/>
              </a:ext>
            </a:extLst>
          </p:cNvPr>
          <p:cNvPicPr>
            <a:picLocks noChangeAspect="1"/>
          </p:cNvPicPr>
          <p:nvPr/>
        </p:nvPicPr>
        <p:blipFill>
          <a:blip r:embed="rId3">
            <a:extLst>
              <a:ext uri="{28A0092B-C50C-407E-A947-70E740481C1C}">
                <a14:useLocalDpi xmlns:a14="http://schemas.microsoft.com/office/drawing/2010/main" val="0"/>
              </a:ext>
            </a:extLst>
          </a:blip>
          <a:srcRect l="57033" t="44007" r="5380" b="39124"/>
          <a:stretch/>
        </p:blipFill>
        <p:spPr>
          <a:xfrm>
            <a:off x="7835081" y="1585800"/>
            <a:ext cx="1707001" cy="1062397"/>
          </a:xfrm>
          <a:prstGeom prst="rect">
            <a:avLst/>
          </a:prstGeom>
        </p:spPr>
      </p:pic>
      <p:sp>
        <p:nvSpPr>
          <p:cNvPr id="7" name="文本框 6">
            <a:extLst>
              <a:ext uri="{FF2B5EF4-FFF2-40B4-BE49-F238E27FC236}">
                <a16:creationId xmlns:a16="http://schemas.microsoft.com/office/drawing/2014/main" id="{3DCB9F9A-0798-6015-471D-33F11D94228D}"/>
              </a:ext>
            </a:extLst>
          </p:cNvPr>
          <p:cNvSpPr txBox="1"/>
          <p:nvPr/>
        </p:nvSpPr>
        <p:spPr>
          <a:xfrm>
            <a:off x="9538392" y="2258016"/>
            <a:ext cx="1846659" cy="246221"/>
          </a:xfrm>
          <a:prstGeom prst="rect">
            <a:avLst/>
          </a:prstGeom>
          <a:noFill/>
        </p:spPr>
        <p:txBody>
          <a:bodyPr wrap="none" lIns="0" tIns="0" rIns="0" bIns="0" rtlCol="0">
            <a:spAutoFit/>
          </a:bodyPr>
          <a:lstStyle>
            <a:defPPr>
              <a:defRPr lang="en-US"/>
            </a:defPPr>
            <a:lvl1pPr algn="ctr">
              <a:defRPr sz="1600">
                <a:cs typeface="+mn-ea"/>
              </a:defRPr>
            </a:lvl1pPr>
          </a:lstStyle>
          <a:p>
            <a:r>
              <a:rPr lang="zh-CN" altLang="en-US"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抑制细菌蛋白质合成</a:t>
            </a:r>
          </a:p>
        </p:txBody>
      </p:sp>
      <p:sp>
        <p:nvSpPr>
          <p:cNvPr id="8" name="文本框 7">
            <a:extLst>
              <a:ext uri="{FF2B5EF4-FFF2-40B4-BE49-F238E27FC236}">
                <a16:creationId xmlns:a16="http://schemas.microsoft.com/office/drawing/2014/main" id="{904602A7-02D7-F762-ECAF-3085CC9AF2B3}"/>
              </a:ext>
            </a:extLst>
          </p:cNvPr>
          <p:cNvSpPr txBox="1"/>
          <p:nvPr/>
        </p:nvSpPr>
        <p:spPr>
          <a:xfrm>
            <a:off x="1731456" y="2198639"/>
            <a:ext cx="1842941" cy="246221"/>
          </a:xfrm>
          <a:prstGeom prst="rect">
            <a:avLst/>
          </a:prstGeom>
          <a:noFill/>
        </p:spPr>
        <p:txBody>
          <a:bodyPr wrap="none" lIns="0" tIns="0" rIns="0" bIns="0" rtlCol="0">
            <a:spAutoFit/>
          </a:bodyPr>
          <a:lstStyle>
            <a:defPPr>
              <a:defRPr lang="en-US"/>
            </a:defPPr>
            <a:lvl1pPr algn="ctr">
              <a:defRPr sz="1600"/>
            </a:lvl1pPr>
          </a:lstStyle>
          <a:p>
            <a:r>
              <a:rPr lang="zh-CN" altLang="en-US" b="1" dirty="0">
                <a:solidFill>
                  <a:schemeClr val="accent1"/>
                </a:solidFill>
                <a:latin typeface="Arial" panose="020B0604020202020204" pitchFamily="34" charset="0"/>
                <a:ea typeface="HarmonyOS Sans SC" panose="00000500000000000000" pitchFamily="2" charset="-122"/>
                <a:cs typeface="+mn-ea"/>
                <a:sym typeface="Arial" panose="020B0604020202020204" pitchFamily="34" charset="0"/>
              </a:rPr>
              <a:t>抑制细菌细胞壁合成</a:t>
            </a:r>
          </a:p>
        </p:txBody>
      </p:sp>
      <p:pic>
        <p:nvPicPr>
          <p:cNvPr id="10" name="图片 9" descr="图片包含 游戏机, 动物&#10;&#10;AI 生成的内容可能不正确。">
            <a:extLst>
              <a:ext uri="{FF2B5EF4-FFF2-40B4-BE49-F238E27FC236}">
                <a16:creationId xmlns:a16="http://schemas.microsoft.com/office/drawing/2014/main" id="{D6504673-DB99-DD4A-1AB6-BF68F1124D8F}"/>
              </a:ext>
            </a:extLst>
          </p:cNvPr>
          <p:cNvPicPr>
            <a:picLocks noChangeAspect="1"/>
          </p:cNvPicPr>
          <p:nvPr/>
        </p:nvPicPr>
        <p:blipFill>
          <a:blip r:embed="rId4"/>
          <a:srcRect l="3630" t="32621" r="5543" b="30240"/>
          <a:stretch/>
        </p:blipFill>
        <p:spPr>
          <a:xfrm>
            <a:off x="6296382" y="2259643"/>
            <a:ext cx="847368" cy="346488"/>
          </a:xfrm>
          <a:prstGeom prst="rect">
            <a:avLst/>
          </a:prstGeom>
        </p:spPr>
      </p:pic>
      <p:sp>
        <p:nvSpPr>
          <p:cNvPr id="13" name="文本框 12">
            <a:extLst>
              <a:ext uri="{FF2B5EF4-FFF2-40B4-BE49-F238E27FC236}">
                <a16:creationId xmlns:a16="http://schemas.microsoft.com/office/drawing/2014/main" id="{2D307DD4-7434-5F3F-697F-443AF1A6398F}"/>
              </a:ext>
            </a:extLst>
          </p:cNvPr>
          <p:cNvSpPr txBox="1"/>
          <p:nvPr/>
        </p:nvSpPr>
        <p:spPr>
          <a:xfrm>
            <a:off x="1797560" y="1788721"/>
            <a:ext cx="1710725" cy="338554"/>
          </a:xfrm>
          <a:prstGeom prst="rect">
            <a:avLst/>
          </a:prstGeom>
          <a:noFill/>
        </p:spPr>
        <p:txBody>
          <a:bodyPr wrap="none" rtlCol="0">
            <a:spAutoFit/>
          </a:bodyPr>
          <a:lstStyle/>
          <a:p>
            <a:pPr algn="ctr"/>
            <a:r>
              <a:rPr lang="zh-CN" altLang="en-US" sz="1600"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舒巴坦</a:t>
            </a:r>
            <a:r>
              <a:rPr lang="en-US" altLang="zh-CN" sz="1600"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a:t>
            </a:r>
            <a:r>
              <a:rPr lang="zh-CN" altLang="en-US" sz="1600"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度洛巴坦</a:t>
            </a:r>
          </a:p>
        </p:txBody>
      </p:sp>
      <p:sp>
        <p:nvSpPr>
          <p:cNvPr id="14" name="文本框 13">
            <a:extLst>
              <a:ext uri="{FF2B5EF4-FFF2-40B4-BE49-F238E27FC236}">
                <a16:creationId xmlns:a16="http://schemas.microsoft.com/office/drawing/2014/main" id="{02F9C8BD-505D-8C00-2F6F-3EE891D20E6A}"/>
              </a:ext>
            </a:extLst>
          </p:cNvPr>
          <p:cNvSpPr txBox="1"/>
          <p:nvPr/>
        </p:nvSpPr>
        <p:spPr>
          <a:xfrm>
            <a:off x="9538392" y="1848098"/>
            <a:ext cx="1005403" cy="338554"/>
          </a:xfrm>
          <a:prstGeom prst="rect">
            <a:avLst/>
          </a:prstGeom>
          <a:noFill/>
        </p:spPr>
        <p:txBody>
          <a:bodyPr wrap="none" rtlCol="0">
            <a:spAutoFit/>
          </a:bodyPr>
          <a:lstStyle/>
          <a:p>
            <a:pPr algn="ctr"/>
            <a:r>
              <a:rPr lang="zh-CN" altLang="en-US" sz="1600"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依拉环素</a:t>
            </a:r>
          </a:p>
        </p:txBody>
      </p:sp>
      <p:sp>
        <p:nvSpPr>
          <p:cNvPr id="18" name="文本框 17">
            <a:extLst>
              <a:ext uri="{FF2B5EF4-FFF2-40B4-BE49-F238E27FC236}">
                <a16:creationId xmlns:a16="http://schemas.microsoft.com/office/drawing/2014/main" id="{0BC32041-C26B-E8CF-F2F0-78ECC89205B5}"/>
              </a:ext>
            </a:extLst>
          </p:cNvPr>
          <p:cNvSpPr txBox="1"/>
          <p:nvPr/>
        </p:nvSpPr>
        <p:spPr>
          <a:xfrm>
            <a:off x="6219924" y="1717936"/>
            <a:ext cx="1005403" cy="584775"/>
          </a:xfrm>
          <a:prstGeom prst="rect">
            <a:avLst/>
          </a:prstGeom>
          <a:noFill/>
        </p:spPr>
        <p:txBody>
          <a:bodyPr wrap="none" rtlCol="0">
            <a:spAutoFit/>
          </a:bodyPr>
          <a:lstStyle/>
          <a:p>
            <a:pPr algn="ctr"/>
            <a:r>
              <a:rPr lang="zh-CN" altLang="en-US" sz="1600"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鲍曼不动</a:t>
            </a:r>
            <a:endParaRPr lang="en-US" altLang="zh-CN" sz="1600" b="1" dirty="0">
              <a:solidFill>
                <a:schemeClr val="accent1"/>
              </a:solidFill>
              <a:latin typeface="Arial" panose="020B0604020202020204" pitchFamily="34" charset="0"/>
              <a:ea typeface="HarmonyOS Sans SC" panose="00000500000000000000" pitchFamily="2" charset="-122"/>
              <a:sym typeface="Arial" panose="020B0604020202020204" pitchFamily="34" charset="0"/>
            </a:endParaRPr>
          </a:p>
          <a:p>
            <a:pPr algn="ctr"/>
            <a:r>
              <a:rPr lang="zh-CN" altLang="en-US" sz="1600"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杆菌</a:t>
            </a:r>
          </a:p>
        </p:txBody>
      </p:sp>
      <p:graphicFrame>
        <p:nvGraphicFramePr>
          <p:cNvPr id="21" name="表格 20">
            <a:extLst>
              <a:ext uri="{FF2B5EF4-FFF2-40B4-BE49-F238E27FC236}">
                <a16:creationId xmlns:a16="http://schemas.microsoft.com/office/drawing/2014/main" id="{CF645F5A-8725-375E-B33C-299C0EC8B80E}"/>
              </a:ext>
            </a:extLst>
          </p:cNvPr>
          <p:cNvGraphicFramePr>
            <a:graphicFrameLocks noGrp="1"/>
          </p:cNvGraphicFramePr>
          <p:nvPr>
            <p:extLst>
              <p:ext uri="{D42A27DB-BD31-4B8C-83A1-F6EECF244321}">
                <p14:modId xmlns:p14="http://schemas.microsoft.com/office/powerpoint/2010/main" val="2742651499"/>
              </p:ext>
            </p:extLst>
          </p:nvPr>
        </p:nvGraphicFramePr>
        <p:xfrm>
          <a:off x="371475" y="3302000"/>
          <a:ext cx="11441714" cy="2624138"/>
        </p:xfrm>
        <a:graphic>
          <a:graphicData uri="http://schemas.openxmlformats.org/drawingml/2006/table">
            <a:tbl>
              <a:tblPr firstRow="1" bandRow="1">
                <a:tableStyleId>{3B4B98B0-60AC-42C2-AFA5-B58CD77FA1E5}</a:tableStyleId>
              </a:tblPr>
              <a:tblGrid>
                <a:gridCol w="1343025">
                  <a:extLst>
                    <a:ext uri="{9D8B030D-6E8A-4147-A177-3AD203B41FA5}">
                      <a16:colId xmlns:a16="http://schemas.microsoft.com/office/drawing/2014/main" val="3656110640"/>
                    </a:ext>
                  </a:extLst>
                </a:gridCol>
                <a:gridCol w="5041900">
                  <a:extLst>
                    <a:ext uri="{9D8B030D-6E8A-4147-A177-3AD203B41FA5}">
                      <a16:colId xmlns:a16="http://schemas.microsoft.com/office/drawing/2014/main" val="2737116407"/>
                    </a:ext>
                  </a:extLst>
                </a:gridCol>
                <a:gridCol w="5056789">
                  <a:extLst>
                    <a:ext uri="{9D8B030D-6E8A-4147-A177-3AD203B41FA5}">
                      <a16:colId xmlns:a16="http://schemas.microsoft.com/office/drawing/2014/main" val="4247065101"/>
                    </a:ext>
                  </a:extLst>
                </a:gridCol>
              </a:tblGrid>
              <a:tr h="567662">
                <a:tc>
                  <a:txBody>
                    <a:bodyPr/>
                    <a:lstStyle/>
                    <a:p>
                      <a:pPr algn="ctr"/>
                      <a:endParaRPr lang="zh-CN" altLang="en-US" sz="1600"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anchor="ctr">
                    <a:lnL>
                      <a:noFill/>
                    </a:lnL>
                    <a:lnR w="3175" cap="flat" cmpd="sng" algn="ctr">
                      <a:solidFill>
                        <a:schemeClr val="bg1">
                          <a:lumMod val="75000"/>
                        </a:schemeClr>
                      </a:solidFill>
                      <a:prstDash val="solid"/>
                      <a:round/>
                      <a:headEnd type="none" w="med" len="med"/>
                      <a:tailEnd type="none" w="med" len="med"/>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舒巴坦</a:t>
                      </a:r>
                      <a:r>
                        <a:rPr lang="en-US" altLang="zh-CN" sz="16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t>
                      </a:r>
                      <a:r>
                        <a:rPr lang="zh-CN" altLang="en-US" sz="16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度洛巴坦</a:t>
                      </a:r>
                      <a:r>
                        <a:rPr lang="en-US" altLang="zh-CN" sz="1600" b="1"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rPr>
                        <a:t>1</a:t>
                      </a:r>
                      <a:endParaRPr lang="zh-CN" altLang="en-US" sz="1600" b="1"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依拉环素</a:t>
                      </a:r>
                    </a:p>
                  </a:txBody>
                  <a:tcPr anchor="ctr">
                    <a:lnL w="3175" cap="flat" cmpd="sng" algn="ctr">
                      <a:solidFill>
                        <a:schemeClr val="bg1">
                          <a:lumMod val="75000"/>
                        </a:schemeClr>
                      </a:solidFill>
                      <a:prstDash val="solid"/>
                      <a:round/>
                      <a:headEnd type="none" w="med" len="med"/>
                      <a:tailEnd type="none" w="med" len="med"/>
                    </a:lnL>
                    <a:lnR>
                      <a:noFill/>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06884028"/>
                  </a:ext>
                </a:extLst>
              </a:tr>
              <a:tr h="354565">
                <a:tc>
                  <a:txBody>
                    <a:bodyPr/>
                    <a:lstStyle/>
                    <a:p>
                      <a:pPr algn="ctr"/>
                      <a:r>
                        <a:rPr lang="zh-CN" altLang="en-US" sz="1400" dirty="0">
                          <a:latin typeface="Arial" panose="020B0604020202020204" pitchFamily="34" charset="0"/>
                          <a:ea typeface="HarmonyOS Sans SC" panose="00000500000000000000" pitchFamily="2" charset="-122"/>
                          <a:sym typeface="Arial" panose="020B0604020202020204" pitchFamily="34" charset="0"/>
                        </a:rPr>
                        <a:t>抗生素类型</a:t>
                      </a:r>
                    </a:p>
                  </a:txBody>
                  <a:tcPr anchor="ctr">
                    <a:lnL>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β-</a:t>
                      </a:r>
                      <a:r>
                        <a:rPr lang="zh-CN" altLang="en-US" sz="1400" dirty="0">
                          <a:latin typeface="Arial" panose="020B0604020202020204" pitchFamily="34" charset="0"/>
                          <a:ea typeface="HarmonyOS Sans SC" panose="00000500000000000000" pitchFamily="2" charset="-122"/>
                          <a:sym typeface="Arial" panose="020B0604020202020204" pitchFamily="34" charset="0"/>
                        </a:rPr>
                        <a:t>内酰胺类</a:t>
                      </a:r>
                      <a:r>
                        <a:rPr lang="en-US" altLang="zh-CN" sz="1400" dirty="0">
                          <a:latin typeface="Arial" panose="020B0604020202020204" pitchFamily="34" charset="0"/>
                          <a:ea typeface="HarmonyOS Sans SC" panose="00000500000000000000" pitchFamily="2" charset="-122"/>
                          <a:sym typeface="Arial" panose="020B0604020202020204" pitchFamily="34" charset="0"/>
                        </a:rPr>
                        <a:t>/β-</a:t>
                      </a:r>
                      <a:r>
                        <a:rPr lang="zh-CN" altLang="en-US" sz="1400" dirty="0">
                          <a:latin typeface="Arial" panose="020B0604020202020204" pitchFamily="34" charset="0"/>
                          <a:ea typeface="HarmonyOS Sans SC" panose="00000500000000000000" pitchFamily="2" charset="-122"/>
                          <a:sym typeface="Arial" panose="020B0604020202020204" pitchFamily="34" charset="0"/>
                        </a:rPr>
                        <a:t>内酰胺酶抑制剂</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ea typeface="HarmonyOS Sans SC" panose="00000500000000000000" pitchFamily="2" charset="-122"/>
                          <a:sym typeface="Arial" panose="020B0604020202020204" pitchFamily="34" charset="0"/>
                        </a:rPr>
                        <a:t>四环素类（氟环素）</a:t>
                      </a:r>
                    </a:p>
                  </a:txBody>
                  <a:tcPr anchor="ctr">
                    <a:lnL w="3175" cap="flat" cmpd="sng" algn="ctr">
                      <a:solidFill>
                        <a:schemeClr val="bg1">
                          <a:lumMod val="75000"/>
                        </a:schemeClr>
                      </a:solidFill>
                      <a:prstDash val="solid"/>
                      <a:round/>
                      <a:headEnd type="none" w="med" len="med"/>
                      <a:tailEnd type="none" w="med" len="med"/>
                    </a:lnL>
                    <a:lnR>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45449020"/>
                  </a:ext>
                </a:extLst>
              </a:tr>
              <a:tr h="602760">
                <a:tc>
                  <a:txBody>
                    <a:bodyPr/>
                    <a:lstStyle/>
                    <a:p>
                      <a:pPr algn="ctr"/>
                      <a:r>
                        <a:rPr lang="zh-CN" altLang="en-US" sz="1400" b="0" u="none" strike="noStrike" baseline="0" dirty="0">
                          <a:latin typeface="Arial" panose="020B0604020202020204" pitchFamily="34" charset="0"/>
                          <a:ea typeface="HarmonyOS Sans SC" panose="00000500000000000000" pitchFamily="2" charset="-122"/>
                          <a:sym typeface="Arial" panose="020B0604020202020204" pitchFamily="34" charset="0"/>
                        </a:rPr>
                        <a:t>杀菌</a:t>
                      </a:r>
                      <a:r>
                        <a:rPr lang="en-US" altLang="zh-CN" sz="1400" b="0" u="none" strike="noStrike" baseline="0" dirty="0">
                          <a:latin typeface="Arial" panose="020B0604020202020204" pitchFamily="34" charset="0"/>
                          <a:ea typeface="HarmonyOS Sans SC" panose="00000500000000000000" pitchFamily="2" charset="-122"/>
                          <a:sym typeface="Arial" panose="020B0604020202020204" pitchFamily="34" charset="0"/>
                        </a:rPr>
                        <a:t>/</a:t>
                      </a:r>
                      <a:r>
                        <a:rPr lang="zh-CN" altLang="en-US" sz="1400" b="0" u="none" strike="noStrike" baseline="0" dirty="0">
                          <a:latin typeface="Arial" panose="020B0604020202020204" pitchFamily="34" charset="0"/>
                          <a:ea typeface="HarmonyOS Sans SC" panose="00000500000000000000" pitchFamily="2" charset="-122"/>
                          <a:sym typeface="Arial" panose="020B0604020202020204" pitchFamily="34" charset="0"/>
                        </a:rPr>
                        <a:t>抑菌机制</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400" b="1" u="none" strike="noStrike" baseline="0" dirty="0">
                          <a:latin typeface="Arial" panose="020B0604020202020204" pitchFamily="34" charset="0"/>
                          <a:ea typeface="HarmonyOS Sans SC" panose="00000500000000000000" pitchFamily="2" charset="-122"/>
                          <a:sym typeface="Arial" panose="020B0604020202020204" pitchFamily="34" charset="0"/>
                        </a:rPr>
                        <a:t>舒巴坦用于杀菌</a:t>
                      </a:r>
                      <a:r>
                        <a:rPr lang="zh-CN" altLang="en-US" sz="1400" b="0" u="none" strike="noStrike" baseline="0" dirty="0">
                          <a:latin typeface="Arial" panose="020B0604020202020204" pitchFamily="34" charset="0"/>
                          <a:ea typeface="HarmonyOS Sans SC" panose="00000500000000000000" pitchFamily="2" charset="-122"/>
                          <a:sym typeface="Arial" panose="020B0604020202020204" pitchFamily="34" charset="0"/>
                        </a:rPr>
                        <a:t>：结合</a:t>
                      </a:r>
                      <a:r>
                        <a:rPr lang="zh-CN" altLang="en-US" sz="1400" dirty="0">
                          <a:latin typeface="Arial" panose="020B0604020202020204" pitchFamily="34" charset="0"/>
                          <a:ea typeface="HarmonyOS Sans SC" panose="00000500000000000000" pitchFamily="2" charset="-122"/>
                          <a:sym typeface="Arial" panose="020B0604020202020204" pitchFamily="34" charset="0"/>
                        </a:rPr>
                        <a:t>鲍曼不动杆菌的</a:t>
                      </a:r>
                      <a:r>
                        <a:rPr lang="en-US" altLang="zh-CN" sz="1400" b="0" u="none" strike="noStrike" baseline="0" dirty="0">
                          <a:latin typeface="Arial" panose="020B0604020202020204" pitchFamily="34" charset="0"/>
                          <a:ea typeface="HarmonyOS Sans SC" panose="00000500000000000000" pitchFamily="2" charset="-122"/>
                          <a:sym typeface="Arial" panose="020B0604020202020204" pitchFamily="34" charset="0"/>
                        </a:rPr>
                        <a:t>PBP 1</a:t>
                      </a:r>
                      <a:r>
                        <a:rPr lang="zh-CN" altLang="en-US" sz="1400" b="0" u="none" strike="noStrike" baseline="0" dirty="0">
                          <a:latin typeface="Arial" panose="020B0604020202020204" pitchFamily="34" charset="0"/>
                          <a:ea typeface="HarmonyOS Sans SC" panose="00000500000000000000" pitchFamily="2" charset="-122"/>
                          <a:sym typeface="Arial" panose="020B0604020202020204" pitchFamily="34" charset="0"/>
                        </a:rPr>
                        <a:t>和</a:t>
                      </a:r>
                      <a:r>
                        <a:rPr lang="en-US" altLang="zh-CN" sz="1400" b="0" u="none" strike="noStrike" baseline="0" dirty="0">
                          <a:latin typeface="Arial" panose="020B0604020202020204" pitchFamily="34" charset="0"/>
                          <a:ea typeface="HarmonyOS Sans SC" panose="00000500000000000000" pitchFamily="2" charset="-122"/>
                          <a:sym typeface="Arial" panose="020B0604020202020204" pitchFamily="34" charset="0"/>
                        </a:rPr>
                        <a:t>3</a:t>
                      </a:r>
                      <a:r>
                        <a:rPr lang="zh-CN" altLang="en-US" sz="1400" b="0" u="none" strike="noStrike" baseline="0" dirty="0">
                          <a:latin typeface="Arial" panose="020B0604020202020204" pitchFamily="34" charset="0"/>
                          <a:ea typeface="HarmonyOS Sans SC" panose="00000500000000000000" pitchFamily="2" charset="-122"/>
                          <a:sym typeface="Arial" panose="020B0604020202020204" pitchFamily="34" charset="0"/>
                        </a:rPr>
                        <a:t>，阻止其参与细菌细胞壁的合成过程，产生对鲍曼不动杆菌的抗菌活性</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ea typeface="HarmonyOS Sans SC" panose="00000500000000000000" pitchFamily="2" charset="-122"/>
                          <a:sym typeface="Arial" panose="020B0604020202020204" pitchFamily="34" charset="0"/>
                        </a:rPr>
                        <a:t>依拉环素通过与 </a:t>
                      </a:r>
                      <a:r>
                        <a:rPr lang="en-US" altLang="zh-CN" sz="1400" dirty="0">
                          <a:latin typeface="Arial" panose="020B0604020202020204" pitchFamily="34" charset="0"/>
                          <a:ea typeface="HarmonyOS Sans SC" panose="00000500000000000000" pitchFamily="2" charset="-122"/>
                          <a:sym typeface="Arial" panose="020B0604020202020204" pitchFamily="34" charset="0"/>
                        </a:rPr>
                        <a:t>30S</a:t>
                      </a:r>
                      <a:r>
                        <a:rPr lang="zh-CN" altLang="en-US" sz="1400" dirty="0">
                          <a:latin typeface="Arial" panose="020B0604020202020204" pitchFamily="34" charset="0"/>
                          <a:ea typeface="HarmonyOS Sans SC" panose="00000500000000000000" pitchFamily="2" charset="-122"/>
                          <a:sym typeface="Arial" panose="020B0604020202020204" pitchFamily="34" charset="0"/>
                        </a:rPr>
                        <a:t>核糖体亚基结合，阻止氨基酸残基整合入正在延长的肽链，从而干扰细菌蛋白质的合成</a:t>
                      </a:r>
                      <a:r>
                        <a:rPr lang="en-US" altLang="zh-CN" sz="1400" baseline="30000" dirty="0">
                          <a:latin typeface="Arial" panose="020B0604020202020204" pitchFamily="34" charset="0"/>
                          <a:ea typeface="HarmonyOS Sans SC" panose="00000500000000000000" pitchFamily="2" charset="-122"/>
                          <a:sym typeface="Arial" panose="020B0604020202020204" pitchFamily="34" charset="0"/>
                        </a:rPr>
                        <a:t>2</a:t>
                      </a:r>
                    </a:p>
                  </a:txBody>
                  <a:tcPr anchor="ctr">
                    <a:lnL w="3175" cap="flat" cmpd="sng" algn="ctr">
                      <a:solidFill>
                        <a:schemeClr val="bg1">
                          <a:lumMod val="75000"/>
                        </a:schemeClr>
                      </a:solidFill>
                      <a:prstDash val="solid"/>
                      <a:round/>
                      <a:headEnd type="none" w="med" len="med"/>
                      <a:tailEnd type="none" w="med" len="med"/>
                    </a:lnL>
                    <a:lnR>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4790810"/>
                  </a:ext>
                </a:extLst>
              </a:tr>
              <a:tr h="1099151">
                <a:tc>
                  <a:txBody>
                    <a:bodyPr/>
                    <a:lstStyle/>
                    <a:p>
                      <a:pPr algn="ctr"/>
                      <a:r>
                        <a:rPr lang="zh-CN" altLang="en-US" sz="1400" dirty="0">
                          <a:latin typeface="Arial" panose="020B0604020202020204" pitchFamily="34" charset="0"/>
                          <a:ea typeface="HarmonyOS Sans SC" panose="00000500000000000000" pitchFamily="2" charset="-122"/>
                          <a:sym typeface="Arial" panose="020B0604020202020204" pitchFamily="34" charset="0"/>
                        </a:rPr>
                        <a:t>抗耐药机制</a:t>
                      </a:r>
                    </a:p>
                  </a:txBody>
                  <a:tcPr anchor="ctr">
                    <a:lnL>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zh-CN" altLang="en-US" sz="1400" b="1" dirty="0">
                          <a:latin typeface="Arial" panose="020B0604020202020204" pitchFamily="34" charset="0"/>
                          <a:ea typeface="HarmonyOS Sans SC" panose="00000500000000000000" pitchFamily="2" charset="-122"/>
                          <a:sym typeface="Arial" panose="020B0604020202020204" pitchFamily="34" charset="0"/>
                        </a:rPr>
                        <a:t>度洛巴坦抵抗耐药</a:t>
                      </a:r>
                      <a:r>
                        <a:rPr lang="zh-CN" altLang="en-US" sz="1400" dirty="0">
                          <a:latin typeface="Arial" panose="020B0604020202020204" pitchFamily="34" charset="0"/>
                          <a:ea typeface="HarmonyOS Sans SC" panose="00000500000000000000" pitchFamily="2" charset="-122"/>
                          <a:sym typeface="Arial" panose="020B0604020202020204" pitchFamily="34" charset="0"/>
                        </a:rPr>
                        <a:t>：</a:t>
                      </a:r>
                      <a:r>
                        <a:rPr lang="zh-CN" altLang="en-US" sz="1400" b="1" dirty="0">
                          <a:solidFill>
                            <a:schemeClr val="accent2"/>
                          </a:solidFill>
                          <a:latin typeface="Arial" panose="020B0604020202020204" pitchFamily="34" charset="0"/>
                          <a:ea typeface="HarmonyOS Sans SC" panose="00000500000000000000" pitchFamily="2" charset="-122"/>
                          <a:sym typeface="Arial" panose="020B0604020202020204" pitchFamily="34" charset="0"/>
                        </a:rPr>
                        <a:t>结合鲍曼不动杆菌产生的</a:t>
                      </a:r>
                      <a:r>
                        <a:rPr lang="en-US" altLang="zh-CN" sz="1400" b="1" dirty="0">
                          <a:solidFill>
                            <a:schemeClr val="accent2"/>
                          </a:solidFill>
                          <a:latin typeface="Arial" panose="020B0604020202020204" pitchFamily="34" charset="0"/>
                          <a:ea typeface="HarmonyOS Sans SC" panose="00000500000000000000" pitchFamily="2" charset="-122"/>
                          <a:sym typeface="Arial" panose="020B0604020202020204" pitchFamily="34" charset="0"/>
                        </a:rPr>
                        <a:t>β-</a:t>
                      </a:r>
                      <a:r>
                        <a:rPr lang="zh-CN" altLang="en-US" sz="1400" b="1" dirty="0">
                          <a:solidFill>
                            <a:schemeClr val="accent2"/>
                          </a:solidFill>
                          <a:latin typeface="Arial" panose="020B0604020202020204" pitchFamily="34" charset="0"/>
                          <a:ea typeface="HarmonyOS Sans SC" panose="00000500000000000000" pitchFamily="2" charset="-122"/>
                          <a:sym typeface="Arial" panose="020B0604020202020204" pitchFamily="34" charset="0"/>
                        </a:rPr>
                        <a:t>内酰胺酶</a:t>
                      </a:r>
                      <a:r>
                        <a:rPr lang="zh-CN" altLang="en-US" sz="1400" dirty="0">
                          <a:latin typeface="Arial" panose="020B0604020202020204" pitchFamily="34" charset="0"/>
                          <a:ea typeface="HarmonyOS Sans SC" panose="00000500000000000000" pitchFamily="2" charset="-122"/>
                          <a:sym typeface="Arial" panose="020B0604020202020204" pitchFamily="34" charset="0"/>
                        </a:rPr>
                        <a:t>（包括</a:t>
                      </a:r>
                      <a:r>
                        <a:rPr lang="en-US" altLang="zh-CN" sz="1400" dirty="0">
                          <a:latin typeface="Arial" panose="020B0604020202020204" pitchFamily="34" charset="0"/>
                          <a:ea typeface="HarmonyOS Sans SC" panose="00000500000000000000" pitchFamily="2" charset="-122"/>
                          <a:sym typeface="Arial" panose="020B0604020202020204" pitchFamily="34" charset="0"/>
                        </a:rPr>
                        <a:t>A</a:t>
                      </a:r>
                      <a:r>
                        <a:rPr lang="zh-CN" altLang="en-US" sz="1400" dirty="0">
                          <a:latin typeface="Arial" panose="020B0604020202020204" pitchFamily="34" charset="0"/>
                          <a:ea typeface="HarmonyOS Sans SC" panose="00000500000000000000" pitchFamily="2" charset="-122"/>
                          <a:sym typeface="Arial" panose="020B0604020202020204" pitchFamily="34" charset="0"/>
                        </a:rPr>
                        <a:t>、</a:t>
                      </a:r>
                      <a:r>
                        <a:rPr lang="en-US" altLang="zh-CN" sz="1400" dirty="0">
                          <a:latin typeface="Arial" panose="020B0604020202020204" pitchFamily="34" charset="0"/>
                          <a:ea typeface="HarmonyOS Sans SC" panose="00000500000000000000" pitchFamily="2" charset="-122"/>
                          <a:sym typeface="Arial" panose="020B0604020202020204" pitchFamily="34" charset="0"/>
                        </a:rPr>
                        <a:t>C</a:t>
                      </a:r>
                      <a:r>
                        <a:rPr lang="zh-CN" altLang="en-US" sz="1400" dirty="0">
                          <a:latin typeface="Arial" panose="020B0604020202020204" pitchFamily="34" charset="0"/>
                          <a:ea typeface="HarmonyOS Sans SC" panose="00000500000000000000" pitchFamily="2" charset="-122"/>
                          <a:sym typeface="Arial" panose="020B0604020202020204" pitchFamily="34" charset="0"/>
                        </a:rPr>
                        <a:t>、</a:t>
                      </a:r>
                      <a:r>
                        <a:rPr lang="en-US" altLang="zh-CN" sz="1400" dirty="0">
                          <a:latin typeface="Arial" panose="020B0604020202020204" pitchFamily="34" charset="0"/>
                          <a:ea typeface="HarmonyOS Sans SC" panose="00000500000000000000" pitchFamily="2" charset="-122"/>
                          <a:sym typeface="Arial" panose="020B0604020202020204" pitchFamily="34" charset="0"/>
                        </a:rPr>
                        <a:t>D</a:t>
                      </a:r>
                      <a:r>
                        <a:rPr lang="zh-CN" altLang="en-US" sz="1400" dirty="0">
                          <a:latin typeface="Arial" panose="020B0604020202020204" pitchFamily="34" charset="0"/>
                          <a:ea typeface="HarmonyOS Sans SC" panose="00000500000000000000" pitchFamily="2" charset="-122"/>
                          <a:sym typeface="Arial" panose="020B0604020202020204" pitchFamily="34" charset="0"/>
                        </a:rPr>
                        <a:t>类酶），保护舒巴坦不被降解，恢复舒巴坦的活性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ea typeface="HarmonyOS Sans SC" panose="00000500000000000000" pitchFamily="2" charset="-122"/>
                          <a:sym typeface="Arial" panose="020B0604020202020204" pitchFamily="34" charset="0"/>
                        </a:rPr>
                        <a:t>细菌可产生核糖体保护基因，改变核糖体构象以逃逸四环素对蛋白合成的抑制作用。依拉环素通过在四环素核心</a:t>
                      </a:r>
                      <a:r>
                        <a:rPr lang="en-US" altLang="zh-CN" sz="1400" dirty="0">
                          <a:latin typeface="Arial" panose="020B0604020202020204" pitchFamily="34" charset="0"/>
                          <a:ea typeface="HarmonyOS Sans SC" panose="00000500000000000000" pitchFamily="2" charset="-122"/>
                          <a:sym typeface="Arial" panose="020B0604020202020204" pitchFamily="34" charset="0"/>
                        </a:rPr>
                        <a:t>D</a:t>
                      </a:r>
                      <a:r>
                        <a:rPr lang="zh-CN" altLang="en-US" sz="1400" dirty="0">
                          <a:latin typeface="Arial" panose="020B0604020202020204" pitchFamily="34" charset="0"/>
                          <a:ea typeface="HarmonyOS Sans SC" panose="00000500000000000000" pitchFamily="2" charset="-122"/>
                          <a:sym typeface="Arial" panose="020B0604020202020204" pitchFamily="34" charset="0"/>
                        </a:rPr>
                        <a:t>环上进行</a:t>
                      </a:r>
                      <a:r>
                        <a:rPr lang="en-US" altLang="zh-CN" sz="1400" dirty="0">
                          <a:latin typeface="Arial" panose="020B0604020202020204" pitchFamily="34" charset="0"/>
                          <a:ea typeface="HarmonyOS Sans SC" panose="00000500000000000000" pitchFamily="2" charset="-122"/>
                          <a:sym typeface="Arial" panose="020B0604020202020204" pitchFamily="34" charset="0"/>
                        </a:rPr>
                        <a:t>C‑9</a:t>
                      </a:r>
                      <a:r>
                        <a:rPr lang="zh-CN" altLang="en-US" sz="1400" dirty="0">
                          <a:latin typeface="Arial" panose="020B0604020202020204" pitchFamily="34" charset="0"/>
                          <a:ea typeface="HarmonyOS Sans SC" panose="00000500000000000000" pitchFamily="2" charset="-122"/>
                          <a:sym typeface="Arial" panose="020B0604020202020204" pitchFamily="34" charset="0"/>
                        </a:rPr>
                        <a:t>位吡咯烷酰氨基和</a:t>
                      </a:r>
                      <a:r>
                        <a:rPr lang="en-US" altLang="zh-CN" sz="1400" dirty="0">
                          <a:latin typeface="Arial" panose="020B0604020202020204" pitchFamily="34" charset="0"/>
                          <a:ea typeface="HarmonyOS Sans SC" panose="00000500000000000000" pitchFamily="2" charset="-122"/>
                          <a:sym typeface="Arial" panose="020B0604020202020204" pitchFamily="34" charset="0"/>
                        </a:rPr>
                        <a:t>C‑7</a:t>
                      </a:r>
                      <a:r>
                        <a:rPr lang="zh-CN" altLang="en-US" sz="1400" dirty="0">
                          <a:latin typeface="Arial" panose="020B0604020202020204" pitchFamily="34" charset="0"/>
                          <a:ea typeface="HarmonyOS Sans SC" panose="00000500000000000000" pitchFamily="2" charset="-122"/>
                          <a:sym typeface="Arial" panose="020B0604020202020204" pitchFamily="34" charset="0"/>
                        </a:rPr>
                        <a:t>位氟原子修饰，克服细菌耐药性</a:t>
                      </a:r>
                      <a:r>
                        <a:rPr lang="en-US" altLang="zh-CN" sz="1400" baseline="30000" dirty="0">
                          <a:latin typeface="Arial" panose="020B0604020202020204" pitchFamily="34" charset="0"/>
                          <a:ea typeface="HarmonyOS Sans SC" panose="00000500000000000000" pitchFamily="2" charset="-122"/>
                          <a:sym typeface="Arial" panose="020B0604020202020204" pitchFamily="34" charset="0"/>
                        </a:rPr>
                        <a:t>3</a:t>
                      </a:r>
                      <a:endParaRPr lang="zh-CN" altLang="en-US" sz="1400" baseline="30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a:noFill/>
                    </a:lnR>
                    <a:lnT w="3175"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83294748"/>
                  </a:ext>
                </a:extLst>
              </a:tr>
            </a:tbl>
          </a:graphicData>
        </a:graphic>
      </p:graphicFrame>
      <p:pic>
        <p:nvPicPr>
          <p:cNvPr id="9" name="图片 8">
            <a:extLst>
              <a:ext uri="{FF2B5EF4-FFF2-40B4-BE49-F238E27FC236}">
                <a16:creationId xmlns:a16="http://schemas.microsoft.com/office/drawing/2014/main" id="{4615D1AC-719B-2829-8E54-23A169D6B56F}"/>
              </a:ext>
            </a:extLst>
          </p:cNvPr>
          <p:cNvPicPr>
            <a:picLocks noChangeAspect="1"/>
          </p:cNvPicPr>
          <p:nvPr/>
        </p:nvPicPr>
        <p:blipFill>
          <a:blip r:embed="rId5"/>
          <a:stretch>
            <a:fillRect/>
          </a:stretch>
        </p:blipFill>
        <p:spPr>
          <a:xfrm>
            <a:off x="-3410092" y="2824542"/>
            <a:ext cx="3141112" cy="1057823"/>
          </a:xfrm>
          <a:prstGeom prst="rect">
            <a:avLst/>
          </a:prstGeom>
        </p:spPr>
      </p:pic>
      <p:pic>
        <p:nvPicPr>
          <p:cNvPr id="17" name="图片 16">
            <a:extLst>
              <a:ext uri="{FF2B5EF4-FFF2-40B4-BE49-F238E27FC236}">
                <a16:creationId xmlns:a16="http://schemas.microsoft.com/office/drawing/2014/main" id="{71A29769-8808-CAE0-50C2-84EF1C808E90}"/>
              </a:ext>
            </a:extLst>
          </p:cNvPr>
          <p:cNvPicPr>
            <a:picLocks noChangeAspect="1"/>
          </p:cNvPicPr>
          <p:nvPr/>
        </p:nvPicPr>
        <p:blipFill>
          <a:blip r:embed="rId6"/>
          <a:stretch>
            <a:fillRect/>
          </a:stretch>
        </p:blipFill>
        <p:spPr>
          <a:xfrm>
            <a:off x="-4225177" y="1329397"/>
            <a:ext cx="4019500" cy="1231043"/>
          </a:xfrm>
          <a:prstGeom prst="rect">
            <a:avLst/>
          </a:prstGeom>
        </p:spPr>
      </p:pic>
      <p:grpSp>
        <p:nvGrpSpPr>
          <p:cNvPr id="26" name="组合 25">
            <a:extLst>
              <a:ext uri="{FF2B5EF4-FFF2-40B4-BE49-F238E27FC236}">
                <a16:creationId xmlns:a16="http://schemas.microsoft.com/office/drawing/2014/main" id="{12CC9E66-DE98-F8FB-AB35-A319E34B11EC}"/>
              </a:ext>
            </a:extLst>
          </p:cNvPr>
          <p:cNvGrpSpPr/>
          <p:nvPr/>
        </p:nvGrpSpPr>
        <p:grpSpPr>
          <a:xfrm>
            <a:off x="-4744452" y="4115187"/>
            <a:ext cx="4475472" cy="1413416"/>
            <a:chOff x="-1918010" y="2311056"/>
            <a:chExt cx="10926710" cy="3602855"/>
          </a:xfrm>
        </p:grpSpPr>
        <p:pic>
          <p:nvPicPr>
            <p:cNvPr id="20" name="图片 19">
              <a:extLst>
                <a:ext uri="{FF2B5EF4-FFF2-40B4-BE49-F238E27FC236}">
                  <a16:creationId xmlns:a16="http://schemas.microsoft.com/office/drawing/2014/main" id="{E8DE246C-221A-5272-8803-201873A733C1}"/>
                </a:ext>
              </a:extLst>
            </p:cNvPr>
            <p:cNvPicPr>
              <a:picLocks noChangeAspect="1"/>
            </p:cNvPicPr>
            <p:nvPr/>
          </p:nvPicPr>
          <p:blipFill>
            <a:blip r:embed="rId7"/>
            <a:stretch>
              <a:fillRect/>
            </a:stretch>
          </p:blipFill>
          <p:spPr>
            <a:xfrm>
              <a:off x="-1729677" y="2311056"/>
              <a:ext cx="5220430" cy="1914793"/>
            </a:xfrm>
            <a:prstGeom prst="rect">
              <a:avLst/>
            </a:prstGeom>
          </p:spPr>
        </p:pic>
        <p:pic>
          <p:nvPicPr>
            <p:cNvPr id="24" name="图片 23">
              <a:extLst>
                <a:ext uri="{FF2B5EF4-FFF2-40B4-BE49-F238E27FC236}">
                  <a16:creationId xmlns:a16="http://schemas.microsoft.com/office/drawing/2014/main" id="{6259DDDB-287F-6EEF-BC7F-AEF7E5A640E5}"/>
                </a:ext>
              </a:extLst>
            </p:cNvPr>
            <p:cNvPicPr>
              <a:picLocks noChangeAspect="1"/>
            </p:cNvPicPr>
            <p:nvPr/>
          </p:nvPicPr>
          <p:blipFill>
            <a:blip r:embed="rId8"/>
            <a:stretch>
              <a:fillRect/>
            </a:stretch>
          </p:blipFill>
          <p:spPr>
            <a:xfrm>
              <a:off x="-1918010" y="4117486"/>
              <a:ext cx="10926710" cy="1796425"/>
            </a:xfrm>
            <a:prstGeom prst="rect">
              <a:avLst/>
            </a:prstGeom>
          </p:spPr>
        </p:pic>
      </p:grpSp>
      <p:graphicFrame>
        <p:nvGraphicFramePr>
          <p:cNvPr id="16" name="表格 15">
            <a:extLst>
              <a:ext uri="{FF2B5EF4-FFF2-40B4-BE49-F238E27FC236}">
                <a16:creationId xmlns:a16="http://schemas.microsoft.com/office/drawing/2014/main" id="{ED2E522A-52BE-E57B-103F-052BCE5D14C3}"/>
              </a:ext>
            </a:extLst>
          </p:cNvPr>
          <p:cNvGraphicFramePr>
            <a:graphicFrameLocks noGrp="1"/>
          </p:cNvGraphicFramePr>
          <p:nvPr>
            <p:extLst>
              <p:ext uri="{D42A27DB-BD31-4B8C-83A1-F6EECF244321}">
                <p14:modId xmlns:p14="http://schemas.microsoft.com/office/powerpoint/2010/main" val="1408586340"/>
              </p:ext>
            </p:extLst>
          </p:nvPr>
        </p:nvGraphicFramePr>
        <p:xfrm>
          <a:off x="0" y="1028700"/>
          <a:ext cx="236220" cy="3289616"/>
        </p:xfrm>
        <a:graphic>
          <a:graphicData uri="http://schemas.openxmlformats.org/drawingml/2006/table">
            <a:tbl>
              <a:tblPr firstRow="1" bandRow="1">
                <a:tableStyleId>{5C22544A-7EE6-4342-B048-85BDC9FD1C3A}</a:tableStyleId>
              </a:tblPr>
              <a:tblGrid>
                <a:gridCol w="236220">
                  <a:extLst>
                    <a:ext uri="{9D8B030D-6E8A-4147-A177-3AD203B41FA5}">
                      <a16:colId xmlns:a16="http://schemas.microsoft.com/office/drawing/2014/main" val="2320617847"/>
                    </a:ext>
                  </a:extLst>
                </a:gridCol>
              </a:tblGrid>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3910616"/>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599962"/>
                  </a:ext>
                </a:extLst>
              </a:tr>
              <a:tr h="822404">
                <a:tc>
                  <a:txBody>
                    <a:bodyPr/>
                    <a:lstStyle/>
                    <a:p>
                      <a:pPr algn="ctr"/>
                      <a:endParaRPr lang="zh-CN" altLang="en-US" sz="7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264650"/>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8048485"/>
                  </a:ext>
                </a:extLst>
              </a:tr>
            </a:tbl>
          </a:graphicData>
        </a:graphic>
      </p:graphicFrame>
      <p:sp>
        <p:nvSpPr>
          <p:cNvPr id="19" name="文本框 18">
            <a:extLst>
              <a:ext uri="{FF2B5EF4-FFF2-40B4-BE49-F238E27FC236}">
                <a16:creationId xmlns:a16="http://schemas.microsoft.com/office/drawing/2014/main" id="{9E87F7A7-A6F4-5EB5-BB6A-F639298E83C3}"/>
              </a:ext>
            </a:extLst>
          </p:cNvPr>
          <p:cNvSpPr txBox="1"/>
          <p:nvPr/>
        </p:nvSpPr>
        <p:spPr>
          <a:xfrm>
            <a:off x="38338" y="1204982"/>
            <a:ext cx="159544" cy="46166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22" name="文本框 21">
            <a:extLst>
              <a:ext uri="{FF2B5EF4-FFF2-40B4-BE49-F238E27FC236}">
                <a16:creationId xmlns:a16="http://schemas.microsoft.com/office/drawing/2014/main" id="{1A57F49A-49DC-A500-2CAD-D52F14F7D79A}"/>
              </a:ext>
            </a:extLst>
          </p:cNvPr>
          <p:cNvSpPr txBox="1"/>
          <p:nvPr/>
        </p:nvSpPr>
        <p:spPr>
          <a:xfrm>
            <a:off x="38338" y="2088426"/>
            <a:ext cx="159544" cy="338554"/>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p:txBody>
      </p:sp>
      <p:sp>
        <p:nvSpPr>
          <p:cNvPr id="27" name="文本框 26">
            <a:extLst>
              <a:ext uri="{FF2B5EF4-FFF2-40B4-BE49-F238E27FC236}">
                <a16:creationId xmlns:a16="http://schemas.microsoft.com/office/drawing/2014/main" id="{1CC7DA09-0A41-A420-7769-D9D1A2E9F1BF}"/>
              </a:ext>
            </a:extLst>
          </p:cNvPr>
          <p:cNvSpPr txBox="1"/>
          <p:nvPr/>
        </p:nvSpPr>
        <p:spPr>
          <a:xfrm>
            <a:off x="38338" y="2778195"/>
            <a:ext cx="159544" cy="58477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p:txBody>
      </p:sp>
      <p:sp>
        <p:nvSpPr>
          <p:cNvPr id="28" name="文本框 27">
            <a:extLst>
              <a:ext uri="{FF2B5EF4-FFF2-40B4-BE49-F238E27FC236}">
                <a16:creationId xmlns:a16="http://schemas.microsoft.com/office/drawing/2014/main" id="{0ABEFE7A-505D-7D57-7AD0-A090744ED7FC}"/>
              </a:ext>
            </a:extLst>
          </p:cNvPr>
          <p:cNvSpPr txBox="1"/>
          <p:nvPr/>
        </p:nvSpPr>
        <p:spPr>
          <a:xfrm>
            <a:off x="46776" y="3648145"/>
            <a:ext cx="142668" cy="369332"/>
          </a:xfrm>
          <a:prstGeom prst="rect">
            <a:avLst/>
          </a:prstGeom>
          <a:noFill/>
        </p:spPr>
        <p:txBody>
          <a:bodyPr wrap="none" lIns="0" tIns="0" rIns="0" bIns="0">
            <a:spAutoFit/>
          </a:bodyPr>
          <a:lstStyle/>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PD</a:t>
            </a:r>
            <a:endPar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29" name="组合 28">
            <a:extLst>
              <a:ext uri="{FF2B5EF4-FFF2-40B4-BE49-F238E27FC236}">
                <a16:creationId xmlns:a16="http://schemas.microsoft.com/office/drawing/2014/main" id="{48A4A82D-3B8E-090A-8A17-BA3E5BDB6DF3}"/>
              </a:ext>
            </a:extLst>
          </p:cNvPr>
          <p:cNvGrpSpPr/>
          <p:nvPr/>
        </p:nvGrpSpPr>
        <p:grpSpPr>
          <a:xfrm>
            <a:off x="-1" y="1860550"/>
            <a:ext cx="314656" cy="880265"/>
            <a:chOff x="-528856" y="1330593"/>
            <a:chExt cx="314656" cy="843814"/>
          </a:xfrm>
        </p:grpSpPr>
        <p:sp>
          <p:nvSpPr>
            <p:cNvPr id="30" name="直角三角形 29">
              <a:extLst>
                <a:ext uri="{FF2B5EF4-FFF2-40B4-BE49-F238E27FC236}">
                  <a16:creationId xmlns:a16="http://schemas.microsoft.com/office/drawing/2014/main" id="{BB695F15-065B-9ED3-F940-0FB32135DCF9}"/>
                </a:ext>
              </a:extLst>
            </p:cNvPr>
            <p:cNvSpPr/>
            <p:nvPr/>
          </p:nvSpPr>
          <p:spPr>
            <a:xfrm flipV="1">
              <a:off x="-293111" y="2122350"/>
              <a:ext cx="78911" cy="52057"/>
            </a:xfrm>
            <a:prstGeom prst="rtTriangle">
              <a:avLst/>
            </a:prstGeom>
            <a:gradFill flip="none" rotWithShape="1">
              <a:gsLst>
                <a:gs pos="0">
                  <a:schemeClr val="tx2">
                    <a:lumMod val="75000"/>
                  </a:schemeClr>
                </a:gs>
                <a:gs pos="31000">
                  <a:srgbClr val="627787"/>
                </a:gs>
                <a:gs pos="100000">
                  <a:schemeClr val="bg1">
                    <a:lumMod val="50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31" name="组合 30">
              <a:extLst>
                <a:ext uri="{FF2B5EF4-FFF2-40B4-BE49-F238E27FC236}">
                  <a16:creationId xmlns:a16="http://schemas.microsoft.com/office/drawing/2014/main" id="{3E5CCE8D-A91B-C9A6-7645-BD1D9746FE2D}"/>
                </a:ext>
              </a:extLst>
            </p:cNvPr>
            <p:cNvGrpSpPr/>
            <p:nvPr/>
          </p:nvGrpSpPr>
          <p:grpSpPr>
            <a:xfrm>
              <a:off x="-528856" y="1330593"/>
              <a:ext cx="314655" cy="791759"/>
              <a:chOff x="2696263" y="1081219"/>
              <a:chExt cx="314655" cy="791759"/>
            </a:xfrm>
          </p:grpSpPr>
          <p:sp>
            <p:nvSpPr>
              <p:cNvPr id="32" name="矩形 31">
                <a:extLst>
                  <a:ext uri="{FF2B5EF4-FFF2-40B4-BE49-F238E27FC236}">
                    <a16:creationId xmlns:a16="http://schemas.microsoft.com/office/drawing/2014/main" id="{AEDB25D2-81C0-7A60-7413-8956D3D77682}"/>
                  </a:ext>
                </a:extLst>
              </p:cNvPr>
              <p:cNvSpPr>
                <a:spLocks/>
              </p:cNvSpPr>
              <p:nvPr/>
            </p:nvSpPr>
            <p:spPr>
              <a:xfrm>
                <a:off x="2696263" y="1081219"/>
                <a:ext cx="314655" cy="791759"/>
              </a:xfrm>
              <a:prstGeom prst="rect">
                <a:avLst/>
              </a:prstGeom>
              <a:solidFill>
                <a:schemeClr val="accent1"/>
              </a:solidFill>
              <a:ln>
                <a:noFill/>
              </a:ln>
              <a:effectLst>
                <a:outerShdw blurRad="228600" dist="152400" dir="5400000" sx="92000" sy="92000" algn="t"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3" name="文本框 32">
                <a:extLst>
                  <a:ext uri="{FF2B5EF4-FFF2-40B4-BE49-F238E27FC236}">
                    <a16:creationId xmlns:a16="http://schemas.microsoft.com/office/drawing/2014/main" id="{AAD4735D-80C3-A89F-C099-A8D987E1A547}"/>
                  </a:ext>
                </a:extLst>
              </p:cNvPr>
              <p:cNvSpPr txBox="1">
                <a:spLocks/>
              </p:cNvSpPr>
              <p:nvPr/>
            </p:nvSpPr>
            <p:spPr>
              <a:xfrm>
                <a:off x="2736744" y="1314831"/>
                <a:ext cx="233692" cy="324535"/>
              </a:xfrm>
              <a:prstGeom prst="rect">
                <a:avLst/>
              </a:prstGeom>
              <a:noFill/>
            </p:spPr>
            <p:txBody>
              <a:bodyPr wrap="square" lIns="0" tIns="0" rIns="0" bIns="0">
                <a:spAutoFit/>
              </a:bodyPr>
              <a:lstStyle/>
              <a:p>
                <a:pPr marL="0" marR="0" lvl="2" indent="0" algn="ctr" defTabSz="914400" rtl="0" eaLnBrk="1" fontAlgn="auto" latinLnBrk="0" hangingPunct="1">
                  <a:lnSpc>
                    <a:spcPct val="100000"/>
                  </a:lnSpc>
                  <a:spcBef>
                    <a:spcPts val="1300"/>
                  </a:spcBef>
                  <a:spcAft>
                    <a:spcPts val="1300"/>
                  </a:spcAft>
                  <a:buClrTx/>
                  <a:buSzTx/>
                  <a:buFontTx/>
                  <a:buNone/>
                  <a:tabLst/>
                  <a:defRPr/>
                </a:pPr>
                <a:r>
                  <a:rPr kumimoji="0" lang="zh-CN" altLang="en-US"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机制</a:t>
                </a:r>
              </a:p>
            </p:txBody>
          </p:sp>
        </p:grpSp>
      </p:grpSp>
    </p:spTree>
    <p:extLst>
      <p:ext uri="{BB962C8B-B14F-4D97-AF65-F5344CB8AC3E}">
        <p14:creationId xmlns:p14="http://schemas.microsoft.com/office/powerpoint/2010/main" val="2579921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4F4DAF3E-19A9-C7EB-3577-F9C747DD8120}"/>
              </a:ext>
            </a:extLst>
          </p:cNvPr>
          <p:cNvGrpSpPr>
            <a:grpSpLocks/>
          </p:cNvGrpSpPr>
          <p:nvPr/>
        </p:nvGrpSpPr>
        <p:grpSpPr>
          <a:xfrm>
            <a:off x="371475" y="2327566"/>
            <a:ext cx="11441713" cy="3693828"/>
            <a:chOff x="330200" y="1809025"/>
            <a:chExt cx="5657012" cy="3807387"/>
          </a:xfrm>
        </p:grpSpPr>
        <p:grpSp>
          <p:nvGrpSpPr>
            <p:cNvPr id="30" name="组合 29">
              <a:extLst>
                <a:ext uri="{FF2B5EF4-FFF2-40B4-BE49-F238E27FC236}">
                  <a16:creationId xmlns:a16="http://schemas.microsoft.com/office/drawing/2014/main" id="{0590BCDB-4522-6ED1-7E69-CAC1AB654E3F}"/>
                </a:ext>
              </a:extLst>
            </p:cNvPr>
            <p:cNvGrpSpPr>
              <a:grpSpLocks/>
            </p:cNvGrpSpPr>
            <p:nvPr/>
          </p:nvGrpSpPr>
          <p:grpSpPr>
            <a:xfrm>
              <a:off x="330200" y="1809025"/>
              <a:ext cx="5657012" cy="3807387"/>
              <a:chOff x="1076325" y="7023459"/>
              <a:chExt cx="3321778" cy="2050922"/>
            </a:xfrm>
          </p:grpSpPr>
          <p:grpSp>
            <p:nvGrpSpPr>
              <p:cNvPr id="32" name="组合 31">
                <a:extLst>
                  <a:ext uri="{FF2B5EF4-FFF2-40B4-BE49-F238E27FC236}">
                    <a16:creationId xmlns:a16="http://schemas.microsoft.com/office/drawing/2014/main" id="{B4EE4340-BD59-7886-3AE8-BB17F7578DA1}"/>
                  </a:ext>
                </a:extLst>
              </p:cNvPr>
              <p:cNvGrpSpPr/>
              <p:nvPr/>
            </p:nvGrpSpPr>
            <p:grpSpPr>
              <a:xfrm>
                <a:off x="1123792" y="7801496"/>
                <a:ext cx="3226845" cy="1272885"/>
                <a:chOff x="601055" y="4330159"/>
                <a:chExt cx="3412040" cy="1256228"/>
              </a:xfrm>
            </p:grpSpPr>
            <p:sp>
              <p:nvSpPr>
                <p:cNvPr id="34" name="矩形: 圆角 33">
                  <a:extLst>
                    <a:ext uri="{FF2B5EF4-FFF2-40B4-BE49-F238E27FC236}">
                      <a16:creationId xmlns:a16="http://schemas.microsoft.com/office/drawing/2014/main" id="{6C931796-E542-96BE-20A6-1AA46C86580B}"/>
                    </a:ext>
                  </a:extLst>
                </p:cNvPr>
                <p:cNvSpPr/>
                <p:nvPr/>
              </p:nvSpPr>
              <p:spPr>
                <a:xfrm>
                  <a:off x="743231" y="4330159"/>
                  <a:ext cx="3127689" cy="125622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5" name="矩形: 圆角 34">
                  <a:extLst>
                    <a:ext uri="{FF2B5EF4-FFF2-40B4-BE49-F238E27FC236}">
                      <a16:creationId xmlns:a16="http://schemas.microsoft.com/office/drawing/2014/main" id="{E43B8DF9-4A03-5F61-3C0B-A2FD7AC5B611}"/>
                    </a:ext>
                  </a:extLst>
                </p:cNvPr>
                <p:cNvSpPr/>
                <p:nvPr/>
              </p:nvSpPr>
              <p:spPr>
                <a:xfrm>
                  <a:off x="601055" y="4369203"/>
                  <a:ext cx="3412040" cy="1199835"/>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3" name="矩形: 圆角 32">
                <a:extLst>
                  <a:ext uri="{FF2B5EF4-FFF2-40B4-BE49-F238E27FC236}">
                    <a16:creationId xmlns:a16="http://schemas.microsoft.com/office/drawing/2014/main" id="{DE8F3927-C4AE-8C75-2776-DDB73876A008}"/>
                  </a:ext>
                </a:extLst>
              </p:cNvPr>
              <p:cNvSpPr/>
              <p:nvPr/>
            </p:nvSpPr>
            <p:spPr>
              <a:xfrm>
                <a:off x="1076325" y="7023459"/>
                <a:ext cx="3321778" cy="2019283"/>
              </a:xfrm>
              <a:prstGeom prst="roundRect">
                <a:avLst>
                  <a:gd name="adj" fmla="val 1750"/>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1" name="任意多边形: 形状 30">
              <a:extLst>
                <a:ext uri="{FF2B5EF4-FFF2-40B4-BE49-F238E27FC236}">
                  <a16:creationId xmlns:a16="http://schemas.microsoft.com/office/drawing/2014/main" id="{2BCF4FEF-0E33-1D53-0EE5-63CB9B5A1E7B}"/>
                </a:ext>
              </a:extLst>
            </p:cNvPr>
            <p:cNvSpPr/>
            <p:nvPr/>
          </p:nvSpPr>
          <p:spPr>
            <a:xfrm rot="10800000" flipV="1">
              <a:off x="447520" y="4989327"/>
              <a:ext cx="213903" cy="416353"/>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 name="文本占位符 2">
            <a:extLst>
              <a:ext uri="{FF2B5EF4-FFF2-40B4-BE49-F238E27FC236}">
                <a16:creationId xmlns:a16="http://schemas.microsoft.com/office/drawing/2014/main" id="{A934E468-8632-C47F-33BD-A9DFE627BC68}"/>
              </a:ext>
            </a:extLst>
          </p:cNvPr>
          <p:cNvSpPr>
            <a:spLocks noGrp="1"/>
          </p:cNvSpPr>
          <p:nvPr>
            <p:ph type="body" sz="quarter" idx="10"/>
          </p:nvPr>
        </p:nvSpPr>
        <p:spPr/>
        <p:txBody>
          <a:bodyPr/>
          <a:lstStyle/>
          <a:p>
            <a:pPr marL="228600" indent="-228600">
              <a:buFont typeface="+mj-lt"/>
              <a:buAutoNum type="arabicPeriod"/>
            </a:pPr>
            <a:r>
              <a:rPr lang="en-US" altLang="zh-CN" dirty="0">
                <a:latin typeface="Arial" panose="020B0604020202020204" pitchFamily="34" charset="0"/>
                <a:cs typeface="+mn-ea"/>
                <a:sym typeface="Arial" panose="020B0604020202020204" pitchFamily="34" charset="0"/>
              </a:rPr>
              <a:t>Shapiro AB, et al. Front </a:t>
            </a:r>
            <a:r>
              <a:rPr lang="en-US" altLang="zh-CN" dirty="0" err="1">
                <a:latin typeface="Arial" panose="020B0604020202020204" pitchFamily="34" charset="0"/>
                <a:cs typeface="+mn-ea"/>
                <a:sym typeface="Arial" panose="020B0604020202020204" pitchFamily="34" charset="0"/>
              </a:rPr>
              <a:t>Microbiol</a:t>
            </a:r>
            <a:r>
              <a:rPr lang="en-US" altLang="zh-CN" dirty="0">
                <a:latin typeface="Arial" panose="020B0604020202020204" pitchFamily="34" charset="0"/>
                <a:cs typeface="+mn-ea"/>
                <a:sym typeface="Arial" panose="020B0604020202020204" pitchFamily="34" charset="0"/>
              </a:rPr>
              <a:t> . 2021 Jul 19:12:709974 </a:t>
            </a:r>
          </a:p>
          <a:p>
            <a:pPr marL="228600" indent="-228600">
              <a:buFont typeface="+mj-lt"/>
              <a:buAutoNum type="arabicPeriod"/>
            </a:pPr>
            <a:r>
              <a:rPr lang="en-US" altLang="zh-CN" dirty="0">
                <a:latin typeface="Arial" panose="020B0604020202020204" pitchFamily="34" charset="0"/>
                <a:cs typeface="+mn-ea"/>
                <a:sym typeface="Arial" panose="020B0604020202020204" pitchFamily="34" charset="0"/>
              </a:rPr>
              <a:t>McLeod SM, et al. Future </a:t>
            </a:r>
            <a:r>
              <a:rPr lang="en-US" altLang="zh-CN" dirty="0" err="1">
                <a:latin typeface="Arial" panose="020B0604020202020204" pitchFamily="34" charset="0"/>
                <a:cs typeface="+mn-ea"/>
                <a:sym typeface="Arial" panose="020B0604020202020204" pitchFamily="34" charset="0"/>
              </a:rPr>
              <a:t>Microbiol</a:t>
            </a:r>
            <a:r>
              <a:rPr lang="en-US" altLang="zh-CN" dirty="0">
                <a:latin typeface="Arial" panose="020B0604020202020204" pitchFamily="34" charset="0"/>
                <a:cs typeface="+mn-ea"/>
                <a:sym typeface="Arial" panose="020B0604020202020204" pitchFamily="34" charset="0"/>
              </a:rPr>
              <a:t> . 2024;19(7)563-576-Supplementary</a:t>
            </a:r>
          </a:p>
        </p:txBody>
      </p:sp>
      <p:sp>
        <p:nvSpPr>
          <p:cNvPr id="5" name="文本占位符 4">
            <a:extLst>
              <a:ext uri="{FF2B5EF4-FFF2-40B4-BE49-F238E27FC236}">
                <a16:creationId xmlns:a16="http://schemas.microsoft.com/office/drawing/2014/main" id="{82E63203-AC56-67DC-D18E-F0205E976E16}"/>
              </a:ext>
            </a:extLst>
          </p:cNvPr>
          <p:cNvSpPr>
            <a:spLocks noGrp="1"/>
          </p:cNvSpPr>
          <p:nvPr>
            <p:ph type="body" sz="quarter" idx="11"/>
          </p:nvPr>
        </p:nvSpPr>
        <p:spPr>
          <a:xfrm>
            <a:off x="573741" y="315092"/>
            <a:ext cx="11516051" cy="461665"/>
          </a:xfrm>
        </p:spPr>
        <p:txBody>
          <a:bodyPr wrap="square">
            <a:spAutoFit/>
          </a:bodyPr>
          <a:lstStyle/>
          <a:p>
            <a:r>
              <a:rPr lang="zh-CN" altLang="en-US" dirty="0">
                <a:latin typeface="Arial" panose="020B0604020202020204" pitchFamily="34" charset="0"/>
                <a:cs typeface="+mn-ea"/>
                <a:sym typeface="Arial" panose="020B0604020202020204" pitchFamily="34" charset="0"/>
              </a:rPr>
              <a:t>度洛巴坦作为一种特别设计的广谱抑制剂，对</a:t>
            </a:r>
            <a:r>
              <a:rPr lang="en-US" altLang="zh-CN" dirty="0">
                <a:latin typeface="Arial" panose="020B0604020202020204" pitchFamily="34" charset="0"/>
                <a:cs typeface="+mn-ea"/>
                <a:sym typeface="Arial" panose="020B0604020202020204" pitchFamily="34" charset="0"/>
              </a:rPr>
              <a:t>β-</a:t>
            </a:r>
            <a:r>
              <a:rPr lang="zh-CN" altLang="en-US" dirty="0">
                <a:latin typeface="Arial" panose="020B0604020202020204" pitchFamily="34" charset="0"/>
                <a:cs typeface="+mn-ea"/>
                <a:sym typeface="Arial" panose="020B0604020202020204" pitchFamily="34" charset="0"/>
              </a:rPr>
              <a:t>内酰胺酶的抑制效力高于阿维巴坦</a:t>
            </a:r>
          </a:p>
        </p:txBody>
      </p:sp>
      <p:grpSp>
        <p:nvGrpSpPr>
          <p:cNvPr id="37" name="组合 36">
            <a:extLst>
              <a:ext uri="{FF2B5EF4-FFF2-40B4-BE49-F238E27FC236}">
                <a16:creationId xmlns:a16="http://schemas.microsoft.com/office/drawing/2014/main" id="{8AACF66D-5521-8D9B-EE37-7F1B49153B57}"/>
              </a:ext>
            </a:extLst>
          </p:cNvPr>
          <p:cNvGrpSpPr>
            <a:grpSpLocks/>
          </p:cNvGrpSpPr>
          <p:nvPr/>
        </p:nvGrpSpPr>
        <p:grpSpPr>
          <a:xfrm>
            <a:off x="368299" y="1028700"/>
            <a:ext cx="11455399" cy="911225"/>
            <a:chOff x="577811" y="1885480"/>
            <a:chExt cx="21552289" cy="1799721"/>
          </a:xfrm>
        </p:grpSpPr>
        <p:sp>
          <p:nvSpPr>
            <p:cNvPr id="39" name="矩形: 圆角 38">
              <a:extLst>
                <a:ext uri="{FF2B5EF4-FFF2-40B4-BE49-F238E27FC236}">
                  <a16:creationId xmlns:a16="http://schemas.microsoft.com/office/drawing/2014/main" id="{24F0F0B1-B56B-D8A1-37D6-EF57922C8ADB}"/>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0" name="矩形: 圆角 39">
              <a:extLst>
                <a:ext uri="{FF2B5EF4-FFF2-40B4-BE49-F238E27FC236}">
                  <a16:creationId xmlns:a16="http://schemas.microsoft.com/office/drawing/2014/main" id="{C1FE671D-97A9-52A6-C72B-E88E69F74027}"/>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8" name="文本框 37">
            <a:extLst>
              <a:ext uri="{FF2B5EF4-FFF2-40B4-BE49-F238E27FC236}">
                <a16:creationId xmlns:a16="http://schemas.microsoft.com/office/drawing/2014/main" id="{E1CDD87E-CD1B-6B8B-2869-D5948DB43C08}"/>
              </a:ext>
            </a:extLst>
          </p:cNvPr>
          <p:cNvSpPr txBox="1"/>
          <p:nvPr/>
        </p:nvSpPr>
        <p:spPr>
          <a:xfrm>
            <a:off x="472033" y="1076508"/>
            <a:ext cx="11314446" cy="815608"/>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度洛巴坦是一种有效的 </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C </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和 </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D</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类丝氨酸</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β-</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内酰胺酶抑制剂。与其他非</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β-</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内酰胺类的二氮杂二环辛烷（</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DBO</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）的</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β-</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内酰胺酶抑制剂（如阿维巴坦）相比，关键的区别特征是其对</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D</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类碳青霉烯酶</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OXA</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家族的活性，这些碳青霉烯酶在鲍曼不动杆菌中普遍存在。</a:t>
            </a:r>
          </a:p>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度洛巴坦不抑制 </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B </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类金属</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-β-</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内酰胺酶，但最近的监测研究表明，</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类酶目前在全球不动杆菌属临床分离株中很少见。</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1</a:t>
            </a:r>
          </a:p>
        </p:txBody>
      </p:sp>
      <p:grpSp>
        <p:nvGrpSpPr>
          <p:cNvPr id="27" name="组合 26">
            <a:extLst>
              <a:ext uri="{FF2B5EF4-FFF2-40B4-BE49-F238E27FC236}">
                <a16:creationId xmlns:a16="http://schemas.microsoft.com/office/drawing/2014/main" id="{2659FD78-9FD9-520A-F1F4-CD4457F03A07}"/>
              </a:ext>
            </a:extLst>
          </p:cNvPr>
          <p:cNvGrpSpPr/>
          <p:nvPr/>
        </p:nvGrpSpPr>
        <p:grpSpPr>
          <a:xfrm>
            <a:off x="3336337" y="1914525"/>
            <a:ext cx="5519326" cy="369332"/>
            <a:chOff x="3336337" y="1914525"/>
            <a:chExt cx="5519326" cy="369332"/>
          </a:xfrm>
        </p:grpSpPr>
        <p:sp>
          <p:nvSpPr>
            <p:cNvPr id="48" name="文本框 47">
              <a:extLst>
                <a:ext uri="{FF2B5EF4-FFF2-40B4-BE49-F238E27FC236}">
                  <a16:creationId xmlns:a16="http://schemas.microsoft.com/office/drawing/2014/main" id="{5F02D8C2-F253-6A6C-4293-10AC384634DD}"/>
                </a:ext>
              </a:extLst>
            </p:cNvPr>
            <p:cNvSpPr txBox="1"/>
            <p:nvPr/>
          </p:nvSpPr>
          <p:spPr>
            <a:xfrm>
              <a:off x="3560691" y="1914525"/>
              <a:ext cx="5070619" cy="369332"/>
            </a:xfrm>
            <a:prstGeom prst="rect">
              <a:avLst/>
            </a:prstGeom>
            <a:noFill/>
          </p:spPr>
          <p:txBody>
            <a:bodyPr wrap="none">
              <a:spAutoFit/>
            </a:bodyPr>
            <a:lstStyle>
              <a:defPPr>
                <a:defRPr lang="en-US"/>
              </a:defPPr>
              <a:lvl1pPr marR="0" lvl="0" indent="0" algn="ctr" fontAlgn="auto">
                <a:lnSpc>
                  <a:spcPct val="90000"/>
                </a:lnSpc>
                <a:spcBef>
                  <a:spcPts val="1000"/>
                </a:spcBef>
                <a:spcAft>
                  <a:spcPts val="0"/>
                </a:spcAft>
                <a:buClrTx/>
                <a:buSzTx/>
                <a:buFontTx/>
                <a:buNone/>
                <a:tabLst/>
                <a:defRPr kumimoji="0" sz="1600" b="1" i="0" u="none" strike="noStrike" kern="0" cap="none" spc="0" normalizeH="0" baseline="0">
                  <a:ln>
                    <a:noFill/>
                  </a:ln>
                  <a:solidFill>
                    <a:schemeClr val="tx2"/>
                  </a:solidFill>
                  <a:effectLst/>
                  <a:uLnTx/>
                  <a:uFillTx/>
                  <a:latin typeface="Arial" panose="020B0604020202020204" pitchFamily="34" charset="0"/>
                  <a:ea typeface="微软雅黑" panose="020B0503020204020204" pitchFamily="34" charset="-122"/>
                  <a:cs typeface="+mn-ea"/>
                </a:defRPr>
              </a:lvl1pPr>
            </a:lstStyle>
            <a:p>
              <a:pPr>
                <a:lnSpc>
                  <a:spcPct val="100000"/>
                </a:lnSpc>
              </a:pPr>
              <a:r>
                <a:rPr lang="zh-CN" altLang="en-US" sz="1800" dirty="0">
                  <a:solidFill>
                    <a:schemeClr val="accent1"/>
                  </a:solidFill>
                  <a:ea typeface="HarmonyOS Sans SC" panose="00000500000000000000" pitchFamily="2" charset="-122"/>
                  <a:sym typeface="Arial" panose="020B0604020202020204" pitchFamily="34" charset="0"/>
                </a:rPr>
                <a:t>度洛巴坦 </a:t>
              </a:r>
              <a:r>
                <a:rPr lang="en-US" altLang="zh-CN" sz="1800" dirty="0">
                  <a:solidFill>
                    <a:schemeClr val="accent1"/>
                  </a:solidFill>
                  <a:ea typeface="HarmonyOS Sans SC" panose="00000500000000000000" pitchFamily="2" charset="-122"/>
                  <a:sym typeface="Arial" panose="020B0604020202020204" pitchFamily="34" charset="0"/>
                </a:rPr>
                <a:t>vs </a:t>
              </a:r>
              <a:r>
                <a:rPr lang="zh-CN" altLang="en-US" sz="1800" dirty="0">
                  <a:solidFill>
                    <a:schemeClr val="accent1"/>
                  </a:solidFill>
                  <a:ea typeface="HarmonyOS Sans SC" panose="00000500000000000000" pitchFamily="2" charset="-122"/>
                  <a:sym typeface="Arial" panose="020B0604020202020204" pitchFamily="34" charset="0"/>
                </a:rPr>
                <a:t>阿维巴坦对</a:t>
              </a:r>
              <a:r>
                <a:rPr lang="en-US" altLang="zh-CN" sz="1800" dirty="0">
                  <a:solidFill>
                    <a:schemeClr val="accent1"/>
                  </a:solidFill>
                  <a:ea typeface="HarmonyOS Sans SC" panose="00000500000000000000" pitchFamily="2" charset="-122"/>
                  <a:sym typeface="Arial" panose="020B0604020202020204" pitchFamily="34" charset="0"/>
                </a:rPr>
                <a:t>β-</a:t>
              </a:r>
              <a:r>
                <a:rPr lang="zh-CN" altLang="en-US" sz="1800" dirty="0">
                  <a:solidFill>
                    <a:schemeClr val="accent1"/>
                  </a:solidFill>
                  <a:ea typeface="HarmonyOS Sans SC" panose="00000500000000000000" pitchFamily="2" charset="-122"/>
                  <a:sym typeface="Arial" panose="020B0604020202020204" pitchFamily="34" charset="0"/>
                </a:rPr>
                <a:t>内酰胺酶的抑制作用</a:t>
              </a:r>
              <a:r>
                <a:rPr lang="en-US" altLang="zh-CN" sz="1800" baseline="30000" dirty="0">
                  <a:solidFill>
                    <a:schemeClr val="accent1"/>
                  </a:solidFill>
                  <a:ea typeface="HarmonyOS Sans SC" panose="00000500000000000000" pitchFamily="2" charset="-122"/>
                  <a:sym typeface="Arial" panose="020B0604020202020204" pitchFamily="34" charset="0"/>
                </a:rPr>
                <a:t>2</a:t>
              </a:r>
            </a:p>
          </p:txBody>
        </p:sp>
        <p:grpSp>
          <p:nvGrpSpPr>
            <p:cNvPr id="57" name="组合 56">
              <a:extLst>
                <a:ext uri="{FF2B5EF4-FFF2-40B4-BE49-F238E27FC236}">
                  <a16:creationId xmlns:a16="http://schemas.microsoft.com/office/drawing/2014/main" id="{1412DE34-424F-2A6F-14A6-0AAF115C0D72}"/>
                </a:ext>
              </a:extLst>
            </p:cNvPr>
            <p:cNvGrpSpPr/>
            <p:nvPr/>
          </p:nvGrpSpPr>
          <p:grpSpPr>
            <a:xfrm>
              <a:off x="3336337" y="2018866"/>
              <a:ext cx="5519326" cy="160650"/>
              <a:chOff x="3341100" y="1975717"/>
              <a:chExt cx="5519326" cy="160650"/>
            </a:xfrm>
          </p:grpSpPr>
          <p:grpSp>
            <p:nvGrpSpPr>
              <p:cNvPr id="50" name="组合 49">
                <a:extLst>
                  <a:ext uri="{FF2B5EF4-FFF2-40B4-BE49-F238E27FC236}">
                    <a16:creationId xmlns:a16="http://schemas.microsoft.com/office/drawing/2014/main" id="{F262A55B-2833-2043-D3D4-5EB49EB2EC12}"/>
                  </a:ext>
                </a:extLst>
              </p:cNvPr>
              <p:cNvGrpSpPr/>
              <p:nvPr/>
            </p:nvGrpSpPr>
            <p:grpSpPr>
              <a:xfrm>
                <a:off x="8652992" y="1975717"/>
                <a:ext cx="207434" cy="160650"/>
                <a:chOff x="9977646" y="1148044"/>
                <a:chExt cx="228135" cy="176682"/>
              </a:xfrm>
            </p:grpSpPr>
            <p:sp>
              <p:nvSpPr>
                <p:cNvPr id="54" name="椭圆 53">
                  <a:extLst>
                    <a:ext uri="{FF2B5EF4-FFF2-40B4-BE49-F238E27FC236}">
                      <a16:creationId xmlns:a16="http://schemas.microsoft.com/office/drawing/2014/main" id="{F80B52B0-FF26-6E6A-694F-D9FADA1C0CFE}"/>
                    </a:ext>
                  </a:extLst>
                </p:cNvPr>
                <p:cNvSpPr/>
                <p:nvPr/>
              </p:nvSpPr>
              <p:spPr>
                <a:xfrm>
                  <a:off x="9977646"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5" name="椭圆 54">
                  <a:extLst>
                    <a:ext uri="{FF2B5EF4-FFF2-40B4-BE49-F238E27FC236}">
                      <a16:creationId xmlns:a16="http://schemas.microsoft.com/office/drawing/2014/main" id="{2DD1C432-9613-8485-E125-F7D019B4E233}"/>
                    </a:ext>
                  </a:extLst>
                </p:cNvPr>
                <p:cNvSpPr/>
                <p:nvPr/>
              </p:nvSpPr>
              <p:spPr>
                <a:xfrm>
                  <a:off x="10101471"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51" name="组合 50">
                <a:extLst>
                  <a:ext uri="{FF2B5EF4-FFF2-40B4-BE49-F238E27FC236}">
                    <a16:creationId xmlns:a16="http://schemas.microsoft.com/office/drawing/2014/main" id="{4D1734EB-0586-7A4E-512B-41D5975686A8}"/>
                  </a:ext>
                </a:extLst>
              </p:cNvPr>
              <p:cNvGrpSpPr/>
              <p:nvPr/>
            </p:nvGrpSpPr>
            <p:grpSpPr>
              <a:xfrm flipH="1">
                <a:off x="3341100" y="1975717"/>
                <a:ext cx="207434" cy="160650"/>
                <a:chOff x="9977646" y="1148044"/>
                <a:chExt cx="228135" cy="176682"/>
              </a:xfrm>
            </p:grpSpPr>
            <p:sp>
              <p:nvSpPr>
                <p:cNvPr id="52" name="椭圆 51">
                  <a:extLst>
                    <a:ext uri="{FF2B5EF4-FFF2-40B4-BE49-F238E27FC236}">
                      <a16:creationId xmlns:a16="http://schemas.microsoft.com/office/drawing/2014/main" id="{275EC4DF-61CE-9F99-82B2-F9C9864FB8D0}"/>
                    </a:ext>
                  </a:extLst>
                </p:cNvPr>
                <p:cNvSpPr/>
                <p:nvPr/>
              </p:nvSpPr>
              <p:spPr>
                <a:xfrm>
                  <a:off x="9977646"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3" name="椭圆 52">
                  <a:extLst>
                    <a:ext uri="{FF2B5EF4-FFF2-40B4-BE49-F238E27FC236}">
                      <a16:creationId xmlns:a16="http://schemas.microsoft.com/office/drawing/2014/main" id="{15E78BC1-7F11-51C7-0E4C-AA6F8AB12867}"/>
                    </a:ext>
                  </a:extLst>
                </p:cNvPr>
                <p:cNvSpPr/>
                <p:nvPr/>
              </p:nvSpPr>
              <p:spPr>
                <a:xfrm>
                  <a:off x="10101471"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grpSp>
      <p:graphicFrame>
        <p:nvGraphicFramePr>
          <p:cNvPr id="2" name="表格 1">
            <a:extLst>
              <a:ext uri="{FF2B5EF4-FFF2-40B4-BE49-F238E27FC236}">
                <a16:creationId xmlns:a16="http://schemas.microsoft.com/office/drawing/2014/main" id="{26E5DE16-B3A0-611F-6BB8-5C9FB0816BB6}"/>
              </a:ext>
            </a:extLst>
          </p:cNvPr>
          <p:cNvGraphicFramePr>
            <a:graphicFrameLocks noGrp="1"/>
          </p:cNvGraphicFramePr>
          <p:nvPr>
            <p:extLst>
              <p:ext uri="{D42A27DB-BD31-4B8C-83A1-F6EECF244321}">
                <p14:modId xmlns:p14="http://schemas.microsoft.com/office/powerpoint/2010/main" val="2522966198"/>
              </p:ext>
            </p:extLst>
          </p:nvPr>
        </p:nvGraphicFramePr>
        <p:xfrm>
          <a:off x="454602" y="2373910"/>
          <a:ext cx="4334362" cy="3552230"/>
        </p:xfrm>
        <a:graphic>
          <a:graphicData uri="http://schemas.openxmlformats.org/drawingml/2006/table">
            <a:tbl>
              <a:tblPr firstRow="1" firstCol="1" bandRow="1">
                <a:tableStyleId>{5C22544A-7EE6-4342-B048-85BDC9FD1C3A}</a:tableStyleId>
              </a:tblPr>
              <a:tblGrid>
                <a:gridCol w="791794">
                  <a:extLst>
                    <a:ext uri="{9D8B030D-6E8A-4147-A177-3AD203B41FA5}">
                      <a16:colId xmlns:a16="http://schemas.microsoft.com/office/drawing/2014/main" val="1925844672"/>
                    </a:ext>
                  </a:extLst>
                </a:gridCol>
                <a:gridCol w="925823">
                  <a:extLst>
                    <a:ext uri="{9D8B030D-6E8A-4147-A177-3AD203B41FA5}">
                      <a16:colId xmlns:a16="http://schemas.microsoft.com/office/drawing/2014/main" val="4003179416"/>
                    </a:ext>
                  </a:extLst>
                </a:gridCol>
                <a:gridCol w="1203696">
                  <a:extLst>
                    <a:ext uri="{9D8B030D-6E8A-4147-A177-3AD203B41FA5}">
                      <a16:colId xmlns:a16="http://schemas.microsoft.com/office/drawing/2014/main" val="2099125278"/>
                    </a:ext>
                  </a:extLst>
                </a:gridCol>
                <a:gridCol w="1413049">
                  <a:extLst>
                    <a:ext uri="{9D8B030D-6E8A-4147-A177-3AD203B41FA5}">
                      <a16:colId xmlns:a16="http://schemas.microsoft.com/office/drawing/2014/main" val="811347299"/>
                    </a:ext>
                  </a:extLst>
                </a:gridCol>
              </a:tblGrid>
              <a:tr h="296850">
                <a:tc rowSpan="2">
                  <a:txBody>
                    <a:bodyPr/>
                    <a:lstStyle/>
                    <a:p>
                      <a:pPr algn="ctr">
                        <a:lnSpc>
                          <a:spcPct val="100000"/>
                        </a:lnSpc>
                        <a:spcAft>
                          <a:spcPts val="0"/>
                        </a:spcAft>
                      </a:pPr>
                      <a:r>
                        <a:rPr lang="en-US" sz="1050" dirty="0">
                          <a:effectLst/>
                          <a:latin typeface="Arial" panose="020B0604020202020204" pitchFamily="34" charset="0"/>
                          <a:ea typeface="HarmonyOS Sans SC" panose="00000500000000000000" pitchFamily="2" charset="-122"/>
                          <a:sym typeface="Arial" panose="020B0604020202020204" pitchFamily="34" charset="0"/>
                        </a:rPr>
                        <a:t>Ambler</a:t>
                      </a:r>
                    </a:p>
                    <a:p>
                      <a:pPr algn="ctr">
                        <a:lnSpc>
                          <a:spcPct val="100000"/>
                        </a:lnSpc>
                        <a:spcAft>
                          <a:spcPts val="0"/>
                        </a:spcAft>
                      </a:pPr>
                      <a:r>
                        <a:rPr lang="zh-CN" altLang="en-US" sz="1050" dirty="0">
                          <a:effectLst/>
                          <a:latin typeface="Arial" panose="020B0604020202020204" pitchFamily="34" charset="0"/>
                          <a:ea typeface="HarmonyOS Sans SC" panose="00000500000000000000" pitchFamily="2" charset="-122"/>
                          <a:sym typeface="Arial" panose="020B0604020202020204" pitchFamily="34" charset="0"/>
                        </a:rPr>
                        <a:t>分类</a:t>
                      </a:r>
                      <a:endParaRPr lang="zh-CN" sz="105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36000" marB="36000" anchor="ctr">
                    <a:lnL w="12700" cmpd="sng">
                      <a:noFill/>
                    </a:lnL>
                    <a:lnR w="3175" cap="flat" cmpd="sng" algn="ctr">
                      <a:solidFill>
                        <a:srgbClr val="93F0FF"/>
                      </a:solidFill>
                      <a:prstDash val="solid"/>
                      <a:round/>
                      <a:headEnd type="none" w="med" len="med"/>
                      <a:tailEnd type="none" w="med" len="med"/>
                    </a:lnR>
                    <a:lnT w="12700" cmpd="sng">
                      <a:noFill/>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a:lnSpc>
                          <a:spcPct val="107000"/>
                        </a:lnSpc>
                        <a:spcAft>
                          <a:spcPts val="800"/>
                        </a:spcAft>
                      </a:pPr>
                      <a:r>
                        <a:rPr lang="en-US" sz="1050" dirty="0">
                          <a:effectLst/>
                          <a:latin typeface="Arial" panose="020B0604020202020204" pitchFamily="34" charset="0"/>
                          <a:ea typeface="HarmonyOS Sans SC" panose="00000500000000000000" pitchFamily="2" charset="-122"/>
                          <a:sym typeface="Arial" panose="020B0604020202020204" pitchFamily="34" charset="0"/>
                        </a:rPr>
                        <a:t>β-</a:t>
                      </a:r>
                      <a:r>
                        <a:rPr lang="zh-CN" altLang="en-US" sz="1050" dirty="0">
                          <a:effectLst/>
                          <a:latin typeface="Arial" panose="020B0604020202020204" pitchFamily="34" charset="0"/>
                          <a:ea typeface="HarmonyOS Sans SC" panose="00000500000000000000" pitchFamily="2" charset="-122"/>
                          <a:sym typeface="Arial" panose="020B0604020202020204" pitchFamily="34" charset="0"/>
                        </a:rPr>
                        <a:t>内酰胺酶</a:t>
                      </a:r>
                      <a:endParaRPr lang="zh-CN" sz="105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36000" marB="3600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12700" cmpd="sng">
                      <a:noFill/>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07000"/>
                        </a:lnSpc>
                        <a:spcAft>
                          <a:spcPts val="800"/>
                        </a:spcAft>
                      </a:pPr>
                      <a:r>
                        <a:rPr lang="zh-CN" altLang="en-US" sz="1050" dirty="0">
                          <a:effectLst/>
                          <a:latin typeface="Arial" panose="020B0604020202020204" pitchFamily="34" charset="0"/>
                          <a:ea typeface="HarmonyOS Sans SC" panose="00000500000000000000" pitchFamily="2" charset="-122"/>
                          <a:sym typeface="Arial" panose="020B0604020202020204" pitchFamily="34" charset="0"/>
                        </a:rPr>
                        <a:t>度洛巴坦</a:t>
                      </a:r>
                      <a:endParaRPr lang="zh-CN" sz="105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36000" marB="3600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12700" cmpd="sng">
                      <a:noFill/>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07000"/>
                        </a:lnSpc>
                        <a:spcAft>
                          <a:spcPts val="800"/>
                        </a:spcAft>
                      </a:pPr>
                      <a:r>
                        <a:rPr lang="zh-CN" altLang="en-US" sz="1050" dirty="0">
                          <a:effectLst/>
                          <a:latin typeface="Arial" panose="020B0604020202020204" pitchFamily="34" charset="0"/>
                          <a:ea typeface="HarmonyOS Sans SC" panose="00000500000000000000" pitchFamily="2" charset="-122"/>
                          <a:sym typeface="Arial" panose="020B0604020202020204" pitchFamily="34" charset="0"/>
                        </a:rPr>
                        <a:t>阿维巴坦</a:t>
                      </a:r>
                      <a:endParaRPr lang="zh-CN" sz="105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36000" marB="3600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12700" cmpd="sng">
                      <a:noFill/>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71822195"/>
                  </a:ext>
                </a:extLst>
              </a:tr>
              <a:tr h="295387">
                <a:tc vMerge="1">
                  <a:txBody>
                    <a:bodyPr/>
                    <a:lstStyle/>
                    <a:p>
                      <a:endParaRPr lang="zh-CN" altLang="en-US"/>
                    </a:p>
                  </a:txBody>
                  <a:tcPr/>
                </a:tc>
                <a:tc vMerge="1">
                  <a:txBody>
                    <a:bodyPr/>
                    <a:lstStyle/>
                    <a:p>
                      <a:endParaRPr lang="zh-CN" altLang="en-US"/>
                    </a:p>
                  </a:txBody>
                  <a:tcPr/>
                </a:tc>
                <a:tc>
                  <a:txBody>
                    <a:bodyPr/>
                    <a:lstStyle/>
                    <a:p>
                      <a:pPr algn="ctr">
                        <a:lnSpc>
                          <a:spcPct val="107000"/>
                        </a:lnSpc>
                        <a:spcAft>
                          <a:spcPts val="800"/>
                        </a:spcAft>
                      </a:pPr>
                      <a:r>
                        <a:rPr lang="en-US" sz="1050" dirty="0" err="1">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k</a:t>
                      </a:r>
                      <a:r>
                        <a:rPr lang="en-US" sz="1050" baseline="-25000" dirty="0" err="1">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inact</a:t>
                      </a:r>
                      <a:r>
                        <a:rPr lang="en-US" sz="105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/K</a:t>
                      </a:r>
                      <a:r>
                        <a:rPr lang="en-US" sz="1050" baseline="-2500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i</a:t>
                      </a:r>
                      <a:r>
                        <a:rPr lang="en-US" sz="105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 (M</a:t>
                      </a:r>
                      <a:r>
                        <a:rPr lang="en-US" sz="1050" baseline="3000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-1</a:t>
                      </a:r>
                      <a:r>
                        <a:rPr lang="en-US" sz="105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s</a:t>
                      </a:r>
                      <a:r>
                        <a:rPr lang="en-US" sz="1050" baseline="3000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-1</a:t>
                      </a:r>
                      <a:r>
                        <a:rPr lang="en-US" sz="105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a:t>
                      </a:r>
                      <a:endParaRPr lang="zh-CN" sz="1050" dirty="0">
                        <a:solidFill>
                          <a:schemeClr val="bg1"/>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36000" marB="36000">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lnSpc>
                          <a:spcPct val="107000"/>
                        </a:lnSpc>
                        <a:spcAft>
                          <a:spcPts val="800"/>
                        </a:spcAft>
                      </a:pPr>
                      <a:r>
                        <a:rPr lang="en-US" sz="1050" dirty="0" err="1">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k</a:t>
                      </a:r>
                      <a:r>
                        <a:rPr lang="en-US" sz="1050" baseline="-25000" dirty="0" err="1">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inact</a:t>
                      </a:r>
                      <a:r>
                        <a:rPr lang="en-US" sz="105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/K</a:t>
                      </a:r>
                      <a:r>
                        <a:rPr lang="en-US" sz="1050" baseline="-2500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i</a:t>
                      </a:r>
                      <a:r>
                        <a:rPr lang="en-US" sz="105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 (M</a:t>
                      </a:r>
                      <a:r>
                        <a:rPr lang="en-US" sz="1050" baseline="3000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-1</a:t>
                      </a:r>
                      <a:r>
                        <a:rPr lang="en-US" sz="105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s</a:t>
                      </a:r>
                      <a:r>
                        <a:rPr lang="en-US" sz="1050" baseline="3000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-1</a:t>
                      </a:r>
                      <a:r>
                        <a:rPr lang="en-US" sz="105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a:t>
                      </a:r>
                      <a:endParaRPr lang="zh-CN" sz="1050" dirty="0">
                        <a:solidFill>
                          <a:schemeClr val="bg1"/>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36000" marB="36000">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883152531"/>
                  </a:ext>
                </a:extLst>
              </a:tr>
              <a:tr h="194489">
                <a:tc rowSpan="5">
                  <a:txBody>
                    <a:bodyPr/>
                    <a:lstStyle/>
                    <a:p>
                      <a:pPr algn="ctr">
                        <a:lnSpc>
                          <a:spcPct val="107000"/>
                        </a:lnSpc>
                        <a:spcAft>
                          <a:spcPts val="800"/>
                        </a:spcAft>
                      </a:pPr>
                      <a:r>
                        <a:rPr lang="en-US" sz="900"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A</a:t>
                      </a:r>
                      <a:r>
                        <a:rPr lang="zh-CN" altLang="en-US" sz="900"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类</a:t>
                      </a:r>
                      <a:endParaRPr lang="zh-CN" sz="900" dirty="0">
                        <a:solidFill>
                          <a:schemeClr val="accent1"/>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12700" cmpd="sng">
                      <a:noFill/>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CTX-M-15</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7 (± 2) x 10</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6</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8 x 10</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5</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1102776"/>
                  </a:ext>
                </a:extLst>
              </a:tr>
              <a:tr h="194489">
                <a:tc vMerge="1">
                  <a:txBody>
                    <a:bodyPr/>
                    <a:lstStyle/>
                    <a:p>
                      <a:endParaRPr lang="zh-CN" altLang="en-US"/>
                    </a:p>
                  </a:txBody>
                  <a:tcPr/>
                </a:tc>
                <a:tc>
                  <a:txBody>
                    <a:bodyPr/>
                    <a:lstStyle/>
                    <a:p>
                      <a:pP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TEM-1</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1.4 (± 0.6) x 10</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7</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4 x 10</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5</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1169927"/>
                  </a:ext>
                </a:extLst>
              </a:tr>
              <a:tr h="194489">
                <a:tc vMerge="1">
                  <a:txBody>
                    <a:bodyPr/>
                    <a:lstStyle/>
                    <a:p>
                      <a:endParaRPr lang="zh-CN" altLang="en-US"/>
                    </a:p>
                  </a:txBody>
                  <a:tcPr/>
                </a:tc>
                <a:tc>
                  <a:txBody>
                    <a:bodyPr/>
                    <a:lstStyle/>
                    <a:p>
                      <a:pP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SHV-5</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6.4 (± 0.5) x 10</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6</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1 x 10</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5</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4081931"/>
                  </a:ext>
                </a:extLst>
              </a:tr>
              <a:tr h="194489">
                <a:tc vMerge="1">
                  <a:txBody>
                    <a:bodyPr/>
                    <a:lstStyle/>
                    <a:p>
                      <a:endParaRPr lang="zh-CN" altLang="en-US"/>
                    </a:p>
                  </a:txBody>
                  <a:tcPr/>
                </a:tc>
                <a:tc>
                  <a:txBody>
                    <a:bodyPr/>
                    <a:lstStyle/>
                    <a:p>
                      <a:pPr>
                        <a:lnSpc>
                          <a:spcPct val="107000"/>
                        </a:lnSpc>
                        <a:spcAft>
                          <a:spcPts val="800"/>
                        </a:spcAft>
                      </a:pPr>
                      <a:r>
                        <a:rPr lang="en-US" sz="900" b="1"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KPC-2</a:t>
                      </a:r>
                      <a:endParaRPr lang="zh-CN" sz="900" b="1"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9.3 (± 0.6) x 10</a:t>
                      </a:r>
                      <a:r>
                        <a:rPr lang="en-US" sz="900" baseline="30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5</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6 x 10</a:t>
                      </a:r>
                      <a:r>
                        <a:rPr lang="en-US" sz="900" baseline="30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3</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7561772"/>
                  </a:ext>
                </a:extLst>
              </a:tr>
              <a:tr h="194489">
                <a:tc vMerge="1">
                  <a:txBody>
                    <a:bodyPr/>
                    <a:lstStyle/>
                    <a:p>
                      <a:endParaRPr lang="zh-CN" altLang="en-US"/>
                    </a:p>
                  </a:txBody>
                  <a:tcPr/>
                </a:tc>
                <a:tc>
                  <a:txBody>
                    <a:bodyPr/>
                    <a:lstStyle/>
                    <a:p>
                      <a:pPr>
                        <a:lnSpc>
                          <a:spcPct val="107000"/>
                        </a:lnSpc>
                        <a:spcAft>
                          <a:spcPts val="800"/>
                        </a:spcAft>
                      </a:pPr>
                      <a:r>
                        <a:rPr lang="en-US" sz="900" b="1"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KPC-3</a:t>
                      </a:r>
                      <a:endParaRPr lang="zh-CN" sz="900" b="1"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8 (± 1) x 10</a:t>
                      </a:r>
                      <a:r>
                        <a:rPr lang="en-US" sz="900" baseline="30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5</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7.1 (± 0.7) x 10</a:t>
                      </a:r>
                      <a:r>
                        <a:rPr lang="en-US" sz="900" baseline="30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3</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88187895"/>
                  </a:ext>
                </a:extLst>
              </a:tr>
              <a:tr h="194489">
                <a:tc rowSpan="3">
                  <a:txBody>
                    <a:bodyPr/>
                    <a:lstStyle/>
                    <a:p>
                      <a:pPr algn="ctr">
                        <a:lnSpc>
                          <a:spcPct val="107000"/>
                        </a:lnSpc>
                        <a:spcAft>
                          <a:spcPts val="800"/>
                        </a:spcAft>
                      </a:pPr>
                      <a:r>
                        <a:rPr lang="en-US" sz="900" dirty="0">
                          <a:solidFill>
                            <a:schemeClr val="accent5">
                              <a:lumMod val="50000"/>
                            </a:schemeClr>
                          </a:solidFill>
                          <a:effectLst/>
                          <a:latin typeface="Arial" panose="020B0604020202020204" pitchFamily="34" charset="0"/>
                          <a:ea typeface="HarmonyOS Sans SC" panose="00000500000000000000" pitchFamily="2" charset="-122"/>
                          <a:sym typeface="Arial" panose="020B0604020202020204" pitchFamily="34" charset="0"/>
                        </a:rPr>
                        <a:t>C</a:t>
                      </a:r>
                      <a:r>
                        <a:rPr lang="zh-CN" altLang="en-US" sz="900" dirty="0">
                          <a:solidFill>
                            <a:schemeClr val="accent5">
                              <a:lumMod val="50000"/>
                            </a:schemeClr>
                          </a:solidFill>
                          <a:effectLst/>
                          <a:latin typeface="Arial" panose="020B0604020202020204" pitchFamily="34" charset="0"/>
                          <a:ea typeface="HarmonyOS Sans SC" panose="00000500000000000000" pitchFamily="2" charset="-122"/>
                          <a:sym typeface="Arial" panose="020B0604020202020204" pitchFamily="34" charset="0"/>
                        </a:rPr>
                        <a:t>类</a:t>
                      </a:r>
                      <a:endParaRPr lang="zh-CN" sz="900" dirty="0">
                        <a:solidFill>
                          <a:schemeClr val="accent5">
                            <a:lumMod val="50000"/>
                          </a:schemeClr>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12700" cmpd="sng">
                      <a:noFill/>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ct val="107000"/>
                        </a:lnSpc>
                        <a:spcAft>
                          <a:spcPts val="800"/>
                        </a:spcAft>
                      </a:pPr>
                      <a:r>
                        <a:rPr lang="en-US" sz="900" dirty="0" err="1">
                          <a:effectLst/>
                          <a:latin typeface="Arial" panose="020B0604020202020204" pitchFamily="34" charset="0"/>
                          <a:ea typeface="HarmonyOS Sans SC" panose="00000500000000000000" pitchFamily="2" charset="-122"/>
                          <a:sym typeface="Arial" panose="020B0604020202020204" pitchFamily="34" charset="0"/>
                        </a:rPr>
                        <a:t>AmpC</a:t>
                      </a:r>
                      <a:r>
                        <a:rPr lang="en-US" sz="900" baseline="30000" dirty="0" err="1">
                          <a:effectLst/>
                          <a:latin typeface="Arial" panose="020B0604020202020204" pitchFamily="34" charset="0"/>
                          <a:ea typeface="HarmonyOS Sans SC" panose="00000500000000000000" pitchFamily="2" charset="-122"/>
                          <a:sym typeface="Arial" panose="020B0604020202020204" pitchFamily="34" charset="0"/>
                        </a:rPr>
                        <a:t>a</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9 (± 2) x 10</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5</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3 x 10</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3</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412129"/>
                  </a:ext>
                </a:extLst>
              </a:tr>
              <a:tr h="194489">
                <a:tc vMerge="1">
                  <a:txBody>
                    <a:bodyPr/>
                    <a:lstStyle/>
                    <a:p>
                      <a:endParaRPr lang="zh-CN" altLang="en-US"/>
                    </a:p>
                  </a:txBody>
                  <a:tcPr/>
                </a:tc>
                <a:tc>
                  <a:txBody>
                    <a:bodyPr/>
                    <a:lstStyle/>
                    <a:p>
                      <a:pP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P99</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b</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2.3 (± 0.4) x 10</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6</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8 x 10</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3</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98938035"/>
                  </a:ext>
                </a:extLst>
              </a:tr>
              <a:tr h="194489">
                <a:tc vMerge="1">
                  <a:txBody>
                    <a:bodyPr/>
                    <a:lstStyle/>
                    <a:p>
                      <a:endParaRPr lang="zh-CN" altLang="en-US"/>
                    </a:p>
                  </a:txBody>
                  <a:tcPr/>
                </a:tc>
                <a:tc>
                  <a:txBody>
                    <a:bodyPr/>
                    <a:lstStyle/>
                    <a:p>
                      <a:pP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ADC-7</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c</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1.0 (± 0.1) x 10</a:t>
                      </a:r>
                      <a:r>
                        <a:rPr lang="en-US" sz="900" baseline="30000" dirty="0">
                          <a:effectLst/>
                          <a:latin typeface="Arial" panose="020B0604020202020204" pitchFamily="34" charset="0"/>
                          <a:ea typeface="HarmonyOS Sans SC" panose="00000500000000000000" pitchFamily="2" charset="-122"/>
                          <a:sym typeface="Arial" panose="020B0604020202020204" pitchFamily="34" charset="0"/>
                        </a:rPr>
                        <a:t>6</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7000"/>
                        </a:lnSpc>
                        <a:spcAft>
                          <a:spcPts val="800"/>
                        </a:spcAft>
                      </a:pPr>
                      <a:r>
                        <a:rPr lang="en-US" sz="900" dirty="0">
                          <a:effectLst/>
                          <a:latin typeface="Arial" panose="020B0604020202020204" pitchFamily="34" charset="0"/>
                          <a:ea typeface="HarmonyOS Sans SC" panose="00000500000000000000" pitchFamily="2" charset="-122"/>
                          <a:sym typeface="Arial" panose="020B0604020202020204" pitchFamily="34" charset="0"/>
                        </a:rPr>
                        <a:t>NT</a:t>
                      </a:r>
                      <a:endParaRPr lang="zh-CN" sz="900" dirty="0">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5298994"/>
                  </a:ext>
                </a:extLst>
              </a:tr>
              <a:tr h="194489">
                <a:tc rowSpan="6">
                  <a:txBody>
                    <a:bodyPr/>
                    <a:lstStyle/>
                    <a:p>
                      <a:pPr algn="ctr">
                        <a:lnSpc>
                          <a:spcPct val="107000"/>
                        </a:lnSpc>
                        <a:spcAft>
                          <a:spcPts val="800"/>
                        </a:spcAft>
                      </a:pPr>
                      <a:r>
                        <a:rPr lang="en-US" sz="1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D</a:t>
                      </a:r>
                      <a:r>
                        <a:rPr lang="zh-CN" altLang="en-US" sz="1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类</a:t>
                      </a:r>
                      <a:endParaRPr lang="zh-CN" sz="10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12700" cmpd="sng">
                      <a:noFill/>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nSpc>
                          <a:spcPct val="107000"/>
                        </a:lnSpc>
                        <a:spcAft>
                          <a:spcPts val="800"/>
                        </a:spcAft>
                      </a:pPr>
                      <a:r>
                        <a:rPr lang="en-US" sz="900" b="1"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OXA-10</a:t>
                      </a:r>
                      <a:endParaRPr lang="zh-CN" sz="900" b="1"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9 (± 2) x 10</a:t>
                      </a:r>
                      <a:r>
                        <a:rPr lang="en-US" sz="900" baseline="30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3</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70</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extLst>
                  <a:ext uri="{0D108BD9-81ED-4DB2-BD59-A6C34878D82A}">
                    <a16:rowId xmlns:a16="http://schemas.microsoft.com/office/drawing/2014/main" val="4224870341"/>
                  </a:ext>
                </a:extLst>
              </a:tr>
              <a:tr h="194489">
                <a:tc vMerge="1">
                  <a:txBody>
                    <a:bodyPr/>
                    <a:lstStyle/>
                    <a:p>
                      <a:endParaRPr lang="zh-CN" altLang="en-US"/>
                    </a:p>
                  </a:txBody>
                  <a:tcPr/>
                </a:tc>
                <a:tc>
                  <a:txBody>
                    <a:bodyPr/>
                    <a:lstStyle/>
                    <a:p>
                      <a:pPr>
                        <a:lnSpc>
                          <a:spcPct val="107000"/>
                        </a:lnSpc>
                        <a:spcAft>
                          <a:spcPts val="800"/>
                        </a:spcAft>
                      </a:pPr>
                      <a:r>
                        <a:rPr lang="en-US" sz="900" b="1"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OXA-23</a:t>
                      </a:r>
                      <a:endParaRPr lang="zh-CN" sz="900" b="1"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5.1 (± 0.2) x 10</a:t>
                      </a:r>
                      <a:r>
                        <a:rPr lang="en-US" sz="900" baseline="30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3</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100</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extLst>
                  <a:ext uri="{0D108BD9-81ED-4DB2-BD59-A6C34878D82A}">
                    <a16:rowId xmlns:a16="http://schemas.microsoft.com/office/drawing/2014/main" val="2117771940"/>
                  </a:ext>
                </a:extLst>
              </a:tr>
              <a:tr h="194489">
                <a:tc vMerge="1">
                  <a:txBody>
                    <a:bodyPr/>
                    <a:lstStyle/>
                    <a:p>
                      <a:endParaRPr lang="zh-CN" altLang="en-US"/>
                    </a:p>
                  </a:txBody>
                  <a:tcPr/>
                </a:tc>
                <a:tc>
                  <a:txBody>
                    <a:bodyPr/>
                    <a:lstStyle/>
                    <a:p>
                      <a:pPr>
                        <a:lnSpc>
                          <a:spcPct val="107000"/>
                        </a:lnSpc>
                        <a:spcAft>
                          <a:spcPts val="800"/>
                        </a:spcAft>
                      </a:pPr>
                      <a:r>
                        <a:rPr lang="en-US" sz="900" b="1"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OXA-24/40</a:t>
                      </a:r>
                      <a:endParaRPr lang="zh-CN" sz="900" b="1"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9 (± 2) x 10</a:t>
                      </a:r>
                      <a:r>
                        <a:rPr lang="en-US" sz="900" baseline="30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3</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80</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extLst>
                  <a:ext uri="{0D108BD9-81ED-4DB2-BD59-A6C34878D82A}">
                    <a16:rowId xmlns:a16="http://schemas.microsoft.com/office/drawing/2014/main" val="1962541602"/>
                  </a:ext>
                </a:extLst>
              </a:tr>
              <a:tr h="194489">
                <a:tc vMerge="1">
                  <a:txBody>
                    <a:bodyPr/>
                    <a:lstStyle/>
                    <a:p>
                      <a:endParaRPr lang="zh-CN" altLang="en-US"/>
                    </a:p>
                  </a:txBody>
                  <a:tcPr/>
                </a:tc>
                <a:tc>
                  <a:txBody>
                    <a:bodyPr/>
                    <a:lstStyle/>
                    <a:p>
                      <a:pPr>
                        <a:lnSpc>
                          <a:spcPct val="107000"/>
                        </a:lnSpc>
                        <a:spcAft>
                          <a:spcPts val="800"/>
                        </a:spcAft>
                      </a:pPr>
                      <a:r>
                        <a:rPr lang="en-US" sz="900" b="1"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OXA-48</a:t>
                      </a:r>
                      <a:endParaRPr lang="zh-CN" sz="900" b="1"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8 (± 2) x 10</a:t>
                      </a:r>
                      <a:r>
                        <a:rPr lang="en-US" sz="900" baseline="30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5</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5 x 10</a:t>
                      </a:r>
                      <a:r>
                        <a:rPr lang="en-US" sz="900" baseline="30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3</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extLst>
                  <a:ext uri="{0D108BD9-81ED-4DB2-BD59-A6C34878D82A}">
                    <a16:rowId xmlns:a16="http://schemas.microsoft.com/office/drawing/2014/main" val="2699362204"/>
                  </a:ext>
                </a:extLst>
              </a:tr>
              <a:tr h="194489">
                <a:tc vMerge="1">
                  <a:txBody>
                    <a:bodyPr/>
                    <a:lstStyle/>
                    <a:p>
                      <a:endParaRPr lang="zh-CN" altLang="en-US"/>
                    </a:p>
                  </a:txBody>
                  <a:tcPr/>
                </a:tc>
                <a:tc>
                  <a:txBody>
                    <a:bodyPr/>
                    <a:lstStyle/>
                    <a:p>
                      <a:pPr>
                        <a:lnSpc>
                          <a:spcPct val="107000"/>
                        </a:lnSpc>
                        <a:spcAft>
                          <a:spcPts val="800"/>
                        </a:spcAft>
                      </a:pPr>
                      <a:r>
                        <a:rPr lang="en-US" sz="900" b="1"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OXA-58</a:t>
                      </a:r>
                      <a:endParaRPr lang="zh-CN" sz="900" b="1"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2.5 (± 0.3) x 10</a:t>
                      </a:r>
                      <a:r>
                        <a:rPr lang="en-US" sz="900" baseline="30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5</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120 ± 40</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extLst>
                  <a:ext uri="{0D108BD9-81ED-4DB2-BD59-A6C34878D82A}">
                    <a16:rowId xmlns:a16="http://schemas.microsoft.com/office/drawing/2014/main" val="3532837810"/>
                  </a:ext>
                </a:extLst>
              </a:tr>
              <a:tr h="194489">
                <a:tc vMerge="1">
                  <a:txBody>
                    <a:bodyPr/>
                    <a:lstStyle/>
                    <a:p>
                      <a:endParaRPr lang="zh-CN" altLang="en-US"/>
                    </a:p>
                  </a:txBody>
                  <a:tcPr/>
                </a:tc>
                <a:tc>
                  <a:txBody>
                    <a:bodyPr/>
                    <a:lstStyle/>
                    <a:p>
                      <a:pPr>
                        <a:lnSpc>
                          <a:spcPct val="107000"/>
                        </a:lnSpc>
                        <a:spcAft>
                          <a:spcPts val="800"/>
                        </a:spcAft>
                      </a:pPr>
                      <a:r>
                        <a:rPr lang="en-US" sz="900" b="1"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OXA-66</a:t>
                      </a:r>
                      <a:endParaRPr lang="zh-CN" sz="900" b="1"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6 (± 0.7) x 10</a:t>
                      </a:r>
                      <a:r>
                        <a:rPr lang="en-US" sz="900" baseline="300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2</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tc>
                  <a:txBody>
                    <a:bodyPr/>
                    <a:lstStyle/>
                    <a:p>
                      <a:pPr algn="ctr">
                        <a:lnSpc>
                          <a:spcPct val="107000"/>
                        </a:lnSpc>
                        <a:spcAft>
                          <a:spcPts val="800"/>
                        </a:spcAft>
                      </a:pPr>
                      <a:r>
                        <a:rPr lang="en-US" sz="900" dirty="0">
                          <a:solidFill>
                            <a:schemeClr val="accent2"/>
                          </a:solidFill>
                          <a:effectLst/>
                          <a:latin typeface="Arial" panose="020B0604020202020204" pitchFamily="34" charset="0"/>
                          <a:ea typeface="HarmonyOS Sans SC" panose="00000500000000000000" pitchFamily="2" charset="-122"/>
                          <a:sym typeface="Arial" panose="020B0604020202020204" pitchFamily="34" charset="0"/>
                        </a:rPr>
                        <a:t>NT</a:t>
                      </a:r>
                      <a:endParaRPr lang="zh-CN" sz="900" dirty="0">
                        <a:solidFill>
                          <a:schemeClr val="accent2"/>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nchor="ctr">
                    <a:lnL w="3175" cap="flat" cmpd="sng" algn="ctr">
                      <a:solidFill>
                        <a:srgbClr val="93F0FF"/>
                      </a:solidFill>
                      <a:prstDash val="solid"/>
                      <a:round/>
                      <a:headEnd type="none" w="med" len="med"/>
                      <a:tailEnd type="none" w="med" len="med"/>
                    </a:lnL>
                    <a:lnR w="3175" cap="flat" cmpd="sng" algn="ctr">
                      <a:solidFill>
                        <a:srgbClr val="93F0FF"/>
                      </a:solidFill>
                      <a:prstDash val="solid"/>
                      <a:round/>
                      <a:headEnd type="none" w="med" len="med"/>
                      <a:tailEnd type="none" w="med" len="med"/>
                    </a:lnR>
                    <a:lnT w="3175" cap="flat" cmpd="sng" algn="ctr">
                      <a:solidFill>
                        <a:srgbClr val="93F0FF"/>
                      </a:solidFill>
                      <a:prstDash val="solid"/>
                      <a:round/>
                      <a:headEnd type="none" w="med" len="med"/>
                      <a:tailEnd type="none" w="med" len="med"/>
                    </a:lnT>
                    <a:lnB w="3175" cap="flat" cmpd="sng" algn="ctr">
                      <a:solidFill>
                        <a:srgbClr val="93F0FF"/>
                      </a:solidFill>
                      <a:prstDash val="solid"/>
                      <a:round/>
                      <a:headEnd type="none" w="med" len="med"/>
                      <a:tailEnd type="none" w="med" len="med"/>
                    </a:lnB>
                    <a:lnTlToBr w="12700" cmpd="sng">
                      <a:noFill/>
                      <a:prstDash val="solid"/>
                    </a:lnTlToBr>
                    <a:lnBlToTr w="12700" cmpd="sng">
                      <a:noFill/>
                      <a:prstDash val="solid"/>
                    </a:lnBlToTr>
                    <a:solidFill>
                      <a:schemeClr val="accent2">
                        <a:alpha val="5000"/>
                      </a:schemeClr>
                    </a:solidFill>
                  </a:tcPr>
                </a:tc>
                <a:extLst>
                  <a:ext uri="{0D108BD9-81ED-4DB2-BD59-A6C34878D82A}">
                    <a16:rowId xmlns:a16="http://schemas.microsoft.com/office/drawing/2014/main" val="565886235"/>
                  </a:ext>
                </a:extLst>
              </a:tr>
              <a:tr h="237147">
                <a:tc gridSpan="4">
                  <a:txBody>
                    <a:bodyPr/>
                    <a:lstStyle/>
                    <a:p>
                      <a:pPr>
                        <a:lnSpc>
                          <a:spcPct val="100000"/>
                        </a:lnSpc>
                        <a:spcAft>
                          <a:spcPts val="0"/>
                        </a:spcAft>
                      </a:pPr>
                      <a:r>
                        <a:rPr lang="zh-CN" alt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所示值为平均值</a:t>
                      </a:r>
                      <a:r>
                        <a:rPr lang="en-US" altLang="zh-CN"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a:t>
                      </a:r>
                      <a:r>
                        <a:rPr lang="zh-CN" alt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标准差或单次测量值</a:t>
                      </a:r>
                      <a:r>
                        <a:rPr 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 </a:t>
                      </a:r>
                      <a:r>
                        <a:rPr lang="en-US" sz="600" b="0" dirty="0" err="1">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k</a:t>
                      </a:r>
                      <a:r>
                        <a:rPr lang="en-US" sz="600" b="0" baseline="-25000" dirty="0" err="1">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inact</a:t>
                      </a:r>
                      <a:r>
                        <a:rPr 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/K</a:t>
                      </a:r>
                      <a:r>
                        <a:rPr lang="en-US" sz="600" b="0" baseline="-2500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i</a:t>
                      </a:r>
                      <a:r>
                        <a:rPr 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 (M</a:t>
                      </a:r>
                      <a:r>
                        <a:rPr lang="en-US" sz="600" b="0" baseline="3000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-1</a:t>
                      </a:r>
                      <a:r>
                        <a:rPr 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s</a:t>
                      </a:r>
                      <a:r>
                        <a:rPr lang="en-US" sz="600" b="0" baseline="3000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-1</a:t>
                      </a:r>
                      <a:r>
                        <a:rPr 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 =</a:t>
                      </a:r>
                      <a:r>
                        <a:rPr lang="zh-CN" alt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二阶失活率常数</a:t>
                      </a:r>
                      <a:r>
                        <a:rPr 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 NT,</a:t>
                      </a:r>
                      <a:r>
                        <a:rPr lang="zh-CN" alt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未检测；来源于</a:t>
                      </a:r>
                      <a:r>
                        <a:rPr lang="en-US" sz="600" b="0" baseline="3000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a</a:t>
                      </a:r>
                      <a:r>
                        <a:rPr lang="zh-CN" altLang="en-US" sz="600" b="0" i="0" kern="1200" dirty="0">
                          <a:solidFill>
                            <a:schemeClr val="tx1"/>
                          </a:solidFill>
                          <a:effectLst/>
                          <a:latin typeface="Arial" panose="020B0604020202020204" pitchFamily="34" charset="0"/>
                          <a:ea typeface="HarmonyOS Sans SC" panose="00000500000000000000" pitchFamily="2" charset="-122"/>
                          <a:cs typeface="+mn-cs"/>
                          <a:sym typeface="Arial" panose="020B0604020202020204" pitchFamily="34" charset="0"/>
                        </a:rPr>
                        <a:t>铜绿假单胞菌</a:t>
                      </a:r>
                      <a:r>
                        <a:rPr 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 </a:t>
                      </a:r>
                      <a:r>
                        <a:rPr lang="en-US" sz="600" b="0" baseline="3000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b </a:t>
                      </a:r>
                      <a:r>
                        <a:rPr lang="zh-CN" altLang="en-US" sz="600" b="0" baseline="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肠杆菌</a:t>
                      </a:r>
                      <a:r>
                        <a:rPr 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  </a:t>
                      </a:r>
                      <a:r>
                        <a:rPr lang="en-US" sz="600" b="0" baseline="3000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c </a:t>
                      </a:r>
                      <a:r>
                        <a:rPr lang="zh-CN" altLang="en-US" sz="600" b="0" dirty="0">
                          <a:solidFill>
                            <a:schemeClr val="tx1"/>
                          </a:solidFill>
                          <a:effectLst/>
                          <a:latin typeface="Arial" panose="020B0604020202020204" pitchFamily="34" charset="0"/>
                          <a:ea typeface="HarmonyOS Sans SC" panose="00000500000000000000" pitchFamily="2" charset="-122"/>
                          <a:sym typeface="Arial" panose="020B0604020202020204" pitchFamily="34" charset="0"/>
                        </a:rPr>
                        <a:t>鲍曼不动杆菌</a:t>
                      </a:r>
                      <a:endParaRPr lang="zh-CN" sz="600" b="0" dirty="0">
                        <a:solidFill>
                          <a:schemeClr val="tx1"/>
                        </a:solidFill>
                        <a:effectLst/>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endParaRPr>
                    </a:p>
                  </a:txBody>
                  <a:tcPr marT="0" marB="0">
                    <a:lnL w="12700" cmpd="sng">
                      <a:noFill/>
                    </a:lnL>
                    <a:lnR w="12700" cmpd="sng">
                      <a:noFill/>
                    </a:lnR>
                    <a:lnT w="3175" cap="flat" cmpd="sng" algn="ctr">
                      <a:solidFill>
                        <a:srgbClr val="93F0FF"/>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831585889"/>
                  </a:ext>
                </a:extLst>
              </a:tr>
            </a:tbl>
          </a:graphicData>
        </a:graphic>
      </p:graphicFrame>
      <p:sp>
        <p:nvSpPr>
          <p:cNvPr id="15" name="文本框 14">
            <a:extLst>
              <a:ext uri="{FF2B5EF4-FFF2-40B4-BE49-F238E27FC236}">
                <a16:creationId xmlns:a16="http://schemas.microsoft.com/office/drawing/2014/main" id="{1140FAD3-382B-59B8-21CA-7144B52D8D48}"/>
              </a:ext>
            </a:extLst>
          </p:cNvPr>
          <p:cNvSpPr txBox="1">
            <a:spLocks/>
          </p:cNvSpPr>
          <p:nvPr/>
        </p:nvSpPr>
        <p:spPr>
          <a:xfrm>
            <a:off x="4879973" y="2373910"/>
            <a:ext cx="6817222" cy="307777"/>
          </a:xfrm>
          <a:prstGeom prst="rect">
            <a:avLst/>
          </a:prstGeom>
          <a:solidFill>
            <a:schemeClr val="accent1"/>
          </a:solidFill>
        </p:spPr>
        <p:txBody>
          <a:bodyPr wrap="square">
            <a:spAutoFit/>
          </a:bodyPr>
          <a:lstStyle/>
          <a:p>
            <a:pPr algn="ctr" rtl="0">
              <a:defRPr sz="1100" b="0" i="0" u="none" strike="noStrike" kern="1200" baseline="0">
                <a:solidFill>
                  <a:prstClr val="black"/>
                </a:solidFill>
                <a:latin typeface="+mn-lt"/>
                <a:ea typeface="+mn-ea"/>
                <a:cs typeface="+mn-ea"/>
                <a:sym typeface="+mn-lt"/>
              </a:defRPr>
            </a:pPr>
            <a:r>
              <a:rPr lang="zh-CN"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度洛巴坦</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t>
            </a:r>
            <a:r>
              <a:rPr lang="zh-CN"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阿维巴坦效力倍数</a:t>
            </a:r>
            <a:endPar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28" name="组合 27">
            <a:extLst>
              <a:ext uri="{FF2B5EF4-FFF2-40B4-BE49-F238E27FC236}">
                <a16:creationId xmlns:a16="http://schemas.microsoft.com/office/drawing/2014/main" id="{0A33F06F-D0A8-F9C7-1F9D-D2AF0E383872}"/>
              </a:ext>
            </a:extLst>
          </p:cNvPr>
          <p:cNvGrpSpPr/>
          <p:nvPr/>
        </p:nvGrpSpPr>
        <p:grpSpPr>
          <a:xfrm>
            <a:off x="4756643" y="2750917"/>
            <a:ext cx="6997207" cy="3128780"/>
            <a:chOff x="4908028" y="2583893"/>
            <a:chExt cx="7035307" cy="3467878"/>
          </a:xfrm>
        </p:grpSpPr>
        <p:sp>
          <p:nvSpPr>
            <p:cNvPr id="4" name="矩形 3">
              <a:extLst>
                <a:ext uri="{FF2B5EF4-FFF2-40B4-BE49-F238E27FC236}">
                  <a16:creationId xmlns:a16="http://schemas.microsoft.com/office/drawing/2014/main" id="{F7E6BCD2-F30F-2A40-374C-A4EEC7841D65}"/>
                </a:ext>
              </a:extLst>
            </p:cNvPr>
            <p:cNvSpPr/>
            <p:nvPr/>
          </p:nvSpPr>
          <p:spPr>
            <a:xfrm>
              <a:off x="5597131" y="2927562"/>
              <a:ext cx="2593906" cy="3076399"/>
            </a:xfrm>
            <a:prstGeom prst="rect">
              <a:avLst/>
            </a:prstGeom>
            <a:gradFill>
              <a:gsLst>
                <a:gs pos="0">
                  <a:schemeClr val="accent1">
                    <a:alpha val="10000"/>
                  </a:schemeClr>
                </a:gs>
                <a:gs pos="100000">
                  <a:schemeClr val="accent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 name="矩形 5">
              <a:extLst>
                <a:ext uri="{FF2B5EF4-FFF2-40B4-BE49-F238E27FC236}">
                  <a16:creationId xmlns:a16="http://schemas.microsoft.com/office/drawing/2014/main" id="{9560C8AB-8A49-C1B9-E466-C41DC8B3918B}"/>
                </a:ext>
              </a:extLst>
            </p:cNvPr>
            <p:cNvSpPr/>
            <p:nvPr/>
          </p:nvSpPr>
          <p:spPr>
            <a:xfrm>
              <a:off x="8250228" y="2927562"/>
              <a:ext cx="961713" cy="3076399"/>
            </a:xfrm>
            <a:prstGeom prst="rect">
              <a:avLst/>
            </a:prstGeom>
            <a:gradFill>
              <a:gsLst>
                <a:gs pos="0">
                  <a:schemeClr val="accent5">
                    <a:alpha val="10000"/>
                  </a:schemeClr>
                </a:gs>
                <a:gs pos="100000">
                  <a:schemeClr val="accent5">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7" name="矩形 6">
              <a:extLst>
                <a:ext uri="{FF2B5EF4-FFF2-40B4-BE49-F238E27FC236}">
                  <a16:creationId xmlns:a16="http://schemas.microsoft.com/office/drawing/2014/main" id="{240C8F3D-A64F-6A25-C770-953EB8A25661}"/>
                </a:ext>
              </a:extLst>
            </p:cNvPr>
            <p:cNvSpPr/>
            <p:nvPr/>
          </p:nvSpPr>
          <p:spPr>
            <a:xfrm>
              <a:off x="9271132" y="2927562"/>
              <a:ext cx="2565351" cy="3076399"/>
            </a:xfrm>
            <a:prstGeom prst="rect">
              <a:avLst/>
            </a:prstGeom>
            <a:gradFill>
              <a:gsLst>
                <a:gs pos="0">
                  <a:schemeClr val="accent2">
                    <a:alpha val="10000"/>
                  </a:schemeClr>
                </a:gs>
                <a:gs pos="100000">
                  <a:schemeClr val="accent2">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9" name="矩形: 圆角 8">
              <a:extLst>
                <a:ext uri="{FF2B5EF4-FFF2-40B4-BE49-F238E27FC236}">
                  <a16:creationId xmlns:a16="http://schemas.microsoft.com/office/drawing/2014/main" id="{C4FABCAC-F546-79F6-ED90-4D3029329F46}"/>
                </a:ext>
              </a:extLst>
            </p:cNvPr>
            <p:cNvSpPr/>
            <p:nvPr/>
          </p:nvSpPr>
          <p:spPr>
            <a:xfrm>
              <a:off x="8250229" y="2583893"/>
              <a:ext cx="961712" cy="398818"/>
            </a:xfrm>
            <a:prstGeom prst="roundRect">
              <a:avLst/>
            </a:prstGeom>
            <a:gradFill>
              <a:gsLst>
                <a:gs pos="100000">
                  <a:schemeClr val="bg1"/>
                </a:gs>
                <a:gs pos="0">
                  <a:schemeClr val="accent5">
                    <a:lumMod val="20000"/>
                    <a:lumOff val="80000"/>
                  </a:schemeClr>
                </a:gs>
              </a:gsLst>
              <a:lin ang="5400000" scaled="0"/>
            </a:gradFill>
            <a:ln w="9525">
              <a:gradFill>
                <a:gsLst>
                  <a:gs pos="0">
                    <a:schemeClr val="accent5">
                      <a:alpha val="0"/>
                    </a:schemeClr>
                  </a:gs>
                  <a:gs pos="100000">
                    <a:schemeClr val="accent5"/>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5">
                      <a:lumMod val="50000"/>
                    </a:schemeClr>
                  </a:solidFill>
                  <a:latin typeface="Arial" panose="020B0604020202020204" pitchFamily="34" charset="0"/>
                  <a:ea typeface="HarmonyOS Sans SC" panose="00000500000000000000" pitchFamily="2" charset="-122"/>
                  <a:cs typeface="+mn-ea"/>
                  <a:sym typeface="Arial" panose="020B0604020202020204" pitchFamily="34" charset="0"/>
                </a:rPr>
                <a:t>C</a:t>
              </a:r>
              <a:r>
                <a:rPr lang="zh-CN" altLang="en-US" sz="1400" b="1" dirty="0">
                  <a:solidFill>
                    <a:schemeClr val="accent5">
                      <a:lumMod val="50000"/>
                    </a:schemeClr>
                  </a:solidFill>
                  <a:latin typeface="Arial" panose="020B0604020202020204" pitchFamily="34" charset="0"/>
                  <a:ea typeface="HarmonyOS Sans SC" panose="00000500000000000000" pitchFamily="2" charset="-122"/>
                  <a:cs typeface="+mn-ea"/>
                  <a:sym typeface="Arial" panose="020B0604020202020204" pitchFamily="34" charset="0"/>
                </a:rPr>
                <a:t>类酶</a:t>
              </a:r>
            </a:p>
          </p:txBody>
        </p:sp>
        <p:sp>
          <p:nvSpPr>
            <p:cNvPr id="10" name="矩形: 圆角 9">
              <a:extLst>
                <a:ext uri="{FF2B5EF4-FFF2-40B4-BE49-F238E27FC236}">
                  <a16:creationId xmlns:a16="http://schemas.microsoft.com/office/drawing/2014/main" id="{6DF614AB-C57B-5997-3678-3001BE09DACA}"/>
                </a:ext>
              </a:extLst>
            </p:cNvPr>
            <p:cNvSpPr/>
            <p:nvPr/>
          </p:nvSpPr>
          <p:spPr>
            <a:xfrm>
              <a:off x="9271132" y="2583893"/>
              <a:ext cx="2565350" cy="398818"/>
            </a:xfrm>
            <a:prstGeom prst="roundRect">
              <a:avLst/>
            </a:prstGeom>
            <a:gradFill>
              <a:gsLst>
                <a:gs pos="100000">
                  <a:schemeClr val="bg1"/>
                </a:gs>
                <a:gs pos="0">
                  <a:schemeClr val="accent2">
                    <a:lumMod val="20000"/>
                    <a:lumOff val="80000"/>
                  </a:schemeClr>
                </a:gs>
              </a:gsLst>
              <a:lin ang="5400000" scaled="0"/>
            </a:gradFill>
            <a:ln w="9525">
              <a:gradFill>
                <a:gsLst>
                  <a:gs pos="0">
                    <a:schemeClr val="accent2">
                      <a:alpha val="0"/>
                    </a:schemeClr>
                  </a:gs>
                  <a:gs pos="100000">
                    <a:schemeClr val="accent2"/>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D</a:t>
              </a:r>
              <a:r>
                <a:rPr lang="zh-CN" altLang="en-US"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类酶</a:t>
              </a:r>
            </a:p>
          </p:txBody>
        </p:sp>
        <p:sp>
          <p:nvSpPr>
            <p:cNvPr id="11" name="矩形: 圆角 10">
              <a:extLst>
                <a:ext uri="{FF2B5EF4-FFF2-40B4-BE49-F238E27FC236}">
                  <a16:creationId xmlns:a16="http://schemas.microsoft.com/office/drawing/2014/main" id="{59F9BF7E-7D9E-235B-AE5D-0F2748988924}"/>
                </a:ext>
              </a:extLst>
            </p:cNvPr>
            <p:cNvSpPr/>
            <p:nvPr/>
          </p:nvSpPr>
          <p:spPr>
            <a:xfrm>
              <a:off x="5597131" y="2583893"/>
              <a:ext cx="2593906" cy="398818"/>
            </a:xfrm>
            <a:prstGeom prst="roundRect">
              <a:avLst/>
            </a:prstGeom>
            <a:gradFill>
              <a:gsLst>
                <a:gs pos="100000">
                  <a:schemeClr val="bg1"/>
                </a:gs>
                <a:gs pos="0">
                  <a:schemeClr val="accent1">
                    <a:lumMod val="20000"/>
                    <a:lumOff val="80000"/>
                  </a:schemeClr>
                </a:gs>
              </a:gsLst>
              <a:lin ang="5400000" scaled="0"/>
            </a:gradFill>
            <a:ln w="9525">
              <a:gradFill>
                <a:gsLst>
                  <a:gs pos="0">
                    <a:schemeClr val="accent1">
                      <a:alpha val="0"/>
                    </a:schemeClr>
                  </a:gs>
                  <a:gs pos="100000">
                    <a:schemeClr val="accent1"/>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accent1"/>
                  </a:solidFill>
                  <a:latin typeface="Arial" panose="020B0604020202020204" pitchFamily="34" charset="0"/>
                  <a:ea typeface="HarmonyOS Sans SC" panose="00000500000000000000" pitchFamily="2" charset="-122"/>
                  <a:cs typeface="+mn-ea"/>
                  <a:sym typeface="Arial" panose="020B0604020202020204" pitchFamily="34" charset="0"/>
                </a:rPr>
                <a:t>A</a:t>
              </a:r>
              <a:r>
                <a:rPr lang="zh-CN" altLang="en-US" sz="1400" b="1" dirty="0">
                  <a:solidFill>
                    <a:schemeClr val="accent1"/>
                  </a:solidFill>
                  <a:latin typeface="Arial" panose="020B0604020202020204" pitchFamily="34" charset="0"/>
                  <a:ea typeface="HarmonyOS Sans SC" panose="00000500000000000000" pitchFamily="2" charset="-122"/>
                  <a:cs typeface="+mn-ea"/>
                  <a:sym typeface="Arial" panose="020B0604020202020204" pitchFamily="34" charset="0"/>
                </a:rPr>
                <a:t>类酶</a:t>
              </a:r>
            </a:p>
          </p:txBody>
        </p:sp>
        <p:graphicFrame>
          <p:nvGraphicFramePr>
            <p:cNvPr id="8" name="图表 7">
              <a:extLst>
                <a:ext uri="{FF2B5EF4-FFF2-40B4-BE49-F238E27FC236}">
                  <a16:creationId xmlns:a16="http://schemas.microsoft.com/office/drawing/2014/main" id="{FFCE72BA-290F-1A0D-E175-DE81F0CA4514}"/>
                </a:ext>
              </a:extLst>
            </p:cNvPr>
            <p:cNvGraphicFramePr/>
            <p:nvPr>
              <p:extLst>
                <p:ext uri="{D42A27DB-BD31-4B8C-83A1-F6EECF244321}">
                  <p14:modId xmlns:p14="http://schemas.microsoft.com/office/powerpoint/2010/main" val="3215507533"/>
                </p:ext>
              </p:extLst>
            </p:nvPr>
          </p:nvGraphicFramePr>
          <p:xfrm>
            <a:off x="4908028" y="2982710"/>
            <a:ext cx="7035307" cy="3069061"/>
          </p:xfrm>
          <a:graphic>
            <a:graphicData uri="http://schemas.openxmlformats.org/drawingml/2006/chart">
              <c:chart xmlns:c="http://schemas.openxmlformats.org/drawingml/2006/chart" xmlns:r="http://schemas.openxmlformats.org/officeDocument/2006/relationships" r:id="rId3"/>
            </a:graphicData>
          </a:graphic>
        </p:graphicFrame>
      </p:grpSp>
      <p:graphicFrame>
        <p:nvGraphicFramePr>
          <p:cNvPr id="14" name="表格 13">
            <a:extLst>
              <a:ext uri="{FF2B5EF4-FFF2-40B4-BE49-F238E27FC236}">
                <a16:creationId xmlns:a16="http://schemas.microsoft.com/office/drawing/2014/main" id="{6F39AA88-ABD9-DD4B-E10E-7C2C6E2D83B7}"/>
              </a:ext>
            </a:extLst>
          </p:cNvPr>
          <p:cNvGraphicFramePr>
            <a:graphicFrameLocks noGrp="1"/>
          </p:cNvGraphicFramePr>
          <p:nvPr>
            <p:extLst>
              <p:ext uri="{D42A27DB-BD31-4B8C-83A1-F6EECF244321}">
                <p14:modId xmlns:p14="http://schemas.microsoft.com/office/powerpoint/2010/main" val="66231811"/>
              </p:ext>
            </p:extLst>
          </p:nvPr>
        </p:nvGraphicFramePr>
        <p:xfrm>
          <a:off x="0" y="1028700"/>
          <a:ext cx="236220" cy="3289616"/>
        </p:xfrm>
        <a:graphic>
          <a:graphicData uri="http://schemas.openxmlformats.org/drawingml/2006/table">
            <a:tbl>
              <a:tblPr firstRow="1" bandRow="1">
                <a:tableStyleId>{5C22544A-7EE6-4342-B048-85BDC9FD1C3A}</a:tableStyleId>
              </a:tblPr>
              <a:tblGrid>
                <a:gridCol w="236220">
                  <a:extLst>
                    <a:ext uri="{9D8B030D-6E8A-4147-A177-3AD203B41FA5}">
                      <a16:colId xmlns:a16="http://schemas.microsoft.com/office/drawing/2014/main" val="2320617847"/>
                    </a:ext>
                  </a:extLst>
                </a:gridCol>
              </a:tblGrid>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3910616"/>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599962"/>
                  </a:ext>
                </a:extLst>
              </a:tr>
              <a:tr h="822404">
                <a:tc>
                  <a:txBody>
                    <a:bodyPr/>
                    <a:lstStyle/>
                    <a:p>
                      <a:pPr algn="ctr"/>
                      <a:endParaRPr lang="zh-CN" altLang="en-US" sz="7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264650"/>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8048485"/>
                  </a:ext>
                </a:extLst>
              </a:tr>
            </a:tbl>
          </a:graphicData>
        </a:graphic>
      </p:graphicFrame>
      <p:sp>
        <p:nvSpPr>
          <p:cNvPr id="16" name="文本框 15">
            <a:extLst>
              <a:ext uri="{FF2B5EF4-FFF2-40B4-BE49-F238E27FC236}">
                <a16:creationId xmlns:a16="http://schemas.microsoft.com/office/drawing/2014/main" id="{E90A9525-88DF-7CF1-7161-08FDB7498D55}"/>
              </a:ext>
            </a:extLst>
          </p:cNvPr>
          <p:cNvSpPr txBox="1"/>
          <p:nvPr/>
        </p:nvSpPr>
        <p:spPr>
          <a:xfrm>
            <a:off x="38338" y="1204982"/>
            <a:ext cx="159544" cy="46166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17" name="文本框 16">
            <a:extLst>
              <a:ext uri="{FF2B5EF4-FFF2-40B4-BE49-F238E27FC236}">
                <a16:creationId xmlns:a16="http://schemas.microsoft.com/office/drawing/2014/main" id="{38714CC5-3E00-9F38-6F7A-99BF56CF0F47}"/>
              </a:ext>
            </a:extLst>
          </p:cNvPr>
          <p:cNvSpPr txBox="1"/>
          <p:nvPr/>
        </p:nvSpPr>
        <p:spPr>
          <a:xfrm>
            <a:off x="38338" y="2088426"/>
            <a:ext cx="159544" cy="338554"/>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p:txBody>
      </p:sp>
      <p:sp>
        <p:nvSpPr>
          <p:cNvPr id="18" name="文本框 17">
            <a:extLst>
              <a:ext uri="{FF2B5EF4-FFF2-40B4-BE49-F238E27FC236}">
                <a16:creationId xmlns:a16="http://schemas.microsoft.com/office/drawing/2014/main" id="{7A7F9E6F-2F44-11F3-99B2-7141ACC319D7}"/>
              </a:ext>
            </a:extLst>
          </p:cNvPr>
          <p:cNvSpPr txBox="1"/>
          <p:nvPr/>
        </p:nvSpPr>
        <p:spPr>
          <a:xfrm>
            <a:off x="38338" y="2778195"/>
            <a:ext cx="159544" cy="58477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p:txBody>
      </p:sp>
      <p:sp>
        <p:nvSpPr>
          <p:cNvPr id="19" name="文本框 18">
            <a:extLst>
              <a:ext uri="{FF2B5EF4-FFF2-40B4-BE49-F238E27FC236}">
                <a16:creationId xmlns:a16="http://schemas.microsoft.com/office/drawing/2014/main" id="{88860745-B663-1554-E56C-91AF625F4F39}"/>
              </a:ext>
            </a:extLst>
          </p:cNvPr>
          <p:cNvSpPr txBox="1"/>
          <p:nvPr/>
        </p:nvSpPr>
        <p:spPr>
          <a:xfrm>
            <a:off x="46776" y="3648145"/>
            <a:ext cx="142668" cy="369332"/>
          </a:xfrm>
          <a:prstGeom prst="rect">
            <a:avLst/>
          </a:prstGeom>
          <a:noFill/>
        </p:spPr>
        <p:txBody>
          <a:bodyPr wrap="none" lIns="0" tIns="0" rIns="0" bIns="0">
            <a:spAutoFit/>
          </a:bodyPr>
          <a:lstStyle/>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PD</a:t>
            </a:r>
            <a:endPar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20" name="组合 19">
            <a:extLst>
              <a:ext uri="{FF2B5EF4-FFF2-40B4-BE49-F238E27FC236}">
                <a16:creationId xmlns:a16="http://schemas.microsoft.com/office/drawing/2014/main" id="{CF6574DB-3E0E-D0B3-91F5-627824865A68}"/>
              </a:ext>
            </a:extLst>
          </p:cNvPr>
          <p:cNvGrpSpPr/>
          <p:nvPr/>
        </p:nvGrpSpPr>
        <p:grpSpPr>
          <a:xfrm>
            <a:off x="-1" y="1860550"/>
            <a:ext cx="314656" cy="880265"/>
            <a:chOff x="-528856" y="1330593"/>
            <a:chExt cx="314656" cy="843814"/>
          </a:xfrm>
        </p:grpSpPr>
        <p:sp>
          <p:nvSpPr>
            <p:cNvPr id="21" name="直角三角形 20">
              <a:extLst>
                <a:ext uri="{FF2B5EF4-FFF2-40B4-BE49-F238E27FC236}">
                  <a16:creationId xmlns:a16="http://schemas.microsoft.com/office/drawing/2014/main" id="{77E76072-CFCE-D73C-8790-344EE526A3D7}"/>
                </a:ext>
              </a:extLst>
            </p:cNvPr>
            <p:cNvSpPr/>
            <p:nvPr/>
          </p:nvSpPr>
          <p:spPr>
            <a:xfrm flipV="1">
              <a:off x="-293111" y="2122350"/>
              <a:ext cx="78911" cy="52057"/>
            </a:xfrm>
            <a:prstGeom prst="rtTriangle">
              <a:avLst/>
            </a:prstGeom>
            <a:gradFill flip="none" rotWithShape="1">
              <a:gsLst>
                <a:gs pos="0">
                  <a:schemeClr val="tx2">
                    <a:lumMod val="75000"/>
                  </a:schemeClr>
                </a:gs>
                <a:gs pos="31000">
                  <a:srgbClr val="627787"/>
                </a:gs>
                <a:gs pos="100000">
                  <a:schemeClr val="bg1">
                    <a:lumMod val="50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22" name="组合 21">
              <a:extLst>
                <a:ext uri="{FF2B5EF4-FFF2-40B4-BE49-F238E27FC236}">
                  <a16:creationId xmlns:a16="http://schemas.microsoft.com/office/drawing/2014/main" id="{EF9591F7-C6D5-B2B9-0EE7-3988DF700C55}"/>
                </a:ext>
              </a:extLst>
            </p:cNvPr>
            <p:cNvGrpSpPr/>
            <p:nvPr/>
          </p:nvGrpSpPr>
          <p:grpSpPr>
            <a:xfrm>
              <a:off x="-528856" y="1330593"/>
              <a:ext cx="314655" cy="791759"/>
              <a:chOff x="2696263" y="1081219"/>
              <a:chExt cx="314655" cy="791759"/>
            </a:xfrm>
          </p:grpSpPr>
          <p:sp>
            <p:nvSpPr>
              <p:cNvPr id="23" name="矩形 22">
                <a:extLst>
                  <a:ext uri="{FF2B5EF4-FFF2-40B4-BE49-F238E27FC236}">
                    <a16:creationId xmlns:a16="http://schemas.microsoft.com/office/drawing/2014/main" id="{DD65F19D-DEE5-7DE8-78A5-B477F9087C73}"/>
                  </a:ext>
                </a:extLst>
              </p:cNvPr>
              <p:cNvSpPr>
                <a:spLocks/>
              </p:cNvSpPr>
              <p:nvPr/>
            </p:nvSpPr>
            <p:spPr>
              <a:xfrm>
                <a:off x="2696263" y="1081219"/>
                <a:ext cx="314655" cy="791759"/>
              </a:xfrm>
              <a:prstGeom prst="rect">
                <a:avLst/>
              </a:prstGeom>
              <a:solidFill>
                <a:schemeClr val="accent1"/>
              </a:solidFill>
              <a:ln>
                <a:noFill/>
              </a:ln>
              <a:effectLst>
                <a:outerShdw blurRad="228600" dist="152400" dir="5400000" sx="92000" sy="92000" algn="t"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4" name="文本框 23">
                <a:extLst>
                  <a:ext uri="{FF2B5EF4-FFF2-40B4-BE49-F238E27FC236}">
                    <a16:creationId xmlns:a16="http://schemas.microsoft.com/office/drawing/2014/main" id="{872D6F83-63C9-ADF1-D396-E86791F0AFF6}"/>
                  </a:ext>
                </a:extLst>
              </p:cNvPr>
              <p:cNvSpPr txBox="1">
                <a:spLocks/>
              </p:cNvSpPr>
              <p:nvPr/>
            </p:nvSpPr>
            <p:spPr>
              <a:xfrm>
                <a:off x="2736744" y="1314831"/>
                <a:ext cx="233692" cy="324535"/>
              </a:xfrm>
              <a:prstGeom prst="rect">
                <a:avLst/>
              </a:prstGeom>
              <a:noFill/>
            </p:spPr>
            <p:txBody>
              <a:bodyPr wrap="square" lIns="0" tIns="0" rIns="0" bIns="0">
                <a:spAutoFit/>
              </a:bodyPr>
              <a:lstStyle/>
              <a:p>
                <a:pPr marL="0" marR="0" lvl="2" indent="0" algn="ctr" defTabSz="914400" rtl="0" eaLnBrk="1" fontAlgn="auto" latinLnBrk="0" hangingPunct="1">
                  <a:lnSpc>
                    <a:spcPct val="100000"/>
                  </a:lnSpc>
                  <a:spcBef>
                    <a:spcPts val="1300"/>
                  </a:spcBef>
                  <a:spcAft>
                    <a:spcPts val="1300"/>
                  </a:spcAft>
                  <a:buClrTx/>
                  <a:buSzTx/>
                  <a:buFontTx/>
                  <a:buNone/>
                  <a:tabLst/>
                  <a:defRPr/>
                </a:pPr>
                <a:r>
                  <a:rPr kumimoji="0" lang="zh-CN" altLang="en-US"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机制</a:t>
                </a:r>
              </a:p>
            </p:txBody>
          </p:sp>
        </p:grpSp>
      </p:grpSp>
    </p:spTree>
    <p:extLst>
      <p:ext uri="{BB962C8B-B14F-4D97-AF65-F5344CB8AC3E}">
        <p14:creationId xmlns:p14="http://schemas.microsoft.com/office/powerpoint/2010/main" val="254090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7F963004-1C4B-7665-DD64-D16AA87B7329}"/>
              </a:ext>
            </a:extLst>
          </p:cNvPr>
          <p:cNvGrpSpPr>
            <a:grpSpLocks/>
          </p:cNvGrpSpPr>
          <p:nvPr/>
        </p:nvGrpSpPr>
        <p:grpSpPr>
          <a:xfrm>
            <a:off x="6226618" y="1409890"/>
            <a:ext cx="5593907" cy="2427931"/>
            <a:chOff x="330200" y="1760424"/>
            <a:chExt cx="5657012" cy="3855984"/>
          </a:xfrm>
        </p:grpSpPr>
        <p:grpSp>
          <p:nvGrpSpPr>
            <p:cNvPr id="56" name="组合 55">
              <a:extLst>
                <a:ext uri="{FF2B5EF4-FFF2-40B4-BE49-F238E27FC236}">
                  <a16:creationId xmlns:a16="http://schemas.microsoft.com/office/drawing/2014/main" id="{641E41B1-F38F-D125-8267-E7EB6AAC078A}"/>
                </a:ext>
              </a:extLst>
            </p:cNvPr>
            <p:cNvGrpSpPr>
              <a:grpSpLocks/>
            </p:cNvGrpSpPr>
            <p:nvPr/>
          </p:nvGrpSpPr>
          <p:grpSpPr>
            <a:xfrm>
              <a:off x="330200" y="1760424"/>
              <a:ext cx="5657012" cy="3855984"/>
              <a:chOff x="1076325" y="6997280"/>
              <a:chExt cx="3321778" cy="2077100"/>
            </a:xfrm>
          </p:grpSpPr>
          <p:grpSp>
            <p:nvGrpSpPr>
              <p:cNvPr id="58" name="组合 57">
                <a:extLst>
                  <a:ext uri="{FF2B5EF4-FFF2-40B4-BE49-F238E27FC236}">
                    <a16:creationId xmlns:a16="http://schemas.microsoft.com/office/drawing/2014/main" id="{A5C37FEC-549B-E025-35EE-61ECCF2CF265}"/>
                  </a:ext>
                </a:extLst>
              </p:cNvPr>
              <p:cNvGrpSpPr/>
              <p:nvPr/>
            </p:nvGrpSpPr>
            <p:grpSpPr>
              <a:xfrm>
                <a:off x="1261816" y="7175545"/>
                <a:ext cx="2950798" cy="1898835"/>
                <a:chOff x="747000" y="3712400"/>
                <a:chExt cx="3120150" cy="1873987"/>
              </a:xfrm>
            </p:grpSpPr>
            <p:sp>
              <p:nvSpPr>
                <p:cNvPr id="60" name="矩形: 圆角 59">
                  <a:extLst>
                    <a:ext uri="{FF2B5EF4-FFF2-40B4-BE49-F238E27FC236}">
                      <a16:creationId xmlns:a16="http://schemas.microsoft.com/office/drawing/2014/main" id="{3E30D3C8-C0A7-C859-805D-754D704DA7C8}"/>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1" name="矩形: 圆角 60">
                  <a:extLst>
                    <a:ext uri="{FF2B5EF4-FFF2-40B4-BE49-F238E27FC236}">
                      <a16:creationId xmlns:a16="http://schemas.microsoft.com/office/drawing/2014/main" id="{1F578CA3-A474-E805-21C7-5355CD9C7678}"/>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9" name="矩形: 圆角 58">
                <a:extLst>
                  <a:ext uri="{FF2B5EF4-FFF2-40B4-BE49-F238E27FC236}">
                    <a16:creationId xmlns:a16="http://schemas.microsoft.com/office/drawing/2014/main" id="{D4C7B54D-916B-DE64-AC25-4C38752602D7}"/>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7" name="任意多边形: 形状 56">
              <a:extLst>
                <a:ext uri="{FF2B5EF4-FFF2-40B4-BE49-F238E27FC236}">
                  <a16:creationId xmlns:a16="http://schemas.microsoft.com/office/drawing/2014/main" id="{D16448C7-B2C5-A23C-A4A5-6716696CD0CF}"/>
                </a:ext>
              </a:extLst>
            </p:cNvPr>
            <p:cNvSpPr/>
            <p:nvPr/>
          </p:nvSpPr>
          <p:spPr>
            <a:xfrm rot="10800000" flipV="1">
              <a:off x="447522" y="4939707"/>
              <a:ext cx="206053" cy="465973"/>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5" name="矩形: 圆角 44">
            <a:extLst>
              <a:ext uri="{FF2B5EF4-FFF2-40B4-BE49-F238E27FC236}">
                <a16:creationId xmlns:a16="http://schemas.microsoft.com/office/drawing/2014/main" id="{3E09521A-2CE8-23B2-C247-B1EBE4648BD6}"/>
              </a:ext>
            </a:extLst>
          </p:cNvPr>
          <p:cNvSpPr>
            <a:spLocks/>
          </p:cNvSpPr>
          <p:nvPr/>
        </p:nvSpPr>
        <p:spPr>
          <a:xfrm>
            <a:off x="495859" y="3899563"/>
            <a:ext cx="11324665" cy="2334746"/>
          </a:xfrm>
          <a:prstGeom prst="roundRect">
            <a:avLst>
              <a:gd name="adj" fmla="val 2265"/>
            </a:avLst>
          </a:prstGeom>
          <a:solidFill>
            <a:schemeClr val="bg1"/>
          </a:solidFill>
          <a:ln w="3175">
            <a:gradFill flip="none" rotWithShape="1">
              <a:gsLst>
                <a:gs pos="0">
                  <a:srgbClr val="0193A9"/>
                </a:gs>
                <a:gs pos="100000">
                  <a:srgbClr val="0193A9">
                    <a:alpha val="0"/>
                  </a:srgbClr>
                </a:gs>
              </a:gsLst>
              <a:lin ang="5400000" scaled="1"/>
              <a:tileRect/>
            </a:grad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nvGrpSpPr>
          <p:cNvPr id="32" name="组合 31">
            <a:extLst>
              <a:ext uri="{FF2B5EF4-FFF2-40B4-BE49-F238E27FC236}">
                <a16:creationId xmlns:a16="http://schemas.microsoft.com/office/drawing/2014/main" id="{D2D9DAE5-E9E7-1B7D-C6E2-F0111F583078}"/>
              </a:ext>
            </a:extLst>
          </p:cNvPr>
          <p:cNvGrpSpPr>
            <a:grpSpLocks/>
          </p:cNvGrpSpPr>
          <p:nvPr/>
        </p:nvGrpSpPr>
        <p:grpSpPr>
          <a:xfrm>
            <a:off x="500036" y="1409890"/>
            <a:ext cx="5593907" cy="2427931"/>
            <a:chOff x="330200" y="1760424"/>
            <a:chExt cx="5657012" cy="3855984"/>
          </a:xfrm>
        </p:grpSpPr>
        <p:grpSp>
          <p:nvGrpSpPr>
            <p:cNvPr id="33" name="组合 32">
              <a:extLst>
                <a:ext uri="{FF2B5EF4-FFF2-40B4-BE49-F238E27FC236}">
                  <a16:creationId xmlns:a16="http://schemas.microsoft.com/office/drawing/2014/main" id="{4298070B-C321-3F5A-46E8-8E7B50054F57}"/>
                </a:ext>
              </a:extLst>
            </p:cNvPr>
            <p:cNvGrpSpPr>
              <a:grpSpLocks/>
            </p:cNvGrpSpPr>
            <p:nvPr/>
          </p:nvGrpSpPr>
          <p:grpSpPr>
            <a:xfrm>
              <a:off x="330200" y="1760424"/>
              <a:ext cx="5657012" cy="3855984"/>
              <a:chOff x="1076325" y="6997280"/>
              <a:chExt cx="3321778" cy="2077100"/>
            </a:xfrm>
          </p:grpSpPr>
          <p:grpSp>
            <p:nvGrpSpPr>
              <p:cNvPr id="35" name="组合 34">
                <a:extLst>
                  <a:ext uri="{FF2B5EF4-FFF2-40B4-BE49-F238E27FC236}">
                    <a16:creationId xmlns:a16="http://schemas.microsoft.com/office/drawing/2014/main" id="{47CFCC86-3713-6FE8-A887-EE44C73E7447}"/>
                  </a:ext>
                </a:extLst>
              </p:cNvPr>
              <p:cNvGrpSpPr/>
              <p:nvPr/>
            </p:nvGrpSpPr>
            <p:grpSpPr>
              <a:xfrm>
                <a:off x="1261816" y="7175545"/>
                <a:ext cx="2950798" cy="1898835"/>
                <a:chOff x="747000" y="3712400"/>
                <a:chExt cx="3120150" cy="1873987"/>
              </a:xfrm>
            </p:grpSpPr>
            <p:sp>
              <p:nvSpPr>
                <p:cNvPr id="37" name="矩形: 圆角 36">
                  <a:extLst>
                    <a:ext uri="{FF2B5EF4-FFF2-40B4-BE49-F238E27FC236}">
                      <a16:creationId xmlns:a16="http://schemas.microsoft.com/office/drawing/2014/main" id="{565E5FBA-E853-A57B-0E64-E6B9B5A97EA2}"/>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8" name="矩形: 圆角 37">
                  <a:extLst>
                    <a:ext uri="{FF2B5EF4-FFF2-40B4-BE49-F238E27FC236}">
                      <a16:creationId xmlns:a16="http://schemas.microsoft.com/office/drawing/2014/main" id="{FA961EBE-DC20-40E1-79B9-8AB491E0F925}"/>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6" name="矩形: 圆角 35">
                <a:extLst>
                  <a:ext uri="{FF2B5EF4-FFF2-40B4-BE49-F238E27FC236}">
                    <a16:creationId xmlns:a16="http://schemas.microsoft.com/office/drawing/2014/main" id="{36F4A8D0-BC05-3654-C848-CEED433B6CB1}"/>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4" name="任意多边形: 形状 33">
              <a:extLst>
                <a:ext uri="{FF2B5EF4-FFF2-40B4-BE49-F238E27FC236}">
                  <a16:creationId xmlns:a16="http://schemas.microsoft.com/office/drawing/2014/main" id="{B4731432-729F-1254-DF8F-18F87638EEC4}"/>
                </a:ext>
              </a:extLst>
            </p:cNvPr>
            <p:cNvSpPr/>
            <p:nvPr/>
          </p:nvSpPr>
          <p:spPr>
            <a:xfrm rot="10800000" flipV="1">
              <a:off x="447522" y="4939707"/>
              <a:ext cx="206053" cy="465973"/>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 name="文本占位符 1">
            <a:extLst>
              <a:ext uri="{FF2B5EF4-FFF2-40B4-BE49-F238E27FC236}">
                <a16:creationId xmlns:a16="http://schemas.microsoft.com/office/drawing/2014/main" id="{6E26C25A-44BE-CFE4-00E1-900092ED229B}"/>
              </a:ext>
            </a:extLst>
          </p:cNvPr>
          <p:cNvSpPr>
            <a:spLocks noGrp="1"/>
          </p:cNvSpPr>
          <p:nvPr>
            <p:ph type="body" sz="quarter" idx="10"/>
          </p:nvPr>
        </p:nvSpPr>
        <p:spPr/>
        <p:txBody>
          <a:bodyPr/>
          <a:lstStyle/>
          <a:p>
            <a:pPr marL="228600" indent="-228600">
              <a:buFont typeface="+mj-lt"/>
              <a:buAutoNum type="arabicPeriod"/>
            </a:pPr>
            <a:r>
              <a:rPr lang="da-DK" altLang="zh-CN" dirty="0">
                <a:latin typeface="Arial" panose="020B0604020202020204" pitchFamily="34" charset="0"/>
                <a:sym typeface="Arial" panose="020B0604020202020204" pitchFamily="34" charset="0"/>
              </a:rPr>
              <a:t>Yang QW, et al. J Antimicrob Chemother . 2020 Jul 1;75(7):1833-1839</a:t>
            </a:r>
            <a:endParaRPr lang="en-US" altLang="zh-CN" dirty="0">
              <a:latin typeface="Arial" panose="020B0604020202020204" pitchFamily="34" charset="0"/>
              <a:sym typeface="Arial" panose="020B0604020202020204" pitchFamily="34" charset="0"/>
            </a:endParaRPr>
          </a:p>
          <a:p>
            <a:pPr marL="228600" indent="-228600">
              <a:buFont typeface="+mj-lt"/>
              <a:buAutoNum type="arabicPeriod"/>
            </a:pPr>
            <a:r>
              <a:rPr lang="en-US" altLang="zh-CN" dirty="0">
                <a:latin typeface="Arial" panose="020B0604020202020204" pitchFamily="34" charset="0"/>
                <a:sym typeface="Arial" panose="020B0604020202020204" pitchFamily="34" charset="0"/>
              </a:rPr>
              <a:t>CHINET 2025</a:t>
            </a:r>
            <a:r>
              <a:rPr lang="zh-CN" altLang="en-US" dirty="0">
                <a:latin typeface="Arial" panose="020B0604020202020204" pitchFamily="34" charset="0"/>
                <a:sym typeface="Arial" panose="020B0604020202020204" pitchFamily="34" charset="0"/>
              </a:rPr>
              <a:t>年上半年细菌耐药监测结果</a:t>
            </a:r>
            <a:endParaRPr lang="en-US" altLang="zh-CN" dirty="0">
              <a:latin typeface="Arial" panose="020B0604020202020204" pitchFamily="34" charset="0"/>
              <a:sym typeface="Arial" panose="020B0604020202020204" pitchFamily="34" charset="0"/>
            </a:endParaRPr>
          </a:p>
          <a:p>
            <a:pPr marL="228600" indent="-228600">
              <a:buFont typeface="+mj-lt"/>
              <a:buAutoNum type="arabicPeriod"/>
            </a:pPr>
            <a:r>
              <a:rPr lang="en-US" altLang="zh-CN" dirty="0">
                <a:latin typeface="Arial" panose="020B0604020202020204" pitchFamily="34" charset="0"/>
                <a:sym typeface="Arial" panose="020B0604020202020204" pitchFamily="34" charset="0"/>
              </a:rPr>
              <a:t>CLSIM100 2024-ED34</a:t>
            </a:r>
          </a:p>
          <a:p>
            <a:pPr marL="228600" indent="-228600">
              <a:buFont typeface="+mj-lt"/>
              <a:buAutoNum type="arabicPeriod"/>
            </a:pPr>
            <a:r>
              <a:rPr lang="en-US" altLang="zh-CN" dirty="0" err="1">
                <a:latin typeface="Arial" panose="020B0604020202020204" pitchFamily="34" charset="0"/>
                <a:cs typeface="+mn-ea"/>
                <a:sym typeface="Arial" panose="020B0604020202020204" pitchFamily="34" charset="0"/>
              </a:rPr>
              <a:t>Karlowsky</a:t>
            </a:r>
            <a:r>
              <a:rPr lang="en-US" altLang="zh-CN" dirty="0">
                <a:latin typeface="Arial" panose="020B0604020202020204" pitchFamily="34" charset="0"/>
                <a:cs typeface="+mn-ea"/>
                <a:sym typeface="Arial" panose="020B0604020202020204" pitchFamily="34" charset="0"/>
              </a:rPr>
              <a:t> JA, et al. </a:t>
            </a:r>
            <a:r>
              <a:rPr lang="en-US" altLang="zh-CN" dirty="0" err="1">
                <a:latin typeface="Arial" panose="020B0604020202020204" pitchFamily="34" charset="0"/>
                <a:cs typeface="+mn-ea"/>
                <a:sym typeface="Arial" panose="020B0604020202020204" pitchFamily="34" charset="0"/>
              </a:rPr>
              <a:t>Antimicrob</a:t>
            </a:r>
            <a:r>
              <a:rPr lang="en-US" altLang="zh-CN" dirty="0">
                <a:latin typeface="Arial" panose="020B0604020202020204" pitchFamily="34" charset="0"/>
                <a:cs typeface="+mn-ea"/>
                <a:sym typeface="Arial" panose="020B0604020202020204" pitchFamily="34" charset="0"/>
              </a:rPr>
              <a:t> Agents </a:t>
            </a:r>
            <a:r>
              <a:rPr lang="en-US" altLang="zh-CN" dirty="0" err="1">
                <a:latin typeface="Arial" panose="020B0604020202020204" pitchFamily="34" charset="0"/>
                <a:cs typeface="+mn-ea"/>
                <a:sym typeface="Arial" panose="020B0604020202020204" pitchFamily="34" charset="0"/>
              </a:rPr>
              <a:t>Chemother</a:t>
            </a:r>
            <a:r>
              <a:rPr lang="en-US" altLang="zh-CN" dirty="0">
                <a:latin typeface="Arial" panose="020B0604020202020204" pitchFamily="34" charset="0"/>
                <a:cs typeface="+mn-ea"/>
                <a:sym typeface="Arial" panose="020B0604020202020204" pitchFamily="34" charset="0"/>
              </a:rPr>
              <a:t>. 2022 Sep; 66(9): e00781-22</a:t>
            </a:r>
            <a:endParaRPr lang="zh-CN" altLang="en-US" dirty="0">
              <a:latin typeface="Arial" panose="020B0604020202020204" pitchFamily="34" charset="0"/>
              <a:sym typeface="Arial" panose="020B0604020202020204" pitchFamily="34" charset="0"/>
            </a:endParaRPr>
          </a:p>
        </p:txBody>
      </p:sp>
      <p:sp>
        <p:nvSpPr>
          <p:cNvPr id="3" name="文本占位符 2">
            <a:extLst>
              <a:ext uri="{FF2B5EF4-FFF2-40B4-BE49-F238E27FC236}">
                <a16:creationId xmlns:a16="http://schemas.microsoft.com/office/drawing/2014/main" id="{682B4390-8FA1-1A10-6422-B212736002E7}"/>
              </a:ext>
            </a:extLst>
          </p:cNvPr>
          <p:cNvSpPr>
            <a:spLocks noGrp="1"/>
          </p:cNvSpPr>
          <p:nvPr>
            <p:ph type="body" sz="quarter" idx="11"/>
          </p:nvPr>
        </p:nvSpPr>
        <p:spPr/>
        <p:txBody>
          <a:bodyPr>
            <a:normAutofit lnSpcReduction="10000"/>
          </a:bodyPr>
          <a:lstStyle/>
          <a:p>
            <a:r>
              <a:rPr lang="zh-CN" altLang="en-US" dirty="0">
                <a:latin typeface="Arial" panose="020B0604020202020204" pitchFamily="34" charset="0"/>
                <a:sym typeface="Arial" panose="020B0604020202020204" pitchFamily="34" charset="0"/>
              </a:rPr>
              <a:t>度洛巴坦可恢复舒巴坦对</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的活性，舒巴坦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度洛巴坦对各类</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不敏感株的敏感性均</a:t>
            </a:r>
            <a:r>
              <a:rPr lang="en-US" altLang="zh-CN" dirty="0">
                <a:latin typeface="Arial" panose="020B0604020202020204" pitchFamily="34" charset="0"/>
                <a:sym typeface="Arial" panose="020B0604020202020204" pitchFamily="34" charset="0"/>
              </a:rPr>
              <a:t>&gt;96%</a:t>
            </a:r>
            <a:endParaRPr lang="zh-CN" altLang="en-US" dirty="0">
              <a:latin typeface="Arial" panose="020B0604020202020204" pitchFamily="34" charset="0"/>
              <a:sym typeface="Arial" panose="020B0604020202020204" pitchFamily="34" charset="0"/>
            </a:endParaRPr>
          </a:p>
        </p:txBody>
      </p:sp>
      <p:sp>
        <p:nvSpPr>
          <p:cNvPr id="7" name="文本占位符 6">
            <a:extLst>
              <a:ext uri="{FF2B5EF4-FFF2-40B4-BE49-F238E27FC236}">
                <a16:creationId xmlns:a16="http://schemas.microsoft.com/office/drawing/2014/main" id="{8940C616-1892-40C9-6F35-D330D4A55DE8}"/>
              </a:ext>
            </a:extLst>
          </p:cNvPr>
          <p:cNvSpPr>
            <a:spLocks noGrp="1"/>
          </p:cNvSpPr>
          <p:nvPr>
            <p:ph type="body" sz="quarter" idx="12"/>
          </p:nvPr>
        </p:nvSpPr>
        <p:spPr>
          <a:xfrm>
            <a:off x="241187" y="6075884"/>
            <a:ext cx="9712915" cy="215444"/>
          </a:xfrm>
        </p:spPr>
        <p:txBody>
          <a:bodyPr wrap="none"/>
          <a:lstStyle/>
          <a:p>
            <a:r>
              <a:rPr lang="en-US" altLang="zh-CN" sz="800" dirty="0">
                <a:latin typeface="Arial" panose="020B0604020202020204" pitchFamily="34" charset="0"/>
                <a:sym typeface="Arial" panose="020B0604020202020204" pitchFamily="34" charset="0"/>
              </a:rPr>
              <a:t>AB:</a:t>
            </a:r>
            <a:r>
              <a:rPr lang="zh-CN" altLang="en-US" sz="800" dirty="0">
                <a:latin typeface="Arial" panose="020B0604020202020204" pitchFamily="34" charset="0"/>
                <a:sym typeface="Arial" panose="020B0604020202020204" pitchFamily="34" charset="0"/>
              </a:rPr>
              <a:t>鲍曼不动杆菌；</a:t>
            </a:r>
            <a:r>
              <a:rPr lang="en-US" altLang="zh-CN" dirty="0">
                <a:latin typeface="Arial" panose="020B0604020202020204" pitchFamily="34" charset="0"/>
                <a:sym typeface="Arial" panose="020B0604020202020204" pitchFamily="34" charset="0"/>
              </a:rPr>
              <a:t> ABC</a:t>
            </a:r>
            <a:r>
              <a:rPr lang="zh-CN" altLang="en-US" dirty="0">
                <a:latin typeface="Arial" panose="020B0604020202020204" pitchFamily="34" charset="0"/>
                <a:sym typeface="Arial" panose="020B0604020202020204" pitchFamily="34" charset="0"/>
              </a:rPr>
              <a:t>：鲍曼</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醋酸钙不动杆菌复合体；</a:t>
            </a:r>
            <a:r>
              <a:rPr lang="en-US" altLang="zh-CN" dirty="0">
                <a:latin typeface="Arial" panose="020B0604020202020204" pitchFamily="34" charset="0"/>
                <a:sym typeface="Arial" panose="020B0604020202020204" pitchFamily="34" charset="0"/>
              </a:rPr>
              <a:t>MIC</a:t>
            </a:r>
            <a:r>
              <a:rPr lang="zh-CN" altLang="en-US" dirty="0">
                <a:latin typeface="Arial" panose="020B0604020202020204" pitchFamily="34" charset="0"/>
                <a:sym typeface="Arial" panose="020B0604020202020204" pitchFamily="34" charset="0"/>
              </a:rPr>
              <a:t>：最小抑制浓度；</a:t>
            </a:r>
            <a:r>
              <a:rPr lang="en-US" altLang="zh-CN" sz="800" dirty="0">
                <a:latin typeface="Arial" panose="020B0604020202020204" pitchFamily="34" charset="0"/>
                <a:sym typeface="Arial" panose="020B0604020202020204" pitchFamily="34" charset="0"/>
              </a:rPr>
              <a:t>CLSI M100 2024</a:t>
            </a:r>
            <a:r>
              <a:rPr lang="zh-CN" altLang="en-US" sz="800" dirty="0">
                <a:latin typeface="Arial" panose="020B0604020202020204" pitchFamily="34" charset="0"/>
                <a:sym typeface="Arial" panose="020B0604020202020204" pitchFamily="34" charset="0"/>
              </a:rPr>
              <a:t>中</a:t>
            </a:r>
            <a:r>
              <a:rPr lang="zh-CN" altLang="en-US" dirty="0">
                <a:latin typeface="Arial" panose="020B0604020202020204" pitchFamily="34" charset="0"/>
                <a:sym typeface="Arial" panose="020B0604020202020204" pitchFamily="34" charset="0"/>
              </a:rPr>
              <a:t>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度洛巴坦对鲍曼不动杆菌的</a:t>
            </a:r>
            <a:r>
              <a:rPr lang="en-US" altLang="zh-CN" dirty="0">
                <a:latin typeface="Arial" panose="020B0604020202020204" pitchFamily="34" charset="0"/>
                <a:sym typeface="Arial" panose="020B0604020202020204" pitchFamily="34" charset="0"/>
              </a:rPr>
              <a:t>MIC</a:t>
            </a:r>
            <a:r>
              <a:rPr lang="zh-CN" altLang="en-US" dirty="0">
                <a:latin typeface="Arial" panose="020B0604020202020204" pitchFamily="34" charset="0"/>
                <a:sym typeface="Arial" panose="020B0604020202020204" pitchFamily="34" charset="0"/>
              </a:rPr>
              <a:t>敏感折点</a:t>
            </a:r>
            <a:r>
              <a:rPr lang="en-US" altLang="zh-CN" baseline="30000" dirty="0">
                <a:latin typeface="Arial" panose="020B0604020202020204" pitchFamily="34" charset="0"/>
                <a:sym typeface="Arial" panose="020B0604020202020204" pitchFamily="34" charset="0"/>
              </a:rPr>
              <a:t>3</a:t>
            </a:r>
            <a:r>
              <a:rPr lang="zh-CN" altLang="en-US" dirty="0">
                <a:latin typeface="Arial" panose="020B0604020202020204" pitchFamily="34" charset="0"/>
                <a:sym typeface="Arial" panose="020B0604020202020204" pitchFamily="34" charset="0"/>
              </a:rPr>
              <a:t>：敏感</a:t>
            </a:r>
            <a:r>
              <a:rPr lang="en-US" altLang="zh-CN" dirty="0">
                <a:latin typeface="Arial" panose="020B0604020202020204" pitchFamily="34" charset="0"/>
                <a:sym typeface="Arial" panose="020B0604020202020204" pitchFamily="34" charset="0"/>
              </a:rPr>
              <a:t>S:</a:t>
            </a:r>
            <a:r>
              <a:rPr lang="zh-CN" altLang="en-US" dirty="0">
                <a:latin typeface="Arial" panose="020B0604020202020204" pitchFamily="34" charset="0"/>
                <a:sym typeface="Arial" panose="020B0604020202020204" pitchFamily="34" charset="0"/>
              </a:rPr>
              <a:t> </a:t>
            </a:r>
            <a:r>
              <a:rPr lang="en-US" altLang="zh-CN" dirty="0">
                <a:latin typeface="Arial" panose="020B0604020202020204" pitchFamily="34" charset="0"/>
                <a:sym typeface="Arial" panose="020B0604020202020204" pitchFamily="34" charset="0"/>
              </a:rPr>
              <a:t>≤4/4 mg/L; </a:t>
            </a:r>
            <a:r>
              <a:rPr lang="zh-CN" altLang="en-US" dirty="0">
                <a:latin typeface="Arial" panose="020B0604020202020204" pitchFamily="34" charset="0"/>
                <a:sym typeface="Arial" panose="020B0604020202020204" pitchFamily="34" charset="0"/>
              </a:rPr>
              <a:t>中介</a:t>
            </a:r>
            <a:r>
              <a:rPr lang="en-US" altLang="zh-CN" dirty="0">
                <a:latin typeface="Arial" panose="020B0604020202020204" pitchFamily="34" charset="0"/>
                <a:sym typeface="Arial" panose="020B0604020202020204" pitchFamily="34" charset="0"/>
              </a:rPr>
              <a:t>I</a:t>
            </a:r>
            <a:r>
              <a:rPr lang="zh-CN" altLang="en-US" dirty="0">
                <a:latin typeface="Arial" panose="020B0604020202020204" pitchFamily="34" charset="0"/>
                <a:sym typeface="Arial" panose="020B0604020202020204" pitchFamily="34" charset="0"/>
              </a:rPr>
              <a:t>：</a:t>
            </a:r>
            <a:r>
              <a:rPr lang="en-US" altLang="zh-CN" dirty="0">
                <a:latin typeface="Arial" panose="020B0604020202020204" pitchFamily="34" charset="0"/>
                <a:sym typeface="Arial" panose="020B0604020202020204" pitchFamily="34" charset="0"/>
              </a:rPr>
              <a:t>8/4 mg/L; </a:t>
            </a:r>
            <a:r>
              <a:rPr lang="zh-CN" altLang="en-US" dirty="0">
                <a:latin typeface="Arial" panose="020B0604020202020204" pitchFamily="34" charset="0"/>
                <a:sym typeface="Arial" panose="020B0604020202020204" pitchFamily="34" charset="0"/>
              </a:rPr>
              <a:t>耐药</a:t>
            </a:r>
            <a:r>
              <a:rPr lang="en-US" altLang="zh-CN" dirty="0">
                <a:latin typeface="Arial" panose="020B0604020202020204" pitchFamily="34" charset="0"/>
                <a:sym typeface="Arial" panose="020B0604020202020204" pitchFamily="34" charset="0"/>
              </a:rPr>
              <a:t>R</a:t>
            </a:r>
            <a:r>
              <a:rPr lang="zh-CN" altLang="en-US" dirty="0">
                <a:latin typeface="Arial" panose="020B0604020202020204" pitchFamily="34" charset="0"/>
                <a:sym typeface="Arial" panose="020B0604020202020204" pitchFamily="34" charset="0"/>
              </a:rPr>
              <a:t>：≥</a:t>
            </a:r>
            <a:r>
              <a:rPr lang="en-US" altLang="zh-CN" dirty="0">
                <a:latin typeface="Arial" panose="020B0604020202020204" pitchFamily="34" charset="0"/>
                <a:sym typeface="Arial" panose="020B0604020202020204" pitchFamily="34" charset="0"/>
              </a:rPr>
              <a:t>16/4 mg/L</a:t>
            </a:r>
            <a:endParaRPr lang="zh-CN" altLang="en-US" dirty="0">
              <a:latin typeface="Arial" panose="020B0604020202020204" pitchFamily="34" charset="0"/>
              <a:sym typeface="Arial" panose="020B0604020202020204" pitchFamily="34" charset="0"/>
            </a:endParaRPr>
          </a:p>
        </p:txBody>
      </p:sp>
      <p:graphicFrame>
        <p:nvGraphicFramePr>
          <p:cNvPr id="13" name="表格 5">
            <a:extLst>
              <a:ext uri="{FF2B5EF4-FFF2-40B4-BE49-F238E27FC236}">
                <a16:creationId xmlns:a16="http://schemas.microsoft.com/office/drawing/2014/main" id="{F861D47E-74B1-8827-1F2F-0B6DB675D4BD}"/>
              </a:ext>
            </a:extLst>
          </p:cNvPr>
          <p:cNvGraphicFramePr>
            <a:graphicFrameLocks noGrp="1"/>
          </p:cNvGraphicFramePr>
          <p:nvPr>
            <p:extLst>
              <p:ext uri="{D42A27DB-BD31-4B8C-83A1-F6EECF244321}">
                <p14:modId xmlns:p14="http://schemas.microsoft.com/office/powerpoint/2010/main" val="3368899084"/>
              </p:ext>
            </p:extLst>
          </p:nvPr>
        </p:nvGraphicFramePr>
        <p:xfrm>
          <a:off x="579649" y="1791047"/>
          <a:ext cx="5479394" cy="1880973"/>
        </p:xfrm>
        <a:graphic>
          <a:graphicData uri="http://schemas.openxmlformats.org/drawingml/2006/table">
            <a:tbl>
              <a:tblPr firstRow="1" bandRow="1">
                <a:tableStyleId>{69012ECD-51FC-41F1-AA8D-1B2483CD663E}</a:tableStyleId>
              </a:tblPr>
              <a:tblGrid>
                <a:gridCol w="1226737">
                  <a:extLst>
                    <a:ext uri="{9D8B030D-6E8A-4147-A177-3AD203B41FA5}">
                      <a16:colId xmlns:a16="http://schemas.microsoft.com/office/drawing/2014/main" val="922201754"/>
                    </a:ext>
                  </a:extLst>
                </a:gridCol>
                <a:gridCol w="1653871">
                  <a:extLst>
                    <a:ext uri="{9D8B030D-6E8A-4147-A177-3AD203B41FA5}">
                      <a16:colId xmlns:a16="http://schemas.microsoft.com/office/drawing/2014/main" val="574281328"/>
                    </a:ext>
                  </a:extLst>
                </a:gridCol>
                <a:gridCol w="691118">
                  <a:extLst>
                    <a:ext uri="{9D8B030D-6E8A-4147-A177-3AD203B41FA5}">
                      <a16:colId xmlns:a16="http://schemas.microsoft.com/office/drawing/2014/main" val="3866515588"/>
                    </a:ext>
                  </a:extLst>
                </a:gridCol>
                <a:gridCol w="691118">
                  <a:extLst>
                    <a:ext uri="{9D8B030D-6E8A-4147-A177-3AD203B41FA5}">
                      <a16:colId xmlns:a16="http://schemas.microsoft.com/office/drawing/2014/main" val="1163357326"/>
                    </a:ext>
                  </a:extLst>
                </a:gridCol>
                <a:gridCol w="1216550">
                  <a:extLst>
                    <a:ext uri="{9D8B030D-6E8A-4147-A177-3AD203B41FA5}">
                      <a16:colId xmlns:a16="http://schemas.microsoft.com/office/drawing/2014/main" val="3938733522"/>
                    </a:ext>
                  </a:extLst>
                </a:gridCol>
              </a:tblGrid>
              <a:tr h="187003">
                <a:tc rowSpan="2">
                  <a:txBody>
                    <a:bodyPr/>
                    <a:lstStyle/>
                    <a:p>
                      <a:pPr algn="ctr"/>
                      <a:r>
                        <a:rPr lang="zh-CN" altLang="en-US" sz="1200" b="1" dirty="0">
                          <a:latin typeface="HarmonyOS Sans SC" panose="00000500000000000000" pitchFamily="2" charset="-122"/>
                          <a:ea typeface="HarmonyOS Sans SC" panose="00000500000000000000" pitchFamily="2" charset="-122"/>
                          <a:sym typeface="Arial" panose="020B0604020202020204" pitchFamily="34" charset="0"/>
                        </a:rPr>
                        <a:t>来源</a:t>
                      </a:r>
                    </a:p>
                  </a:txBody>
                  <a:tcPr marT="0" marB="0" anchor="ctr">
                    <a:lnL w="12700" cap="flat" cmpd="sng" algn="ctr">
                      <a:noFill/>
                      <a:prstDash val="solid"/>
                      <a:miter lim="800000"/>
                    </a:lnL>
                    <a:lnR>
                      <a:noFill/>
                    </a:lnR>
                    <a:lnT w="12700" cap="flat" cmpd="sng" algn="ctr">
                      <a:noFill/>
                      <a:prstDash val="solid"/>
                      <a:miter lim="800000"/>
                    </a:lnT>
                    <a:lnB>
                      <a:noFill/>
                    </a:lnB>
                    <a:lnTlToBr w="12700" cmpd="sng">
                      <a:noFill/>
                      <a:prstDash val="solid"/>
                    </a:lnTlToBr>
                    <a:lnBlToTr w="12700" cmpd="sng">
                      <a:noFill/>
                      <a:prstDash val="solid"/>
                    </a:lnBlToTr>
                  </a:tcPr>
                </a:tc>
                <a:tc rowSpan="2">
                  <a:txBody>
                    <a:bodyPr/>
                    <a:lstStyle/>
                    <a:p>
                      <a:r>
                        <a:rPr lang="zh-CN" altLang="en-US" sz="1200" dirty="0">
                          <a:latin typeface="HarmonyOS Sans SC" panose="00000500000000000000" pitchFamily="2" charset="-122"/>
                          <a:ea typeface="HarmonyOS Sans SC" panose="00000500000000000000" pitchFamily="2" charset="-122"/>
                          <a:sym typeface="Arial" panose="020B0604020202020204" pitchFamily="34" charset="0"/>
                        </a:rPr>
                        <a:t>菌株</a:t>
                      </a:r>
                      <a:r>
                        <a:rPr lang="en-US" altLang="zh-CN" sz="1200" dirty="0">
                          <a:latin typeface="HarmonyOS Sans SC" panose="00000500000000000000" pitchFamily="2" charset="-122"/>
                          <a:ea typeface="HarmonyOS Sans SC" panose="00000500000000000000" pitchFamily="2" charset="-122"/>
                          <a:sym typeface="Arial" panose="020B0604020202020204" pitchFamily="34" charset="0"/>
                        </a:rPr>
                        <a:t>/</a:t>
                      </a:r>
                      <a:r>
                        <a:rPr lang="zh-CN" altLang="en-US" sz="1200" dirty="0">
                          <a:latin typeface="HarmonyOS Sans SC" panose="00000500000000000000" pitchFamily="2" charset="-122"/>
                          <a:ea typeface="HarmonyOS Sans SC" panose="00000500000000000000" pitchFamily="2" charset="-122"/>
                          <a:sym typeface="Arial" panose="020B0604020202020204" pitchFamily="34" charset="0"/>
                        </a:rPr>
                        <a:t>菌株数</a:t>
                      </a:r>
                    </a:p>
                  </a:txBody>
                  <a:tcPr marT="0" marB="0" anchor="ctr">
                    <a:lnL>
                      <a:noFill/>
                    </a:lnL>
                    <a:lnR>
                      <a:noFill/>
                    </a:lnR>
                    <a:lnT w="12700" cap="flat" cmpd="sng" algn="ctr">
                      <a:noFill/>
                      <a:prstDash val="solid"/>
                      <a:miter lim="800000"/>
                    </a:lnT>
                    <a:lnB>
                      <a:noFill/>
                    </a:lnB>
                    <a:lnTlToBr w="12700" cmpd="sng">
                      <a:noFill/>
                      <a:prstDash val="solid"/>
                    </a:lnTlToBr>
                    <a:lnBlToTr w="12700" cmpd="sng">
                      <a:noFill/>
                      <a:prstDash val="solid"/>
                    </a:lnBlToTr>
                  </a:tcPr>
                </a:tc>
                <a:tc gridSpan="3">
                  <a:txBody>
                    <a:bodyPr/>
                    <a:lstStyle/>
                    <a:p>
                      <a:pPr algn="ctr"/>
                      <a:r>
                        <a:rPr lang="zh-CN" altLang="en-US" sz="1200" b="1" dirty="0">
                          <a:latin typeface="Arial" panose="020B0604020202020204" pitchFamily="34" charset="0"/>
                          <a:ea typeface="HarmonyOS Sans SC" panose="00000500000000000000" pitchFamily="2" charset="-122"/>
                          <a:sym typeface="Arial" panose="020B0604020202020204" pitchFamily="34" charset="0"/>
                        </a:rPr>
                        <a:t>舒巴坦</a:t>
                      </a:r>
                      <a:r>
                        <a:rPr lang="en-US" altLang="zh-CN" sz="1200" b="1" dirty="0">
                          <a:latin typeface="Arial" panose="020B0604020202020204" pitchFamily="34" charset="0"/>
                          <a:ea typeface="HarmonyOS Sans SC" panose="00000500000000000000" pitchFamily="2" charset="-122"/>
                          <a:sym typeface="Arial" panose="020B0604020202020204" pitchFamily="34" charset="0"/>
                        </a:rPr>
                        <a:t>-</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度洛巴坦</a:t>
                      </a:r>
                      <a:endParaRPr lang="zh-CN" altLang="en-US" sz="1200" b="1" baseline="30000" dirty="0">
                        <a:latin typeface="Arial" panose="020B0604020202020204" pitchFamily="34" charset="0"/>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hMerge="1">
                  <a:txBody>
                    <a:bodyPr/>
                    <a:lstStyle/>
                    <a:p>
                      <a:pPr algn="ctr"/>
                      <a:endParaRPr lang="zh-CN" altLang="en-US" sz="1200" b="1">
                        <a:latin typeface="Arial" panose="020B0604020202020204" pitchFamily="34" charset="0"/>
                        <a:ea typeface="微软雅黑" panose="020B0503020204020204" pitchFamily="34" charset="-122"/>
                        <a:sym typeface="Arial" panose="020B0604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a:p>
                  </a:txBody>
                  <a:tcPr/>
                </a:tc>
                <a:extLst>
                  <a:ext uri="{0D108BD9-81ED-4DB2-BD59-A6C34878D82A}">
                    <a16:rowId xmlns:a16="http://schemas.microsoft.com/office/drawing/2014/main" val="1718339061"/>
                  </a:ext>
                </a:extLst>
              </a:tr>
              <a:tr h="0">
                <a:tc vMerge="1">
                  <a:txBody>
                    <a:bodyPr/>
                    <a:lstStyle/>
                    <a:p>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200" dirty="0">
                          <a:latin typeface="HarmonyOS Sans SC" panose="00000500000000000000" pitchFamily="2" charset="-122"/>
                          <a:ea typeface="HarmonyOS Sans SC" panose="00000500000000000000" pitchFamily="2" charset="-122"/>
                          <a:sym typeface="Arial" panose="020B0604020202020204" pitchFamily="34" charset="0"/>
                        </a:rPr>
                        <a:t>MIC</a:t>
                      </a:r>
                      <a:r>
                        <a:rPr lang="en-US" altLang="zh-CN" sz="1200" baseline="-25000" dirty="0">
                          <a:latin typeface="HarmonyOS Sans SC" panose="00000500000000000000" pitchFamily="2" charset="-122"/>
                          <a:ea typeface="HarmonyOS Sans SC" panose="00000500000000000000" pitchFamily="2" charset="-122"/>
                          <a:sym typeface="Arial" panose="020B0604020202020204" pitchFamily="34" charset="0"/>
                        </a:rPr>
                        <a:t>50</a:t>
                      </a:r>
                      <a:endParaRPr lang="zh-CN" altLang="en-US" sz="1200" baseline="-2500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a:txBody>
                    <a:bodyPr/>
                    <a:lstStyle/>
                    <a:p>
                      <a:pPr algn="ctr"/>
                      <a:r>
                        <a:rPr lang="en-US" altLang="zh-CN" sz="1200" dirty="0">
                          <a:latin typeface="HarmonyOS Sans SC" panose="00000500000000000000" pitchFamily="2" charset="-122"/>
                          <a:ea typeface="HarmonyOS Sans SC" panose="00000500000000000000" pitchFamily="2" charset="-122"/>
                          <a:sym typeface="Arial" panose="020B0604020202020204" pitchFamily="34" charset="0"/>
                        </a:rPr>
                        <a:t>MIC</a:t>
                      </a:r>
                      <a:r>
                        <a:rPr lang="en-US" altLang="zh-CN" sz="1200" baseline="-25000" dirty="0">
                          <a:latin typeface="HarmonyOS Sans SC" panose="00000500000000000000" pitchFamily="2" charset="-122"/>
                          <a:ea typeface="HarmonyOS Sans SC" panose="00000500000000000000" pitchFamily="2" charset="-122"/>
                          <a:sym typeface="Arial" panose="020B0604020202020204" pitchFamily="34" charset="0"/>
                        </a:rPr>
                        <a:t>90</a:t>
                      </a:r>
                      <a:endParaRPr lang="zh-CN" altLang="en-US" sz="1200" baseline="-2500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tc>
                  <a:txBody>
                    <a:bodyPr/>
                    <a:lstStyle/>
                    <a:p>
                      <a:pPr algn="ctr"/>
                      <a:r>
                        <a:rPr lang="en-US" altLang="zh-CN" sz="1200" baseline="0" dirty="0">
                          <a:latin typeface="HarmonyOS Sans SC" panose="00000500000000000000" pitchFamily="2" charset="-122"/>
                          <a:ea typeface="HarmonyOS Sans SC" panose="00000500000000000000" pitchFamily="2" charset="-122"/>
                          <a:sym typeface="Arial" panose="020B0604020202020204" pitchFamily="34" charset="0"/>
                        </a:rPr>
                        <a:t>MIC</a:t>
                      </a:r>
                      <a:r>
                        <a:rPr lang="zh-CN" altLang="en-US" sz="1200" baseline="0" dirty="0">
                          <a:latin typeface="HarmonyOS Sans SC" panose="00000500000000000000" pitchFamily="2" charset="-122"/>
                          <a:ea typeface="HarmonyOS Sans SC" panose="00000500000000000000" pitchFamily="2" charset="-122"/>
                          <a:sym typeface="Arial" panose="020B0604020202020204" pitchFamily="34" charset="0"/>
                        </a:rPr>
                        <a:t>范围</a:t>
                      </a: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3880444049"/>
                  </a:ext>
                </a:extLst>
              </a:tr>
              <a:tr h="229066">
                <a:tc rowSpan="5">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2016-2018</a:t>
                      </a:r>
                      <a:r>
                        <a:rPr lang="zh-CN" altLang="en-US" sz="1100" dirty="0">
                          <a:latin typeface="HarmonyOS Sans SC" panose="00000500000000000000" pitchFamily="2" charset="-122"/>
                          <a:ea typeface="HarmonyOS Sans SC" panose="00000500000000000000" pitchFamily="2" charset="-122"/>
                          <a:sym typeface="Arial" panose="020B0604020202020204" pitchFamily="34" charset="0"/>
                        </a:rPr>
                        <a:t>年</a:t>
                      </a:r>
                      <a:endParaRPr lang="en-US" altLang="zh-CN" sz="1100" dirty="0">
                        <a:latin typeface="HarmonyOS Sans SC" panose="00000500000000000000" pitchFamily="2" charset="-122"/>
                        <a:ea typeface="HarmonyOS Sans SC" panose="00000500000000000000" pitchFamily="2" charset="-122"/>
                        <a:sym typeface="Arial" panose="020B0604020202020204" pitchFamily="34"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latin typeface="HarmonyOS Sans SC" panose="00000500000000000000" pitchFamily="2" charset="-122"/>
                          <a:ea typeface="HarmonyOS Sans SC" panose="00000500000000000000" pitchFamily="2" charset="-122"/>
                          <a:sym typeface="Arial" panose="020B0604020202020204" pitchFamily="34" charset="0"/>
                        </a:rPr>
                        <a:t>中国</a:t>
                      </a:r>
                      <a:r>
                        <a:rPr lang="en-US" altLang="zh-CN" sz="1100" kern="1200" dirty="0">
                          <a:solidFill>
                            <a:schemeClr val="tx1"/>
                          </a:solidFill>
                          <a:latin typeface="HarmonyOS Sans SC" panose="00000500000000000000" pitchFamily="2" charset="-122"/>
                          <a:ea typeface="HarmonyOS Sans SC" panose="00000500000000000000" pitchFamily="2" charset="-122"/>
                          <a:sym typeface="Arial" panose="020B0604020202020204" pitchFamily="34" charset="0"/>
                        </a:rPr>
                        <a:t>22</a:t>
                      </a:r>
                      <a:r>
                        <a:rPr lang="zh-CN" altLang="en-US" sz="1100" kern="1200" dirty="0">
                          <a:solidFill>
                            <a:schemeClr val="tx1"/>
                          </a:solidFill>
                          <a:latin typeface="HarmonyOS Sans SC" panose="00000500000000000000" pitchFamily="2" charset="-122"/>
                          <a:ea typeface="HarmonyOS Sans SC" panose="00000500000000000000" pitchFamily="2" charset="-122"/>
                          <a:sym typeface="Arial" panose="020B0604020202020204" pitchFamily="34" charset="0"/>
                        </a:rPr>
                        <a:t>个中心</a:t>
                      </a:r>
                      <a:r>
                        <a:rPr lang="en-US" altLang="zh-CN" sz="1100" kern="1200" baseline="30000" dirty="0">
                          <a:solidFill>
                            <a:schemeClr val="tx1"/>
                          </a:solidFill>
                          <a:latin typeface="HarmonyOS Sans SC" panose="00000500000000000000" pitchFamily="2" charset="-122"/>
                          <a:ea typeface="HarmonyOS Sans SC" panose="00000500000000000000" pitchFamily="2" charset="-122"/>
                          <a:sym typeface="Arial" panose="020B0604020202020204" pitchFamily="34" charset="0"/>
                        </a:rPr>
                        <a:t>1</a:t>
                      </a:r>
                      <a:endParaRPr lang="zh-CN" altLang="en-US" sz="1100" kern="1200" baseline="30000" dirty="0">
                        <a:solidFill>
                          <a:schemeClr val="tx1"/>
                        </a:solidFill>
                        <a:latin typeface="HarmonyOS Sans SC" panose="00000500000000000000" pitchFamily="2" charset="-122"/>
                        <a:ea typeface="HarmonyOS Sans SC" panose="00000500000000000000" pitchFamily="2" charset="-122"/>
                        <a:cs typeface="+mn-cs"/>
                        <a:sym typeface="Arial" panose="020B0604020202020204" pitchFamily="34" charset="0"/>
                      </a:endParaRPr>
                    </a:p>
                  </a:txBody>
                  <a:tcPr marT="0" marB="0" anchor="ctr">
                    <a:lnL w="12700" cap="flat" cmpd="sng" algn="ctr">
                      <a:noFill/>
                      <a:prstDash val="solid"/>
                      <a:miter lim="800000"/>
                    </a:lnL>
                    <a:lnR>
                      <a:noFill/>
                    </a:lnR>
                    <a:lnT>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zh-CN" altLang="en-US" sz="1100" dirty="0">
                          <a:latin typeface="HarmonyOS Sans SC" panose="00000500000000000000" pitchFamily="2" charset="-122"/>
                          <a:ea typeface="HarmonyOS Sans SC" panose="00000500000000000000" pitchFamily="2" charset="-122"/>
                          <a:sym typeface="Arial" panose="020B0604020202020204" pitchFamily="34" charset="0"/>
                        </a:rPr>
                        <a:t>所有</a:t>
                      </a: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AB/982</a:t>
                      </a:r>
                      <a:endParaRPr lang="zh-CN" altLang="en-US" sz="1100" baseline="30000" dirty="0">
                        <a:solidFill>
                          <a:srgbClr val="00B050"/>
                        </a:solidFill>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a:noFill/>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0" dirty="0">
                          <a:latin typeface="HarmonyOS Sans SC" panose="00000500000000000000" pitchFamily="2" charset="-122"/>
                          <a:ea typeface="HarmonyOS Sans SC" panose="00000500000000000000" pitchFamily="2" charset="-122"/>
                          <a:sym typeface="Arial" panose="020B0604020202020204" pitchFamily="34" charset="0"/>
                        </a:rPr>
                        <a:t>1</a:t>
                      </a:r>
                      <a:endParaRPr lang="zh-CN" altLang="en-US" sz="1100" b="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dirty="0">
                          <a:latin typeface="HarmonyOS Sans SC" panose="00000500000000000000" pitchFamily="2" charset="-122"/>
                          <a:ea typeface="HarmonyOS Sans SC" panose="00000500000000000000" pitchFamily="2" charset="-122"/>
                          <a:sym typeface="Arial" panose="020B0604020202020204" pitchFamily="34" charset="0"/>
                        </a:rPr>
                        <a:t>2</a:t>
                      </a:r>
                      <a:endParaRPr lang="zh-CN" altLang="en-US" sz="1100" b="1"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≤0.03 – &gt;64</a:t>
                      </a:r>
                      <a:endParaRPr lang="zh-CN" altLang="en-US" sz="110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278020702"/>
                  </a:ext>
                </a:extLst>
              </a:tr>
              <a:tr h="229066">
                <a:tc v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1400" kern="1200" baseline="300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endParaRPr>
                    </a:p>
                  </a:txBody>
                  <a:tcPr anchor="ctr"/>
                </a:tc>
                <a:tc>
                  <a:txBody>
                    <a:bodyPr/>
                    <a:lstStyle/>
                    <a:p>
                      <a:pPr marL="0" algn="l" defTabSz="914400" rtl="0" eaLnBrk="1" latinLnBrk="0" hangingPunct="1"/>
                      <a:r>
                        <a:rPr lang="zh-CN" altLang="en-US" sz="1100" kern="1200" dirty="0">
                          <a:solidFill>
                            <a:schemeClr val="dk1"/>
                          </a:solidFill>
                          <a:latin typeface="HarmonyOS Sans SC" panose="00000500000000000000" pitchFamily="2" charset="-122"/>
                          <a:ea typeface="HarmonyOS Sans SC" panose="00000500000000000000" pitchFamily="2" charset="-122"/>
                          <a:sym typeface="Arial" panose="020B0604020202020204" pitchFamily="34" charset="0"/>
                        </a:rPr>
                        <a:t>亚胺培南耐药</a:t>
                      </a:r>
                      <a:r>
                        <a:rPr lang="en-US" altLang="zh-CN" sz="1100" kern="1200" dirty="0">
                          <a:solidFill>
                            <a:schemeClr val="dk1"/>
                          </a:solidFill>
                          <a:latin typeface="HarmonyOS Sans SC" panose="00000500000000000000" pitchFamily="2" charset="-122"/>
                          <a:ea typeface="HarmonyOS Sans SC" panose="00000500000000000000" pitchFamily="2" charset="-122"/>
                          <a:sym typeface="Arial" panose="020B0604020202020204" pitchFamily="34" charset="0"/>
                        </a:rPr>
                        <a:t>AB/831</a:t>
                      </a:r>
                      <a:endParaRPr lang="zh-CN" altLang="en-US" sz="1100" kern="1200" dirty="0">
                        <a:solidFill>
                          <a:schemeClr val="dk1"/>
                        </a:solidFill>
                        <a:latin typeface="HarmonyOS Sans SC" panose="00000500000000000000" pitchFamily="2" charset="-122"/>
                        <a:ea typeface="HarmonyOS Sans SC" panose="00000500000000000000" pitchFamily="2" charset="-122"/>
                        <a:cs typeface="+mn-cs"/>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0" dirty="0">
                          <a:latin typeface="HarmonyOS Sans SC" panose="00000500000000000000" pitchFamily="2" charset="-122"/>
                          <a:ea typeface="HarmonyOS Sans SC" panose="00000500000000000000" pitchFamily="2" charset="-122"/>
                          <a:sym typeface="Arial" panose="020B0604020202020204" pitchFamily="34" charset="0"/>
                        </a:rPr>
                        <a:t>1</a:t>
                      </a:r>
                      <a:endParaRPr lang="zh-CN" altLang="en-US" sz="1100" b="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dirty="0">
                          <a:latin typeface="HarmonyOS Sans SC" panose="00000500000000000000" pitchFamily="2" charset="-122"/>
                          <a:ea typeface="HarmonyOS Sans SC" panose="00000500000000000000" pitchFamily="2" charset="-122"/>
                          <a:sym typeface="Arial" panose="020B0604020202020204" pitchFamily="34" charset="0"/>
                        </a:rPr>
                        <a:t>2</a:t>
                      </a:r>
                      <a:endParaRPr lang="zh-CN" altLang="en-US" sz="1100" b="1"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≤0.03 – &gt;64</a:t>
                      </a:r>
                      <a:endParaRPr lang="zh-CN" altLang="en-US" sz="110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1487463175"/>
                  </a:ext>
                </a:extLst>
              </a:tr>
              <a:tr h="229066">
                <a:tc v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1400" kern="1200" baseline="300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endParaRPr>
                    </a:p>
                  </a:txBody>
                  <a:tcPr anchor="ctr"/>
                </a:tc>
                <a:tc>
                  <a:txBody>
                    <a:bodyPr/>
                    <a:lstStyle/>
                    <a:p>
                      <a:pPr marL="0" algn="l" defTabSz="914400" rtl="0" eaLnBrk="1" latinLnBrk="0" hangingPunct="1"/>
                      <a:r>
                        <a:rPr lang="zh-CN" altLang="en-US" sz="1100" kern="1200" dirty="0">
                          <a:solidFill>
                            <a:schemeClr val="dk1"/>
                          </a:solidFill>
                          <a:latin typeface="HarmonyOS Sans SC" panose="00000500000000000000" pitchFamily="2" charset="-122"/>
                          <a:ea typeface="HarmonyOS Sans SC" panose="00000500000000000000" pitchFamily="2" charset="-122"/>
                          <a:sym typeface="Arial" panose="020B0604020202020204" pitchFamily="34" charset="0"/>
                        </a:rPr>
                        <a:t>舒巴坦耐药</a:t>
                      </a:r>
                      <a:r>
                        <a:rPr lang="en-US" altLang="zh-CN" sz="1100" kern="1200" dirty="0">
                          <a:solidFill>
                            <a:schemeClr val="dk1"/>
                          </a:solidFill>
                          <a:latin typeface="HarmonyOS Sans SC" panose="00000500000000000000" pitchFamily="2" charset="-122"/>
                          <a:ea typeface="HarmonyOS Sans SC" panose="00000500000000000000" pitchFamily="2" charset="-122"/>
                          <a:sym typeface="Arial" panose="020B0604020202020204" pitchFamily="34" charset="0"/>
                        </a:rPr>
                        <a:t>AB/861</a:t>
                      </a:r>
                      <a:endParaRPr lang="zh-CN" altLang="en-US" sz="1100" kern="1200" dirty="0">
                        <a:solidFill>
                          <a:schemeClr val="dk1"/>
                        </a:solidFill>
                        <a:latin typeface="HarmonyOS Sans SC" panose="00000500000000000000" pitchFamily="2" charset="-122"/>
                        <a:ea typeface="HarmonyOS Sans SC" panose="00000500000000000000" pitchFamily="2" charset="-122"/>
                        <a:cs typeface="+mn-cs"/>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0" dirty="0">
                          <a:latin typeface="HarmonyOS Sans SC" panose="00000500000000000000" pitchFamily="2" charset="-122"/>
                          <a:ea typeface="HarmonyOS Sans SC" panose="00000500000000000000" pitchFamily="2" charset="-122"/>
                          <a:sym typeface="Arial" panose="020B0604020202020204" pitchFamily="34" charset="0"/>
                        </a:rPr>
                        <a:t>1</a:t>
                      </a:r>
                      <a:endParaRPr lang="zh-CN" altLang="en-US" sz="1100" b="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dirty="0">
                          <a:latin typeface="HarmonyOS Sans SC" panose="00000500000000000000" pitchFamily="2" charset="-122"/>
                          <a:ea typeface="HarmonyOS Sans SC" panose="00000500000000000000" pitchFamily="2" charset="-122"/>
                          <a:sym typeface="Arial" panose="020B0604020202020204" pitchFamily="34" charset="0"/>
                        </a:rPr>
                        <a:t>2</a:t>
                      </a:r>
                      <a:endParaRPr lang="zh-CN" altLang="en-US" sz="1100" b="1"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≤0.03 – &gt;64</a:t>
                      </a:r>
                      <a:endParaRPr lang="zh-CN" altLang="en-US" sz="110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2373700624"/>
                  </a:ext>
                </a:extLst>
              </a:tr>
              <a:tr h="229066">
                <a:tc v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1400" kern="1200" baseline="300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endParaRPr>
                    </a:p>
                  </a:txBody>
                  <a:tcPr anchor="ctr"/>
                </a:tc>
                <a:tc>
                  <a:txBody>
                    <a:bodyPr/>
                    <a:lstStyle/>
                    <a:p>
                      <a:pPr marL="0" algn="l" defTabSz="914400" rtl="0" eaLnBrk="1" latinLnBrk="0" hangingPunct="1"/>
                      <a:r>
                        <a:rPr lang="zh-CN" altLang="en-US" sz="1100" kern="1200" dirty="0">
                          <a:solidFill>
                            <a:schemeClr val="dk1"/>
                          </a:solidFill>
                          <a:latin typeface="HarmonyOS Sans SC" panose="00000500000000000000" pitchFamily="2" charset="-122"/>
                          <a:ea typeface="HarmonyOS Sans SC" panose="00000500000000000000" pitchFamily="2" charset="-122"/>
                          <a:sym typeface="Arial" panose="020B0604020202020204" pitchFamily="34" charset="0"/>
                        </a:rPr>
                        <a:t>米诺环素耐药</a:t>
                      </a:r>
                      <a:r>
                        <a:rPr lang="en-US" altLang="zh-CN" sz="1100" kern="1200" dirty="0">
                          <a:solidFill>
                            <a:schemeClr val="dk1"/>
                          </a:solidFill>
                          <a:latin typeface="HarmonyOS Sans SC" panose="00000500000000000000" pitchFamily="2" charset="-122"/>
                          <a:ea typeface="HarmonyOS Sans SC" panose="00000500000000000000" pitchFamily="2" charset="-122"/>
                          <a:sym typeface="Arial" panose="020B0604020202020204" pitchFamily="34" charset="0"/>
                        </a:rPr>
                        <a:t>AB/20</a:t>
                      </a:r>
                      <a:endParaRPr lang="zh-CN" altLang="en-US" sz="1100" kern="1200" dirty="0">
                        <a:solidFill>
                          <a:schemeClr val="dk1"/>
                        </a:solidFill>
                        <a:latin typeface="HarmonyOS Sans SC" panose="00000500000000000000" pitchFamily="2" charset="-122"/>
                        <a:ea typeface="HarmonyOS Sans SC" panose="00000500000000000000" pitchFamily="2" charset="-122"/>
                        <a:cs typeface="+mn-cs"/>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0" dirty="0">
                          <a:latin typeface="HarmonyOS Sans SC" panose="00000500000000000000" pitchFamily="2" charset="-122"/>
                          <a:ea typeface="HarmonyOS Sans SC" panose="00000500000000000000" pitchFamily="2" charset="-122"/>
                          <a:sym typeface="Arial" panose="020B0604020202020204" pitchFamily="34" charset="0"/>
                        </a:rPr>
                        <a:t>1</a:t>
                      </a:r>
                      <a:endParaRPr lang="zh-CN" altLang="en-US" sz="1100" b="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1" dirty="0">
                          <a:latin typeface="HarmonyOS Sans SC" panose="00000500000000000000" pitchFamily="2" charset="-122"/>
                          <a:ea typeface="HarmonyOS Sans SC" panose="00000500000000000000" pitchFamily="2" charset="-122"/>
                          <a:sym typeface="Arial" panose="020B0604020202020204" pitchFamily="34" charset="0"/>
                        </a:rPr>
                        <a:t>2</a:t>
                      </a:r>
                      <a:endParaRPr lang="zh-CN" altLang="en-US" sz="1100" b="1"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≤0.03 – 2</a:t>
                      </a:r>
                      <a:endParaRPr lang="zh-CN" altLang="en-US" sz="110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noFill/>
                  </a:tcPr>
                </a:tc>
                <a:extLst>
                  <a:ext uri="{0D108BD9-81ED-4DB2-BD59-A6C34878D82A}">
                    <a16:rowId xmlns:a16="http://schemas.microsoft.com/office/drawing/2014/main" val="42015082"/>
                  </a:ext>
                </a:extLst>
              </a:tr>
              <a:tr h="229066">
                <a:tc v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1400" kern="1200" baseline="30000" dirty="0">
                        <a:solidFill>
                          <a:schemeClr val="tx1"/>
                        </a:solidFill>
                        <a:latin typeface="Arial" panose="020B0604020202020204" pitchFamily="34" charset="0"/>
                        <a:ea typeface="微软雅黑" panose="020B0503020204020204" pitchFamily="34" charset="-122"/>
                        <a:cs typeface="+mn-cs"/>
                        <a:sym typeface="Arial" panose="020B0604020202020204" pitchFamily="34" charset="0"/>
                      </a:endParaRPr>
                    </a:p>
                  </a:txBody>
                  <a:tcPr anchor="ctr"/>
                </a:tc>
                <a:tc>
                  <a:txBody>
                    <a:bodyPr/>
                    <a:lstStyle/>
                    <a:p>
                      <a:pPr marL="0" algn="l" defTabSz="914400" rtl="0" eaLnBrk="1" latinLnBrk="0" hangingPunct="1"/>
                      <a:r>
                        <a:rPr lang="zh-CN" altLang="en-US" sz="1100" kern="1200" dirty="0">
                          <a:solidFill>
                            <a:schemeClr val="dk1"/>
                          </a:solidFill>
                          <a:latin typeface="HarmonyOS Sans SC" panose="00000500000000000000" pitchFamily="2" charset="-122"/>
                          <a:ea typeface="HarmonyOS Sans SC" panose="00000500000000000000" pitchFamily="2" charset="-122"/>
                          <a:sym typeface="Arial" panose="020B0604020202020204" pitchFamily="34" charset="0"/>
                        </a:rPr>
                        <a:t>多粘菌素</a:t>
                      </a:r>
                      <a:r>
                        <a:rPr lang="en-US" altLang="zh-CN" sz="1100" kern="1200" dirty="0">
                          <a:solidFill>
                            <a:schemeClr val="dk1"/>
                          </a:solidFill>
                          <a:latin typeface="HarmonyOS Sans SC" panose="00000500000000000000" pitchFamily="2" charset="-122"/>
                          <a:ea typeface="HarmonyOS Sans SC" panose="00000500000000000000" pitchFamily="2" charset="-122"/>
                          <a:sym typeface="Arial" panose="020B0604020202020204" pitchFamily="34" charset="0"/>
                        </a:rPr>
                        <a:t>E</a:t>
                      </a:r>
                      <a:r>
                        <a:rPr lang="zh-CN" altLang="en-US" sz="1100" kern="1200" dirty="0">
                          <a:solidFill>
                            <a:schemeClr val="dk1"/>
                          </a:solidFill>
                          <a:latin typeface="HarmonyOS Sans SC" panose="00000500000000000000" pitchFamily="2" charset="-122"/>
                          <a:ea typeface="HarmonyOS Sans SC" panose="00000500000000000000" pitchFamily="2" charset="-122"/>
                          <a:sym typeface="Arial" panose="020B0604020202020204" pitchFamily="34" charset="0"/>
                        </a:rPr>
                        <a:t>耐药</a:t>
                      </a:r>
                      <a:r>
                        <a:rPr lang="en-US" altLang="zh-CN" sz="1100" kern="1200" dirty="0">
                          <a:solidFill>
                            <a:schemeClr val="dk1"/>
                          </a:solidFill>
                          <a:latin typeface="HarmonyOS Sans SC" panose="00000500000000000000" pitchFamily="2" charset="-122"/>
                          <a:ea typeface="HarmonyOS Sans SC" panose="00000500000000000000" pitchFamily="2" charset="-122"/>
                          <a:sym typeface="Arial" panose="020B0604020202020204" pitchFamily="34" charset="0"/>
                        </a:rPr>
                        <a:t>AB/8</a:t>
                      </a:r>
                      <a:endParaRPr lang="zh-CN" altLang="en-US" sz="1100" kern="1200" dirty="0">
                        <a:solidFill>
                          <a:schemeClr val="dk1"/>
                        </a:solidFill>
                        <a:latin typeface="HarmonyOS Sans SC" panose="00000500000000000000" pitchFamily="2" charset="-122"/>
                        <a:ea typeface="HarmonyOS Sans SC" panose="00000500000000000000" pitchFamily="2" charset="-122"/>
                        <a:cs typeface="+mn-cs"/>
                        <a:sym typeface="Arial" panose="020B0604020202020204" pitchFamily="34" charset="0"/>
                      </a:endParaRPr>
                    </a:p>
                  </a:txBody>
                  <a:tcPr marT="0" marB="0" anchor="ctr">
                    <a:lnL>
                      <a:noFill/>
                    </a:lnL>
                    <a:lnR>
                      <a:noFill/>
                    </a:lnR>
                    <a:lnT w="1270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0" dirty="0">
                          <a:latin typeface="HarmonyOS Sans SC" panose="00000500000000000000" pitchFamily="2" charset="-122"/>
                          <a:ea typeface="HarmonyOS Sans SC" panose="00000500000000000000" pitchFamily="2" charset="-122"/>
                          <a:sym typeface="Arial" panose="020B0604020202020204" pitchFamily="34" charset="0"/>
                        </a:rPr>
                        <a:t>NC</a:t>
                      </a:r>
                      <a:endParaRPr lang="zh-CN" altLang="en-US" sz="1100" b="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NC</a:t>
                      </a:r>
                      <a:endParaRPr lang="zh-CN" altLang="en-US" sz="110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≤0.03 – &gt;64</a:t>
                      </a:r>
                      <a:endParaRPr lang="zh-CN" altLang="en-US" sz="110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miter lim="800000"/>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54552427"/>
                  </a:ext>
                </a:extLst>
              </a:tr>
              <a:tr h="182880">
                <a:tc rowSpan="2">
                  <a:txBody>
                    <a:bodyPr/>
                    <a:lstStyle/>
                    <a:p>
                      <a:r>
                        <a:rPr lang="en-US" altLang="zh-CN" sz="1100" baseline="0" dirty="0">
                          <a:latin typeface="HarmonyOS Sans SC" panose="00000500000000000000" pitchFamily="2" charset="-122"/>
                          <a:ea typeface="HarmonyOS Sans SC" panose="00000500000000000000" pitchFamily="2" charset="-122"/>
                          <a:sym typeface="Arial" panose="020B0604020202020204" pitchFamily="34" charset="0"/>
                        </a:rPr>
                        <a:t>CHINET 2025</a:t>
                      </a:r>
                      <a:r>
                        <a:rPr lang="zh-CN" altLang="en-US" sz="1100" baseline="0" dirty="0">
                          <a:latin typeface="HarmonyOS Sans SC" panose="00000500000000000000" pitchFamily="2" charset="-122"/>
                          <a:ea typeface="HarmonyOS Sans SC" panose="00000500000000000000" pitchFamily="2" charset="-122"/>
                          <a:sym typeface="Arial" panose="020B0604020202020204" pitchFamily="34" charset="0"/>
                        </a:rPr>
                        <a:t>上半年</a:t>
                      </a:r>
                      <a:r>
                        <a:rPr lang="en-US" altLang="zh-CN" sz="1100" baseline="30000" dirty="0">
                          <a:latin typeface="HarmonyOS Sans SC" panose="00000500000000000000" pitchFamily="2" charset="-122"/>
                          <a:ea typeface="HarmonyOS Sans SC" panose="00000500000000000000" pitchFamily="2" charset="-122"/>
                          <a:sym typeface="Arial" panose="020B0604020202020204" pitchFamily="34" charset="0"/>
                        </a:rPr>
                        <a:t>2</a:t>
                      </a:r>
                      <a:endParaRPr lang="zh-CN" altLang="en-US" sz="1100" baseline="3000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lnL w="12700" cap="flat" cmpd="sng" algn="ctr">
                      <a:noFill/>
                      <a:prstDash val="solid"/>
                      <a:miter lim="800000"/>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AB/676</a:t>
                      </a:r>
                      <a:endParaRPr lang="zh-CN" altLang="en-US" sz="110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lnL>
                      <a:noFill/>
                    </a:lnL>
                    <a:lnR>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100" b="0" dirty="0">
                          <a:latin typeface="HarmonyOS Sans SC" panose="00000500000000000000" pitchFamily="2" charset="-122"/>
                          <a:ea typeface="HarmonyOS Sans SC" panose="00000500000000000000" pitchFamily="2" charset="-122"/>
                          <a:sym typeface="Arial" panose="020B0604020202020204" pitchFamily="34" charset="0"/>
                        </a:rPr>
                        <a:t>1</a:t>
                      </a:r>
                      <a:endParaRPr lang="zh-CN" altLang="en-US" sz="1100" b="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100" b="1" dirty="0">
                          <a:latin typeface="HarmonyOS Sans SC" panose="00000500000000000000" pitchFamily="2" charset="-122"/>
                          <a:ea typeface="HarmonyOS Sans SC" panose="00000500000000000000" pitchFamily="2" charset="-122"/>
                          <a:sym typeface="Arial" panose="020B0604020202020204" pitchFamily="34" charset="0"/>
                        </a:rPr>
                        <a:t>4</a:t>
                      </a:r>
                      <a:endParaRPr lang="zh-CN" altLang="en-US" sz="1100" b="1"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0" u="none" strike="noStrike" kern="1200" dirty="0">
                          <a:solidFill>
                            <a:srgbClr val="000000"/>
                          </a:solidFill>
                          <a:effectLst/>
                          <a:latin typeface="HarmonyOS Sans SC" panose="00000500000000000000" pitchFamily="2" charset="-122"/>
                          <a:ea typeface="HarmonyOS Sans SC" panose="00000500000000000000" pitchFamily="2" charset="-122"/>
                          <a:sym typeface="Arial" panose="020B0604020202020204" pitchFamily="34" charset="0"/>
                        </a:rPr>
                        <a:t>≤0.015 </a:t>
                      </a: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 </a:t>
                      </a:r>
                      <a:r>
                        <a:rPr lang="en-US" altLang="zh-CN" sz="1100" b="0" u="none" strike="noStrike" kern="1200" dirty="0">
                          <a:solidFill>
                            <a:srgbClr val="000000"/>
                          </a:solidFill>
                          <a:effectLst/>
                          <a:latin typeface="HarmonyOS Sans SC" panose="00000500000000000000" pitchFamily="2" charset="-122"/>
                          <a:ea typeface="HarmonyOS Sans SC" panose="00000500000000000000" pitchFamily="2" charset="-122"/>
                          <a:sym typeface="Arial" panose="020B0604020202020204" pitchFamily="34" charset="0"/>
                        </a:rPr>
                        <a:t>&gt;32</a:t>
                      </a:r>
                      <a:endParaRPr lang="en-US" altLang="zh-CN" sz="1100" b="0" i="0" u="none" strike="noStrike" kern="1200" dirty="0">
                        <a:solidFill>
                          <a:srgbClr val="000000"/>
                        </a:solidFill>
                        <a:effectLst/>
                        <a:latin typeface="HarmonyOS Sans SC" panose="00000500000000000000" pitchFamily="2" charset="-122"/>
                        <a:ea typeface="HarmonyOS Sans SC" panose="00000500000000000000" pitchFamily="2" charset="-122"/>
                        <a:cs typeface="Calibri" panose="020F0502020204030204" pitchFamily="34" charset="0"/>
                        <a:sym typeface="Arial" panose="020B0604020202020204" pitchFamily="34" charset="0"/>
                      </a:endParaRPr>
                    </a:p>
                  </a:txBody>
                  <a:tcPr marT="0" marB="0" anchor="ctr">
                    <a:lnL>
                      <a:noFill/>
                    </a:lnL>
                    <a:lnR>
                      <a:noFill/>
                    </a:lnR>
                    <a:lnT w="12700" cap="flat" cmpd="sng" algn="ctr">
                      <a:solidFill>
                        <a:schemeClr val="accent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0598845"/>
                  </a:ext>
                </a:extLst>
              </a:tr>
              <a:tr h="182880">
                <a:tc vMerge="1">
                  <a:txBody>
                    <a:bodyPr/>
                    <a:lstStyle/>
                    <a:p>
                      <a:endParaRPr lang="zh-CN" alt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CRAB/419</a:t>
                      </a:r>
                      <a:endParaRPr lang="zh-CN" altLang="en-US" sz="110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lnL>
                      <a:noFill/>
                    </a:lnL>
                    <a:lnR>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100" b="0" dirty="0">
                          <a:latin typeface="HarmonyOS Sans SC" panose="00000500000000000000" pitchFamily="2" charset="-122"/>
                          <a:ea typeface="HarmonyOS Sans SC" panose="00000500000000000000" pitchFamily="2" charset="-122"/>
                          <a:sym typeface="Arial" panose="020B0604020202020204" pitchFamily="34" charset="0"/>
                        </a:rPr>
                        <a:t>1</a:t>
                      </a:r>
                      <a:endParaRPr lang="zh-CN" altLang="en-US" sz="1100" b="0"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100" b="1" dirty="0">
                          <a:latin typeface="HarmonyOS Sans SC" panose="00000500000000000000" pitchFamily="2" charset="-122"/>
                          <a:ea typeface="HarmonyOS Sans SC" panose="00000500000000000000" pitchFamily="2" charset="-122"/>
                          <a:sym typeface="Arial" panose="020B0604020202020204" pitchFamily="34" charset="0"/>
                        </a:rPr>
                        <a:t>4</a:t>
                      </a:r>
                      <a:endParaRPr lang="zh-CN" altLang="en-US" sz="1100" b="1" dirty="0">
                        <a:latin typeface="HarmonyOS Sans SC" panose="00000500000000000000" pitchFamily="2" charset="-122"/>
                        <a:ea typeface="HarmonyOS Sans SC" panose="00000500000000000000" pitchFamily="2" charset="-122"/>
                        <a:sym typeface="Arial" panose="020B0604020202020204" pitchFamily="34" charset="0"/>
                      </a:endParaRPr>
                    </a:p>
                  </a:txBody>
                  <a:tcPr marT="0" marB="0" anchor="ctr">
                    <a:lnL>
                      <a:noFill/>
                    </a:lnL>
                    <a:lnR>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b="0" i="0" u="none" strike="noStrike" kern="1200" dirty="0">
                          <a:solidFill>
                            <a:srgbClr val="000000"/>
                          </a:solidFill>
                          <a:effectLst/>
                          <a:latin typeface="HarmonyOS Sans SC" panose="00000500000000000000" pitchFamily="2" charset="-122"/>
                          <a:ea typeface="HarmonyOS Sans SC" panose="00000500000000000000" pitchFamily="2" charset="-122"/>
                          <a:cs typeface="Calibri" panose="020F0502020204030204" pitchFamily="34" charset="0"/>
                          <a:sym typeface="Arial" panose="020B0604020202020204" pitchFamily="34" charset="0"/>
                        </a:rPr>
                        <a:t>0.25 </a:t>
                      </a:r>
                      <a:r>
                        <a:rPr lang="en-US" altLang="zh-CN" sz="1100" dirty="0">
                          <a:latin typeface="HarmonyOS Sans SC" panose="00000500000000000000" pitchFamily="2" charset="-122"/>
                          <a:ea typeface="HarmonyOS Sans SC" panose="00000500000000000000" pitchFamily="2" charset="-122"/>
                          <a:sym typeface="Arial" panose="020B0604020202020204" pitchFamily="34" charset="0"/>
                        </a:rPr>
                        <a:t>– </a:t>
                      </a:r>
                      <a:r>
                        <a:rPr lang="en-US" altLang="zh-CN" sz="1100" b="0" i="0" u="none" strike="noStrike" kern="1200" dirty="0">
                          <a:solidFill>
                            <a:srgbClr val="000000"/>
                          </a:solidFill>
                          <a:effectLst/>
                          <a:latin typeface="HarmonyOS Sans SC" panose="00000500000000000000" pitchFamily="2" charset="-122"/>
                          <a:ea typeface="HarmonyOS Sans SC" panose="00000500000000000000" pitchFamily="2" charset="-122"/>
                          <a:cs typeface="Calibri" panose="020F0502020204030204" pitchFamily="34" charset="0"/>
                          <a:sym typeface="Arial" panose="020B0604020202020204" pitchFamily="34" charset="0"/>
                        </a:rPr>
                        <a:t>&gt;32</a:t>
                      </a:r>
                    </a:p>
                  </a:txBody>
                  <a:tcPr marT="0" marB="0" anchor="ctr">
                    <a:lnL>
                      <a:noFill/>
                    </a:lnL>
                    <a:lnR>
                      <a:noFill/>
                    </a:lnR>
                    <a:lnT w="12700" cap="flat" cmpd="sng" algn="ctr">
                      <a:no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1036316"/>
                  </a:ext>
                </a:extLst>
              </a:tr>
            </a:tbl>
          </a:graphicData>
        </a:graphic>
      </p:graphicFrame>
      <p:sp>
        <p:nvSpPr>
          <p:cNvPr id="6" name="矩形 5">
            <a:extLst>
              <a:ext uri="{FF2B5EF4-FFF2-40B4-BE49-F238E27FC236}">
                <a16:creationId xmlns:a16="http://schemas.microsoft.com/office/drawing/2014/main" id="{9EFBFBB3-2E64-9302-836B-2430C0718839}"/>
              </a:ext>
            </a:extLst>
          </p:cNvPr>
          <p:cNvSpPr/>
          <p:nvPr/>
        </p:nvSpPr>
        <p:spPr>
          <a:xfrm>
            <a:off x="12466320" y="231601"/>
            <a:ext cx="739140"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20" rtl="0" eaLnBrk="1" fontAlgn="auto" latinLnBrk="0" hangingPunct="1">
              <a:lnSpc>
                <a:spcPct val="10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rPr>
              <a:t>新增页面</a:t>
            </a:r>
          </a:p>
        </p:txBody>
      </p:sp>
      <p:grpSp>
        <p:nvGrpSpPr>
          <p:cNvPr id="19" name="组合 18">
            <a:extLst>
              <a:ext uri="{FF2B5EF4-FFF2-40B4-BE49-F238E27FC236}">
                <a16:creationId xmlns:a16="http://schemas.microsoft.com/office/drawing/2014/main" id="{ED76D5A9-395B-1308-8C42-A1E3566B6C21}"/>
              </a:ext>
            </a:extLst>
          </p:cNvPr>
          <p:cNvGrpSpPr/>
          <p:nvPr/>
        </p:nvGrpSpPr>
        <p:grpSpPr>
          <a:xfrm>
            <a:off x="-5435869" y="892730"/>
            <a:ext cx="5013593" cy="1319897"/>
            <a:chOff x="150361" y="2757394"/>
            <a:chExt cx="11766226" cy="3167187"/>
          </a:xfrm>
        </p:grpSpPr>
        <p:pic>
          <p:nvPicPr>
            <p:cNvPr id="8" name="图片 7">
              <a:extLst>
                <a:ext uri="{FF2B5EF4-FFF2-40B4-BE49-F238E27FC236}">
                  <a16:creationId xmlns:a16="http://schemas.microsoft.com/office/drawing/2014/main" id="{74B7A044-12D8-4154-7902-FD7D4C0DA03F}"/>
                </a:ext>
              </a:extLst>
            </p:cNvPr>
            <p:cNvPicPr>
              <a:picLocks noChangeAspect="1"/>
            </p:cNvPicPr>
            <p:nvPr/>
          </p:nvPicPr>
          <p:blipFill>
            <a:blip r:embed="rId4"/>
            <a:stretch>
              <a:fillRect/>
            </a:stretch>
          </p:blipFill>
          <p:spPr>
            <a:xfrm>
              <a:off x="275412" y="2757394"/>
              <a:ext cx="11641175" cy="1343212"/>
            </a:xfrm>
            <a:prstGeom prst="rect">
              <a:avLst/>
            </a:prstGeom>
          </p:spPr>
        </p:pic>
        <p:pic>
          <p:nvPicPr>
            <p:cNvPr id="11" name="图片 10">
              <a:extLst>
                <a:ext uri="{FF2B5EF4-FFF2-40B4-BE49-F238E27FC236}">
                  <a16:creationId xmlns:a16="http://schemas.microsoft.com/office/drawing/2014/main" id="{ABA138AE-A04B-A11B-7C7A-EE8D72A888CC}"/>
                </a:ext>
              </a:extLst>
            </p:cNvPr>
            <p:cNvPicPr>
              <a:picLocks noChangeAspect="1"/>
            </p:cNvPicPr>
            <p:nvPr/>
          </p:nvPicPr>
          <p:blipFill>
            <a:blip r:embed="rId5"/>
            <a:stretch>
              <a:fillRect/>
            </a:stretch>
          </p:blipFill>
          <p:spPr>
            <a:xfrm>
              <a:off x="241793" y="4079158"/>
              <a:ext cx="11441122" cy="514422"/>
            </a:xfrm>
            <a:prstGeom prst="rect">
              <a:avLst/>
            </a:prstGeom>
          </p:spPr>
        </p:pic>
        <p:pic>
          <p:nvPicPr>
            <p:cNvPr id="14" name="图片 13">
              <a:extLst>
                <a:ext uri="{FF2B5EF4-FFF2-40B4-BE49-F238E27FC236}">
                  <a16:creationId xmlns:a16="http://schemas.microsoft.com/office/drawing/2014/main" id="{78C31C9C-E532-CB0A-446B-13AECBF1A963}"/>
                </a:ext>
              </a:extLst>
            </p:cNvPr>
            <p:cNvPicPr>
              <a:picLocks noChangeAspect="1"/>
            </p:cNvPicPr>
            <p:nvPr/>
          </p:nvPicPr>
          <p:blipFill>
            <a:blip r:embed="rId6"/>
            <a:stretch>
              <a:fillRect/>
            </a:stretch>
          </p:blipFill>
          <p:spPr>
            <a:xfrm>
              <a:off x="198924" y="4410350"/>
              <a:ext cx="11526859" cy="647790"/>
            </a:xfrm>
            <a:prstGeom prst="rect">
              <a:avLst/>
            </a:prstGeom>
          </p:spPr>
        </p:pic>
        <p:pic>
          <p:nvPicPr>
            <p:cNvPr id="16" name="图片 15">
              <a:extLst>
                <a:ext uri="{FF2B5EF4-FFF2-40B4-BE49-F238E27FC236}">
                  <a16:creationId xmlns:a16="http://schemas.microsoft.com/office/drawing/2014/main" id="{D8683C65-B98F-A183-EF13-45FFAC1E2647}"/>
                </a:ext>
              </a:extLst>
            </p:cNvPr>
            <p:cNvPicPr>
              <a:picLocks noChangeAspect="1"/>
            </p:cNvPicPr>
            <p:nvPr/>
          </p:nvPicPr>
          <p:blipFill>
            <a:blip r:embed="rId7"/>
            <a:stretch>
              <a:fillRect/>
            </a:stretch>
          </p:blipFill>
          <p:spPr>
            <a:xfrm>
              <a:off x="150361" y="4955485"/>
              <a:ext cx="11536385" cy="523948"/>
            </a:xfrm>
            <a:prstGeom prst="rect">
              <a:avLst/>
            </a:prstGeom>
          </p:spPr>
        </p:pic>
        <p:pic>
          <p:nvPicPr>
            <p:cNvPr id="18" name="图片 17">
              <a:extLst>
                <a:ext uri="{FF2B5EF4-FFF2-40B4-BE49-F238E27FC236}">
                  <a16:creationId xmlns:a16="http://schemas.microsoft.com/office/drawing/2014/main" id="{E2188964-5DF3-E733-A0ED-BE700BF3241F}"/>
                </a:ext>
              </a:extLst>
            </p:cNvPr>
            <p:cNvPicPr>
              <a:picLocks noChangeAspect="1"/>
            </p:cNvPicPr>
            <p:nvPr/>
          </p:nvPicPr>
          <p:blipFill>
            <a:blip r:embed="rId8"/>
            <a:stretch>
              <a:fillRect/>
            </a:stretch>
          </p:blipFill>
          <p:spPr>
            <a:xfrm>
              <a:off x="198924" y="5333949"/>
              <a:ext cx="11526859" cy="590632"/>
            </a:xfrm>
            <a:prstGeom prst="rect">
              <a:avLst/>
            </a:prstGeom>
          </p:spPr>
        </p:pic>
      </p:grpSp>
      <p:pic>
        <p:nvPicPr>
          <p:cNvPr id="20" name="图片 19">
            <a:extLst>
              <a:ext uri="{FF2B5EF4-FFF2-40B4-BE49-F238E27FC236}">
                <a16:creationId xmlns:a16="http://schemas.microsoft.com/office/drawing/2014/main" id="{F86411B6-3CBC-5E8B-C216-4F77939378DD}"/>
              </a:ext>
            </a:extLst>
          </p:cNvPr>
          <p:cNvPicPr>
            <a:picLocks noChangeAspect="1"/>
          </p:cNvPicPr>
          <p:nvPr/>
        </p:nvPicPr>
        <p:blipFill>
          <a:blip r:embed="rId9"/>
          <a:srcRect/>
          <a:stretch/>
        </p:blipFill>
        <p:spPr>
          <a:xfrm>
            <a:off x="-4472774" y="2304033"/>
            <a:ext cx="4108745" cy="2064171"/>
          </a:xfrm>
          <a:prstGeom prst="rect">
            <a:avLst/>
          </a:prstGeom>
        </p:spPr>
      </p:pic>
      <p:pic>
        <p:nvPicPr>
          <p:cNvPr id="21" name="图片 20">
            <a:extLst>
              <a:ext uri="{FF2B5EF4-FFF2-40B4-BE49-F238E27FC236}">
                <a16:creationId xmlns:a16="http://schemas.microsoft.com/office/drawing/2014/main" id="{B4EAB130-CC16-9C18-5B12-6B56E7E32C4A}"/>
              </a:ext>
            </a:extLst>
          </p:cNvPr>
          <p:cNvPicPr>
            <a:picLocks noChangeAspect="1"/>
          </p:cNvPicPr>
          <p:nvPr/>
        </p:nvPicPr>
        <p:blipFill>
          <a:blip r:embed="rId10"/>
          <a:stretch>
            <a:fillRect/>
          </a:stretch>
        </p:blipFill>
        <p:spPr>
          <a:xfrm>
            <a:off x="-5056872" y="4485265"/>
            <a:ext cx="4692843" cy="1582299"/>
          </a:xfrm>
          <a:prstGeom prst="rect">
            <a:avLst/>
          </a:prstGeom>
        </p:spPr>
      </p:pic>
      <p:grpSp>
        <p:nvGrpSpPr>
          <p:cNvPr id="47" name="组合 46">
            <a:extLst>
              <a:ext uri="{FF2B5EF4-FFF2-40B4-BE49-F238E27FC236}">
                <a16:creationId xmlns:a16="http://schemas.microsoft.com/office/drawing/2014/main" id="{992BE4BE-E544-DD1A-9489-AC4E7F9B4503}"/>
              </a:ext>
            </a:extLst>
          </p:cNvPr>
          <p:cNvGrpSpPr/>
          <p:nvPr/>
        </p:nvGrpSpPr>
        <p:grpSpPr>
          <a:xfrm>
            <a:off x="6599836" y="1693761"/>
            <a:ext cx="4822439" cy="2105814"/>
            <a:chOff x="536651" y="3525910"/>
            <a:chExt cx="5791438" cy="2446413"/>
          </a:xfrm>
        </p:grpSpPr>
        <p:pic>
          <p:nvPicPr>
            <p:cNvPr id="10" name="图片 9">
              <a:extLst>
                <a:ext uri="{FF2B5EF4-FFF2-40B4-BE49-F238E27FC236}">
                  <a16:creationId xmlns:a16="http://schemas.microsoft.com/office/drawing/2014/main" id="{DA84FEEE-DAF7-AA85-3DC8-069B5179689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36651" y="3525910"/>
              <a:ext cx="5791438" cy="2446413"/>
            </a:xfrm>
            <a:prstGeom prst="rect">
              <a:avLst/>
            </a:prstGeom>
          </p:spPr>
        </p:pic>
        <p:sp>
          <p:nvSpPr>
            <p:cNvPr id="15" name="文本框 14">
              <a:extLst>
                <a:ext uri="{FF2B5EF4-FFF2-40B4-BE49-F238E27FC236}">
                  <a16:creationId xmlns:a16="http://schemas.microsoft.com/office/drawing/2014/main" id="{1CCC7BC6-65C8-184C-76C0-0E67877869AD}"/>
                </a:ext>
              </a:extLst>
            </p:cNvPr>
            <p:cNvSpPr txBox="1"/>
            <p:nvPr/>
          </p:nvSpPr>
          <p:spPr>
            <a:xfrm>
              <a:off x="952888" y="3787260"/>
              <a:ext cx="2061786" cy="321801"/>
            </a:xfrm>
            <a:prstGeom prst="rect">
              <a:avLst/>
            </a:prstGeom>
            <a:solidFill>
              <a:schemeClr val="bg1"/>
            </a:solidFill>
          </p:spPr>
          <p:txBody>
            <a:bodyPr wrap="none" lIns="0" tIns="0" rIns="0" bIns="0" rtlCol="0">
              <a:spAutoFit/>
            </a:bodyPr>
            <a:lstStyle/>
            <a:p>
              <a:pPr marL="0" marR="0" lvl="0" indent="0" algn="l" defTabSz="22852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舒巴坦单药敏感率：</a:t>
              </a:r>
              <a:r>
                <a:rPr kumimoji="0" lang="en-US" altLang="zh-CN" b="1"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12.3%</a:t>
              </a:r>
            </a:p>
            <a:p>
              <a:pPr marL="0" marR="0" lvl="0" indent="0" algn="l" defTabSz="228520" rtl="0" eaLnBrk="1" fontAlgn="auto" latinLnBrk="0" hangingPunct="1">
                <a:lnSpc>
                  <a:spcPct val="10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舒巴坦</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度洛巴坦敏感率：</a:t>
              </a:r>
              <a:r>
                <a:rPr kumimoji="0" lang="en-US" altLang="zh-CN" b="1"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97.9%</a:t>
              </a:r>
              <a:r>
                <a:rPr kumimoji="0" lang="en-US" altLang="zh-CN" b="0" i="0" u="none" strike="noStrike" kern="1200" cap="none" spc="0" normalizeH="0" baseline="3000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1</a:t>
              </a:r>
              <a:endParaRPr kumimoji="0" lang="zh-CN" altLang="en-US" b="0" i="0" u="none" strike="noStrike" kern="1200" cap="none" spc="0" normalizeH="0" baseline="3000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17" name="文本框 16">
              <a:extLst>
                <a:ext uri="{FF2B5EF4-FFF2-40B4-BE49-F238E27FC236}">
                  <a16:creationId xmlns:a16="http://schemas.microsoft.com/office/drawing/2014/main" id="{AE77B25F-D289-9405-9905-7CC4E95C6410}"/>
                </a:ext>
              </a:extLst>
            </p:cNvPr>
            <p:cNvSpPr txBox="1"/>
            <p:nvPr/>
          </p:nvSpPr>
          <p:spPr>
            <a:xfrm>
              <a:off x="963346" y="4359029"/>
              <a:ext cx="1328707" cy="500580"/>
            </a:xfrm>
            <a:prstGeom prst="rect">
              <a:avLst/>
            </a:prstGeom>
            <a:noFill/>
          </p:spPr>
          <p:txBody>
            <a:bodyPr wrap="none" rtlCol="0">
              <a:spAutoFit/>
            </a:bodyPr>
            <a:lstStyle/>
            <a:p>
              <a:pPr marL="0" marR="0" lvl="0" indent="0" algn="l" defTabSz="22852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kumimoji="0" lang="zh-CN" altLang="en-US" sz="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 </a:t>
              </a:r>
              <a:r>
                <a:rPr kumimoji="0" lang="zh-CN" altLang="en-US" sz="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舒巴坦</a:t>
              </a:r>
              <a:r>
                <a:rPr kumimoji="0" lang="en-US" altLang="zh-CN" sz="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a:t>
              </a:r>
              <a:r>
                <a:rPr kumimoji="0" lang="zh-CN" altLang="en-US" sz="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度洛巴坦</a:t>
              </a:r>
              <a:endParaRPr kumimoji="0" lang="en-US" altLang="zh-CN" sz="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a:p>
              <a:pPr marL="0" marR="0" lvl="0" indent="0" algn="l" defTabSz="22852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prstClr val="white">
                      <a:lumMod val="75000"/>
                    </a:prstClr>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kumimoji="0" lang="zh-CN" altLang="en-US" sz="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 </a:t>
              </a:r>
              <a:r>
                <a:rPr kumimoji="0" lang="zh-CN" altLang="en-US" sz="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舒巴坦</a:t>
              </a:r>
            </a:p>
          </p:txBody>
        </p:sp>
      </p:grpSp>
      <p:graphicFrame>
        <p:nvGraphicFramePr>
          <p:cNvPr id="22" name="表格 21">
            <a:extLst>
              <a:ext uri="{FF2B5EF4-FFF2-40B4-BE49-F238E27FC236}">
                <a16:creationId xmlns:a16="http://schemas.microsoft.com/office/drawing/2014/main" id="{EE940D09-E587-8CFE-A9C7-88B93D52FF13}"/>
              </a:ext>
            </a:extLst>
          </p:cNvPr>
          <p:cNvGraphicFramePr>
            <a:graphicFrameLocks noGrp="1"/>
          </p:cNvGraphicFramePr>
          <p:nvPr>
            <p:extLst>
              <p:ext uri="{D42A27DB-BD31-4B8C-83A1-F6EECF244321}">
                <p14:modId xmlns:p14="http://schemas.microsoft.com/office/powerpoint/2010/main" val="3409202407"/>
              </p:ext>
            </p:extLst>
          </p:nvPr>
        </p:nvGraphicFramePr>
        <p:xfrm>
          <a:off x="0" y="1028700"/>
          <a:ext cx="236220" cy="3289616"/>
        </p:xfrm>
        <a:graphic>
          <a:graphicData uri="http://schemas.openxmlformats.org/drawingml/2006/table">
            <a:tbl>
              <a:tblPr firstRow="1" bandRow="1">
                <a:tableStyleId>{5C22544A-7EE6-4342-B048-85BDC9FD1C3A}</a:tableStyleId>
              </a:tblPr>
              <a:tblGrid>
                <a:gridCol w="236220">
                  <a:extLst>
                    <a:ext uri="{9D8B030D-6E8A-4147-A177-3AD203B41FA5}">
                      <a16:colId xmlns:a16="http://schemas.microsoft.com/office/drawing/2014/main" val="2320617847"/>
                    </a:ext>
                  </a:extLst>
                </a:gridCol>
              </a:tblGrid>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3910616"/>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599962"/>
                  </a:ext>
                </a:extLst>
              </a:tr>
              <a:tr h="822404">
                <a:tc>
                  <a:txBody>
                    <a:bodyPr/>
                    <a:lstStyle/>
                    <a:p>
                      <a:pPr algn="ctr"/>
                      <a:endParaRPr lang="zh-CN" altLang="en-US" sz="7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264650"/>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8048485"/>
                  </a:ext>
                </a:extLst>
              </a:tr>
            </a:tbl>
          </a:graphicData>
        </a:graphic>
      </p:graphicFrame>
      <p:sp>
        <p:nvSpPr>
          <p:cNvPr id="23" name="文本框 22">
            <a:extLst>
              <a:ext uri="{FF2B5EF4-FFF2-40B4-BE49-F238E27FC236}">
                <a16:creationId xmlns:a16="http://schemas.microsoft.com/office/drawing/2014/main" id="{C926E661-F806-54F1-3393-DE184CB348EF}"/>
              </a:ext>
            </a:extLst>
          </p:cNvPr>
          <p:cNvSpPr txBox="1"/>
          <p:nvPr/>
        </p:nvSpPr>
        <p:spPr>
          <a:xfrm>
            <a:off x="38338" y="1204982"/>
            <a:ext cx="159544" cy="46166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24" name="文本框 23">
            <a:extLst>
              <a:ext uri="{FF2B5EF4-FFF2-40B4-BE49-F238E27FC236}">
                <a16:creationId xmlns:a16="http://schemas.microsoft.com/office/drawing/2014/main" id="{3AD800BC-FEE5-DB18-039C-1BB71D0AE775}"/>
              </a:ext>
            </a:extLst>
          </p:cNvPr>
          <p:cNvSpPr txBox="1"/>
          <p:nvPr/>
        </p:nvSpPr>
        <p:spPr>
          <a:xfrm>
            <a:off x="38338" y="2088426"/>
            <a:ext cx="159544" cy="338554"/>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p:txBody>
      </p:sp>
      <p:sp>
        <p:nvSpPr>
          <p:cNvPr id="25" name="文本框 24">
            <a:extLst>
              <a:ext uri="{FF2B5EF4-FFF2-40B4-BE49-F238E27FC236}">
                <a16:creationId xmlns:a16="http://schemas.microsoft.com/office/drawing/2014/main" id="{0DA64F5B-D4D3-91C9-49DD-1E254D8DDFFB}"/>
              </a:ext>
            </a:extLst>
          </p:cNvPr>
          <p:cNvSpPr txBox="1"/>
          <p:nvPr/>
        </p:nvSpPr>
        <p:spPr>
          <a:xfrm>
            <a:off x="38338" y="2778195"/>
            <a:ext cx="159544" cy="58477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p:txBody>
      </p:sp>
      <p:sp>
        <p:nvSpPr>
          <p:cNvPr id="26" name="文本框 25">
            <a:extLst>
              <a:ext uri="{FF2B5EF4-FFF2-40B4-BE49-F238E27FC236}">
                <a16:creationId xmlns:a16="http://schemas.microsoft.com/office/drawing/2014/main" id="{0DCD4031-A409-F187-B5D2-E2F3822E887C}"/>
              </a:ext>
            </a:extLst>
          </p:cNvPr>
          <p:cNvSpPr txBox="1"/>
          <p:nvPr/>
        </p:nvSpPr>
        <p:spPr>
          <a:xfrm>
            <a:off x="46776" y="3648145"/>
            <a:ext cx="142668" cy="369332"/>
          </a:xfrm>
          <a:prstGeom prst="rect">
            <a:avLst/>
          </a:prstGeom>
          <a:noFill/>
        </p:spPr>
        <p:txBody>
          <a:bodyPr wrap="none" lIns="0" tIns="0" rIns="0" bIns="0">
            <a:spAutoFit/>
          </a:bodyPr>
          <a:lstStyle/>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PD</a:t>
            </a:r>
            <a:endPar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27" name="组合 26">
            <a:extLst>
              <a:ext uri="{FF2B5EF4-FFF2-40B4-BE49-F238E27FC236}">
                <a16:creationId xmlns:a16="http://schemas.microsoft.com/office/drawing/2014/main" id="{99E7F506-88DB-2947-5EC7-29D025050B04}"/>
              </a:ext>
            </a:extLst>
          </p:cNvPr>
          <p:cNvGrpSpPr/>
          <p:nvPr/>
        </p:nvGrpSpPr>
        <p:grpSpPr>
          <a:xfrm>
            <a:off x="-1" y="2667001"/>
            <a:ext cx="314656" cy="880265"/>
            <a:chOff x="-528856" y="1330593"/>
            <a:chExt cx="314656" cy="843814"/>
          </a:xfrm>
        </p:grpSpPr>
        <p:sp>
          <p:nvSpPr>
            <p:cNvPr id="28" name="直角三角形 27">
              <a:extLst>
                <a:ext uri="{FF2B5EF4-FFF2-40B4-BE49-F238E27FC236}">
                  <a16:creationId xmlns:a16="http://schemas.microsoft.com/office/drawing/2014/main" id="{0E9130B6-D0FD-79F2-F42D-9AD8A26136FF}"/>
                </a:ext>
              </a:extLst>
            </p:cNvPr>
            <p:cNvSpPr/>
            <p:nvPr/>
          </p:nvSpPr>
          <p:spPr>
            <a:xfrm flipV="1">
              <a:off x="-293111" y="2122350"/>
              <a:ext cx="78911" cy="52057"/>
            </a:xfrm>
            <a:prstGeom prst="rtTriangle">
              <a:avLst/>
            </a:prstGeom>
            <a:gradFill flip="none" rotWithShape="1">
              <a:gsLst>
                <a:gs pos="0">
                  <a:schemeClr val="tx2">
                    <a:lumMod val="75000"/>
                  </a:schemeClr>
                </a:gs>
                <a:gs pos="31000">
                  <a:srgbClr val="627787"/>
                </a:gs>
                <a:gs pos="100000">
                  <a:schemeClr val="bg1">
                    <a:lumMod val="50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29" name="组合 28">
              <a:extLst>
                <a:ext uri="{FF2B5EF4-FFF2-40B4-BE49-F238E27FC236}">
                  <a16:creationId xmlns:a16="http://schemas.microsoft.com/office/drawing/2014/main" id="{25C06C5A-FE52-7C04-3786-91775141FA08}"/>
                </a:ext>
              </a:extLst>
            </p:cNvPr>
            <p:cNvGrpSpPr/>
            <p:nvPr/>
          </p:nvGrpSpPr>
          <p:grpSpPr>
            <a:xfrm>
              <a:off x="-528856" y="1330593"/>
              <a:ext cx="314655" cy="791759"/>
              <a:chOff x="2696263" y="1081219"/>
              <a:chExt cx="314655" cy="791759"/>
            </a:xfrm>
          </p:grpSpPr>
          <p:sp>
            <p:nvSpPr>
              <p:cNvPr id="30" name="矩形 29">
                <a:extLst>
                  <a:ext uri="{FF2B5EF4-FFF2-40B4-BE49-F238E27FC236}">
                    <a16:creationId xmlns:a16="http://schemas.microsoft.com/office/drawing/2014/main" id="{95DB75B4-4EF6-9048-9D9F-8AAF701D79AC}"/>
                  </a:ext>
                </a:extLst>
              </p:cNvPr>
              <p:cNvSpPr>
                <a:spLocks/>
              </p:cNvSpPr>
              <p:nvPr/>
            </p:nvSpPr>
            <p:spPr>
              <a:xfrm>
                <a:off x="2696263" y="1081219"/>
                <a:ext cx="314655" cy="791759"/>
              </a:xfrm>
              <a:prstGeom prst="rect">
                <a:avLst/>
              </a:prstGeom>
              <a:solidFill>
                <a:schemeClr val="accent1"/>
              </a:solidFill>
              <a:ln>
                <a:noFill/>
              </a:ln>
              <a:effectLst>
                <a:outerShdw blurRad="228600" dist="152400" dir="5400000" sx="92000" sy="92000" algn="t"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1" name="文本框 30">
                <a:extLst>
                  <a:ext uri="{FF2B5EF4-FFF2-40B4-BE49-F238E27FC236}">
                    <a16:creationId xmlns:a16="http://schemas.microsoft.com/office/drawing/2014/main" id="{17D98A13-D6EF-B0B2-9EE5-3DCCC11A6113}"/>
                  </a:ext>
                </a:extLst>
              </p:cNvPr>
              <p:cNvSpPr txBox="1">
                <a:spLocks/>
              </p:cNvSpPr>
              <p:nvPr/>
            </p:nvSpPr>
            <p:spPr>
              <a:xfrm>
                <a:off x="2736744" y="1185432"/>
                <a:ext cx="233692" cy="649070"/>
              </a:xfrm>
              <a:prstGeom prst="rect">
                <a:avLst/>
              </a:prstGeom>
              <a:noFill/>
            </p:spPr>
            <p:txBody>
              <a:bodyPr wrap="square" lIns="0" tIns="0" rIns="0" bIns="0">
                <a:spAutoFit/>
              </a:bodyPr>
              <a:lstStyle/>
              <a:p>
                <a:pPr marL="0" marR="0" lvl="2" indent="0" algn="ctr" defTabSz="914400" rtl="0" eaLnBrk="1" fontAlgn="auto" latinLnBrk="0" hangingPunct="1">
                  <a:lnSpc>
                    <a:spcPct val="100000"/>
                  </a:lnSpc>
                  <a:spcBef>
                    <a:spcPts val="1300"/>
                  </a:spcBef>
                  <a:spcAft>
                    <a:spcPts val="1300"/>
                  </a:spcAft>
                  <a:buClrTx/>
                  <a:buSzTx/>
                  <a:buFontTx/>
                  <a:buNone/>
                  <a:tabLst/>
                  <a:defRPr/>
                </a:pPr>
                <a:r>
                  <a:rPr kumimoji="0" lang="zh-CN" altLang="en-US"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体外活性</a:t>
                </a:r>
              </a:p>
            </p:txBody>
          </p:sp>
        </p:grpSp>
      </p:grpSp>
      <p:grpSp>
        <p:nvGrpSpPr>
          <p:cNvPr id="54" name="组合 53">
            <a:extLst>
              <a:ext uri="{FF2B5EF4-FFF2-40B4-BE49-F238E27FC236}">
                <a16:creationId xmlns:a16="http://schemas.microsoft.com/office/drawing/2014/main" id="{B09D5DE8-529D-9415-91A3-861C3AD2341D}"/>
              </a:ext>
            </a:extLst>
          </p:cNvPr>
          <p:cNvGrpSpPr/>
          <p:nvPr/>
        </p:nvGrpSpPr>
        <p:grpSpPr>
          <a:xfrm>
            <a:off x="654216" y="4041870"/>
            <a:ext cx="11014191" cy="2059259"/>
            <a:chOff x="526997" y="3836961"/>
            <a:chExt cx="11014191" cy="2059259"/>
          </a:xfrm>
        </p:grpSpPr>
        <p:graphicFrame>
          <p:nvGraphicFramePr>
            <p:cNvPr id="5" name="图表 4">
              <a:extLst>
                <a:ext uri="{FF2B5EF4-FFF2-40B4-BE49-F238E27FC236}">
                  <a16:creationId xmlns:a16="http://schemas.microsoft.com/office/drawing/2014/main" id="{9F4835A2-BBDD-33D7-90D6-31C949D06A2F}"/>
                </a:ext>
              </a:extLst>
            </p:cNvPr>
            <p:cNvGraphicFramePr/>
            <p:nvPr>
              <p:extLst>
                <p:ext uri="{D42A27DB-BD31-4B8C-83A1-F6EECF244321}">
                  <p14:modId xmlns:p14="http://schemas.microsoft.com/office/powerpoint/2010/main" val="932437955"/>
                </p:ext>
              </p:extLst>
            </p:nvPr>
          </p:nvGraphicFramePr>
          <p:xfrm>
            <a:off x="526997" y="3836961"/>
            <a:ext cx="11014191" cy="2059259"/>
          </p:xfrm>
          <a:graphic>
            <a:graphicData uri="http://schemas.openxmlformats.org/drawingml/2006/chart">
              <c:chart xmlns:c="http://schemas.openxmlformats.org/drawingml/2006/chart" xmlns:r="http://schemas.openxmlformats.org/officeDocument/2006/relationships" r:id="rId12"/>
            </a:graphicData>
          </a:graphic>
        </p:graphicFrame>
        <p:sp>
          <p:nvSpPr>
            <p:cNvPr id="9" name="文本框 8">
              <a:extLst>
                <a:ext uri="{FF2B5EF4-FFF2-40B4-BE49-F238E27FC236}">
                  <a16:creationId xmlns:a16="http://schemas.microsoft.com/office/drawing/2014/main" id="{A3A264E4-B30C-18EA-82CB-9D0D754C4B7F}"/>
                </a:ext>
              </a:extLst>
            </p:cNvPr>
            <p:cNvSpPr txBox="1"/>
            <p:nvPr/>
          </p:nvSpPr>
          <p:spPr>
            <a:xfrm>
              <a:off x="1713214" y="5366683"/>
              <a:ext cx="561371" cy="200055"/>
            </a:xfrm>
            <a:prstGeom prst="rect">
              <a:avLst/>
            </a:prstGeom>
            <a:noFill/>
          </p:spPr>
          <p:txBody>
            <a:bodyPr wrap="none" rtlCol="0">
              <a:spAutoFit/>
            </a:bodyPr>
            <a:lstStyle/>
            <a:p>
              <a:pPr algn="ctr"/>
              <a:r>
                <a:rPr lang="en-US" altLang="zh-CN"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(N=5032)</a:t>
              </a:r>
              <a:endParaRPr lang="zh-CN" altLang="en-US"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2" name="文本框 41">
              <a:extLst>
                <a:ext uri="{FF2B5EF4-FFF2-40B4-BE49-F238E27FC236}">
                  <a16:creationId xmlns:a16="http://schemas.microsoft.com/office/drawing/2014/main" id="{73505418-2792-E136-3276-814A8456E1AC}"/>
                </a:ext>
              </a:extLst>
            </p:cNvPr>
            <p:cNvSpPr txBox="1"/>
            <p:nvPr/>
          </p:nvSpPr>
          <p:spPr>
            <a:xfrm>
              <a:off x="3182511" y="5366683"/>
              <a:ext cx="561371" cy="200055"/>
            </a:xfrm>
            <a:prstGeom prst="rect">
              <a:avLst/>
            </a:prstGeom>
            <a:noFill/>
          </p:spPr>
          <p:txBody>
            <a:bodyPr wrap="none" rtlCol="0">
              <a:spAutoFit/>
            </a:bodyPr>
            <a:lstStyle/>
            <a:p>
              <a:pPr algn="ctr"/>
              <a:r>
                <a:rPr lang="en-US" altLang="zh-CN"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(N=2670)</a:t>
              </a:r>
              <a:endParaRPr lang="zh-CN" altLang="en-US"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8" name="文本框 14">
              <a:extLst>
                <a:ext uri="{FF2B5EF4-FFF2-40B4-BE49-F238E27FC236}">
                  <a16:creationId xmlns:a16="http://schemas.microsoft.com/office/drawing/2014/main" id="{C64F845E-C5F9-7EF6-A878-005535EA0B50}"/>
                </a:ext>
              </a:extLst>
            </p:cNvPr>
            <p:cNvSpPr txBox="1"/>
            <p:nvPr/>
          </p:nvSpPr>
          <p:spPr>
            <a:xfrm>
              <a:off x="4643857" y="5366683"/>
              <a:ext cx="561371"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(N=2570)</a:t>
              </a:r>
              <a:endParaRPr lang="zh-CN" altLang="en-US"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9" name="文本框 14">
              <a:extLst>
                <a:ext uri="{FF2B5EF4-FFF2-40B4-BE49-F238E27FC236}">
                  <a16:creationId xmlns:a16="http://schemas.microsoft.com/office/drawing/2014/main" id="{76966296-F237-50E7-3DEB-C081E1061CDE}"/>
                </a:ext>
              </a:extLst>
            </p:cNvPr>
            <p:cNvSpPr txBox="1"/>
            <p:nvPr/>
          </p:nvSpPr>
          <p:spPr>
            <a:xfrm>
              <a:off x="6116230" y="5366683"/>
              <a:ext cx="511679"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(N=204)</a:t>
              </a:r>
              <a:endParaRPr lang="zh-CN" altLang="en-US"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0" name="文本框 49">
              <a:extLst>
                <a:ext uri="{FF2B5EF4-FFF2-40B4-BE49-F238E27FC236}">
                  <a16:creationId xmlns:a16="http://schemas.microsoft.com/office/drawing/2014/main" id="{567803FB-271D-B901-3652-12C5B22B902F}"/>
                </a:ext>
              </a:extLst>
            </p:cNvPr>
            <p:cNvSpPr txBox="1"/>
            <p:nvPr/>
          </p:nvSpPr>
          <p:spPr>
            <a:xfrm>
              <a:off x="7578669" y="5366683"/>
              <a:ext cx="561371" cy="200055"/>
            </a:xfrm>
            <a:prstGeom prst="rect">
              <a:avLst/>
            </a:prstGeom>
            <a:noFill/>
          </p:spPr>
          <p:txBody>
            <a:bodyPr wrap="none" rtlCol="0">
              <a:spAutoFit/>
            </a:bodyPr>
            <a:lstStyle/>
            <a:p>
              <a:pPr algn="ctr"/>
              <a:r>
                <a:rPr lang="en-US" altLang="zh-CN"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(N=1092)</a:t>
              </a:r>
              <a:endParaRPr lang="zh-CN" altLang="en-US"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1" name="文本框 14">
              <a:extLst>
                <a:ext uri="{FF2B5EF4-FFF2-40B4-BE49-F238E27FC236}">
                  <a16:creationId xmlns:a16="http://schemas.microsoft.com/office/drawing/2014/main" id="{5BE8B9AB-2C91-9ACB-C7CC-094A65CB5A29}"/>
                </a:ext>
              </a:extLst>
            </p:cNvPr>
            <p:cNvSpPr txBox="1"/>
            <p:nvPr/>
          </p:nvSpPr>
          <p:spPr>
            <a:xfrm>
              <a:off x="9029851" y="5366683"/>
              <a:ext cx="561371" cy="20005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(N=2680)</a:t>
              </a:r>
              <a:endParaRPr lang="zh-CN" altLang="en-US" sz="700" baseline="300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2" name="文本框 14">
              <a:extLst>
                <a:ext uri="{FF2B5EF4-FFF2-40B4-BE49-F238E27FC236}">
                  <a16:creationId xmlns:a16="http://schemas.microsoft.com/office/drawing/2014/main" id="{6F5183F4-74AE-19A9-079C-78325C119EB9}"/>
                </a:ext>
              </a:extLst>
            </p:cNvPr>
            <p:cNvSpPr txBox="1"/>
            <p:nvPr/>
          </p:nvSpPr>
          <p:spPr>
            <a:xfrm>
              <a:off x="10416208" y="5366683"/>
              <a:ext cx="713307" cy="2000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7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(N=2116)</a:t>
              </a:r>
              <a:endParaRPr lang="zh-CN" altLang="en-US" sz="700" baseline="300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3" name="任意多边形: 形状 52">
            <a:extLst>
              <a:ext uri="{FF2B5EF4-FFF2-40B4-BE49-F238E27FC236}">
                <a16:creationId xmlns:a16="http://schemas.microsoft.com/office/drawing/2014/main" id="{5A98C135-18D2-921E-227E-03232EF58534}"/>
              </a:ext>
            </a:extLst>
          </p:cNvPr>
          <p:cNvSpPr/>
          <p:nvPr/>
        </p:nvSpPr>
        <p:spPr>
          <a:xfrm flipV="1">
            <a:off x="3098191" y="3892652"/>
            <a:ext cx="6120000" cy="288000"/>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3" name="文本框 42">
            <a:extLst>
              <a:ext uri="{FF2B5EF4-FFF2-40B4-BE49-F238E27FC236}">
                <a16:creationId xmlns:a16="http://schemas.microsoft.com/office/drawing/2014/main" id="{3A27FD68-93CF-89F7-ACFB-C31458880B1C}"/>
              </a:ext>
            </a:extLst>
          </p:cNvPr>
          <p:cNvSpPr txBox="1"/>
          <p:nvPr/>
        </p:nvSpPr>
        <p:spPr>
          <a:xfrm>
            <a:off x="3718260" y="3871320"/>
            <a:ext cx="4879862" cy="307777"/>
          </a:xfrm>
          <a:prstGeom prst="rect">
            <a:avLst/>
          </a:prstGeom>
          <a:noFill/>
        </p:spPr>
        <p:txBody>
          <a:bodyPr wrap="none">
            <a:spAutoFit/>
          </a:bodyPr>
          <a:lstStyle/>
          <a:p>
            <a:pPr marL="0" marR="0" lvl="0" indent="0" algn="ctr" defTabSz="22852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舒巴坦</a:t>
            </a:r>
            <a:r>
              <a:rPr kumimoji="0" lang="en-US" altLang="zh-CN"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a:t>
            </a: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度洛巴坦对各类</a:t>
            </a:r>
            <a:r>
              <a:rPr kumimoji="0" lang="en-US" altLang="zh-CN"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AB</a:t>
            </a: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不敏感株的敏感性均超过</a:t>
            </a:r>
            <a:r>
              <a:rPr kumimoji="0" lang="en-US" altLang="zh-CN"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96%</a:t>
            </a:r>
            <a:r>
              <a:rPr kumimoji="0" lang="en-US" altLang="zh-CN" sz="1400" b="1" i="0" u="none" strike="noStrike" kern="1200" cap="none" spc="0" normalizeH="0" baseline="3000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4</a:t>
            </a:r>
            <a:endParaRPr kumimoji="0" lang="zh-CN" altLang="en-US" sz="1400" b="1" i="0" u="none" strike="noStrike" kern="1200" cap="none" spc="0" normalizeH="0" baseline="3000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62" name="任意多边形: 形状 61">
            <a:extLst>
              <a:ext uri="{FF2B5EF4-FFF2-40B4-BE49-F238E27FC236}">
                <a16:creationId xmlns:a16="http://schemas.microsoft.com/office/drawing/2014/main" id="{3E37BB28-382E-80A8-3407-D465387FFD74}"/>
              </a:ext>
            </a:extLst>
          </p:cNvPr>
          <p:cNvSpPr/>
          <p:nvPr/>
        </p:nvSpPr>
        <p:spPr>
          <a:xfrm flipV="1">
            <a:off x="6418691" y="1401144"/>
            <a:ext cx="5209761" cy="288000"/>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3" name="文本框 62">
            <a:extLst>
              <a:ext uri="{FF2B5EF4-FFF2-40B4-BE49-F238E27FC236}">
                <a16:creationId xmlns:a16="http://schemas.microsoft.com/office/drawing/2014/main" id="{DD81067B-895C-749E-F983-1750EB00F34E}"/>
              </a:ext>
            </a:extLst>
          </p:cNvPr>
          <p:cNvSpPr txBox="1"/>
          <p:nvPr/>
        </p:nvSpPr>
        <p:spPr>
          <a:xfrm>
            <a:off x="6710988" y="1379812"/>
            <a:ext cx="4625166" cy="307777"/>
          </a:xfrm>
          <a:prstGeom prst="rect">
            <a:avLst/>
          </a:prstGeom>
          <a:noFill/>
        </p:spPr>
        <p:txBody>
          <a:bodyPr wrap="square">
            <a:spAutoFit/>
          </a:bodyPr>
          <a:lstStyle/>
          <a:p>
            <a:pPr marL="0" marR="0" lvl="0" indent="0" algn="ctr" defTabSz="22852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舒巴坦单药和舒巴坦</a:t>
            </a:r>
            <a:r>
              <a:rPr kumimoji="0" lang="en-US" altLang="zh-CN"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a:t>
            </a: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度洛巴坦对中国</a:t>
            </a:r>
            <a:r>
              <a:rPr kumimoji="0" lang="en-US" altLang="zh-CN"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AB</a:t>
            </a: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菌株的</a:t>
            </a:r>
            <a:r>
              <a:rPr kumimoji="0" lang="en-US" altLang="zh-CN"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MIC</a:t>
            </a: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分布</a:t>
            </a:r>
            <a:r>
              <a:rPr kumimoji="0" lang="en-US" altLang="zh-CN" sz="1400" b="1" i="0" u="none" strike="noStrike" kern="1200" cap="none" spc="0" normalizeH="0" baseline="3000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1</a:t>
            </a:r>
            <a:endParaRPr kumimoji="0" lang="zh-CN" altLang="en-US" sz="1400" b="1" i="0" u="none" strike="noStrike" kern="1200" cap="none" spc="0" normalizeH="0" baseline="3000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cxnSp>
        <p:nvCxnSpPr>
          <p:cNvPr id="65" name="连接符: 肘形 64">
            <a:extLst>
              <a:ext uri="{FF2B5EF4-FFF2-40B4-BE49-F238E27FC236}">
                <a16:creationId xmlns:a16="http://schemas.microsoft.com/office/drawing/2014/main" id="{FECCD529-537B-3421-7841-FDBF6ACA94C6}"/>
              </a:ext>
            </a:extLst>
          </p:cNvPr>
          <p:cNvCxnSpPr>
            <a:cxnSpLocks/>
          </p:cNvCxnSpPr>
          <p:nvPr/>
        </p:nvCxnSpPr>
        <p:spPr>
          <a:xfrm rot="16200000" flipV="1">
            <a:off x="8039739" y="1994665"/>
            <a:ext cx="1800000" cy="1451182"/>
          </a:xfrm>
          <a:prstGeom prst="bentConnector3">
            <a:avLst>
              <a:gd name="adj1" fmla="val 99078"/>
            </a:avLst>
          </a:prstGeom>
          <a:ln>
            <a:prstDash val="dash"/>
            <a:tailEnd type="triangle"/>
          </a:ln>
        </p:spPr>
        <p:style>
          <a:lnRef idx="2">
            <a:schemeClr val="accent1"/>
          </a:lnRef>
          <a:fillRef idx="0">
            <a:schemeClr val="accent1"/>
          </a:fillRef>
          <a:effectRef idx="1">
            <a:schemeClr val="accent1"/>
          </a:effectRef>
          <a:fontRef idx="minor">
            <a:schemeClr val="tx1"/>
          </a:fontRef>
        </p:style>
      </p:cxnSp>
      <p:cxnSp>
        <p:nvCxnSpPr>
          <p:cNvPr id="67" name="连接符: 肘形 66">
            <a:extLst>
              <a:ext uri="{FF2B5EF4-FFF2-40B4-BE49-F238E27FC236}">
                <a16:creationId xmlns:a16="http://schemas.microsoft.com/office/drawing/2014/main" id="{C9282729-399A-7077-2356-7C2C2331A0E2}"/>
              </a:ext>
            </a:extLst>
          </p:cNvPr>
          <p:cNvCxnSpPr>
            <a:cxnSpLocks/>
          </p:cNvCxnSpPr>
          <p:nvPr/>
        </p:nvCxnSpPr>
        <p:spPr>
          <a:xfrm rot="5400000" flipH="1" flipV="1">
            <a:off x="9888762" y="1994665"/>
            <a:ext cx="1800000" cy="1451182"/>
          </a:xfrm>
          <a:prstGeom prst="bentConnector3">
            <a:avLst>
              <a:gd name="adj1" fmla="val 99078"/>
            </a:avLst>
          </a:prstGeom>
          <a:ln>
            <a:prstDash val="dash"/>
            <a:tailEnd type="triangle"/>
          </a:ln>
        </p:spPr>
        <p:style>
          <a:lnRef idx="2">
            <a:schemeClr val="accent1"/>
          </a:lnRef>
          <a:fillRef idx="0">
            <a:schemeClr val="accent1"/>
          </a:fillRef>
          <a:effectRef idx="1">
            <a:schemeClr val="accent1"/>
          </a:effectRef>
          <a:fontRef idx="minor">
            <a:schemeClr val="tx1"/>
          </a:fontRef>
        </p:style>
      </p:cxnSp>
      <p:sp>
        <p:nvSpPr>
          <p:cNvPr id="68" name="文本框 67">
            <a:extLst>
              <a:ext uri="{FF2B5EF4-FFF2-40B4-BE49-F238E27FC236}">
                <a16:creationId xmlns:a16="http://schemas.microsoft.com/office/drawing/2014/main" id="{8D91629C-CD0D-A470-ABDE-DDFABF7BB5CA}"/>
              </a:ext>
            </a:extLst>
          </p:cNvPr>
          <p:cNvSpPr txBox="1"/>
          <p:nvPr/>
        </p:nvSpPr>
        <p:spPr>
          <a:xfrm>
            <a:off x="9178223" y="1848233"/>
            <a:ext cx="466794" cy="261610"/>
          </a:xfrm>
          <a:prstGeom prst="rect">
            <a:avLst/>
          </a:prstGeom>
          <a:noFill/>
        </p:spPr>
        <p:txBody>
          <a:bodyPr wrap="none" rtlCol="0">
            <a:spAutoFit/>
          </a:bodyPr>
          <a:lstStyle/>
          <a:p>
            <a:r>
              <a:rPr lang="zh-CN" altLang="en-US" sz="1100" dirty="0">
                <a:latin typeface="Arial" panose="020B0604020202020204" pitchFamily="34" charset="0"/>
                <a:ea typeface="HarmonyOS Sans SC" panose="00000500000000000000" pitchFamily="2" charset="-122"/>
                <a:sym typeface="Arial" panose="020B0604020202020204" pitchFamily="34" charset="0"/>
              </a:rPr>
              <a:t>敏感</a:t>
            </a:r>
          </a:p>
        </p:txBody>
      </p:sp>
      <p:sp>
        <p:nvSpPr>
          <p:cNvPr id="69" name="文本框 68">
            <a:extLst>
              <a:ext uri="{FF2B5EF4-FFF2-40B4-BE49-F238E27FC236}">
                <a16:creationId xmlns:a16="http://schemas.microsoft.com/office/drawing/2014/main" id="{FC84C19B-FBB0-48DD-D5B3-82C3F8EC47F9}"/>
              </a:ext>
            </a:extLst>
          </p:cNvPr>
          <p:cNvSpPr txBox="1"/>
          <p:nvPr/>
        </p:nvSpPr>
        <p:spPr>
          <a:xfrm>
            <a:off x="10093823" y="1848233"/>
            <a:ext cx="466794" cy="261610"/>
          </a:xfrm>
          <a:prstGeom prst="rect">
            <a:avLst/>
          </a:prstGeom>
          <a:noFill/>
        </p:spPr>
        <p:txBody>
          <a:bodyPr wrap="none" rtlCol="0">
            <a:spAutoFit/>
          </a:bodyPr>
          <a:lstStyle/>
          <a:p>
            <a:r>
              <a:rPr lang="zh-CN" altLang="en-US" sz="1100" dirty="0">
                <a:latin typeface="Arial" panose="020B0604020202020204" pitchFamily="34" charset="0"/>
                <a:ea typeface="HarmonyOS Sans SC" panose="00000500000000000000" pitchFamily="2" charset="-122"/>
                <a:sym typeface="Arial" panose="020B0604020202020204" pitchFamily="34" charset="0"/>
              </a:rPr>
              <a:t>耐药</a:t>
            </a:r>
          </a:p>
        </p:txBody>
      </p:sp>
      <p:grpSp>
        <p:nvGrpSpPr>
          <p:cNvPr id="77" name="组合 76">
            <a:extLst>
              <a:ext uri="{FF2B5EF4-FFF2-40B4-BE49-F238E27FC236}">
                <a16:creationId xmlns:a16="http://schemas.microsoft.com/office/drawing/2014/main" id="{1277E3F6-C5FC-37B0-52B1-2125FFD672BD}"/>
              </a:ext>
            </a:extLst>
          </p:cNvPr>
          <p:cNvGrpSpPr/>
          <p:nvPr/>
        </p:nvGrpSpPr>
        <p:grpSpPr>
          <a:xfrm>
            <a:off x="600249" y="803562"/>
            <a:ext cx="11455399" cy="600164"/>
            <a:chOff x="365125" y="-748698"/>
            <a:chExt cx="11455399" cy="600164"/>
          </a:xfrm>
        </p:grpSpPr>
        <p:grpSp>
          <p:nvGrpSpPr>
            <p:cNvPr id="71" name="组合 70">
              <a:extLst>
                <a:ext uri="{FF2B5EF4-FFF2-40B4-BE49-F238E27FC236}">
                  <a16:creationId xmlns:a16="http://schemas.microsoft.com/office/drawing/2014/main" id="{840E079B-E20F-D4D5-45C5-BD122CC5E04C}"/>
                </a:ext>
              </a:extLst>
            </p:cNvPr>
            <p:cNvGrpSpPr>
              <a:grpSpLocks/>
            </p:cNvGrpSpPr>
            <p:nvPr/>
          </p:nvGrpSpPr>
          <p:grpSpPr>
            <a:xfrm>
              <a:off x="365125" y="-682616"/>
              <a:ext cx="11455399" cy="468000"/>
              <a:chOff x="577811" y="1885480"/>
              <a:chExt cx="21552289" cy="1799721"/>
            </a:xfrm>
          </p:grpSpPr>
          <p:sp>
            <p:nvSpPr>
              <p:cNvPr id="72" name="矩形: 圆角 71">
                <a:extLst>
                  <a:ext uri="{FF2B5EF4-FFF2-40B4-BE49-F238E27FC236}">
                    <a16:creationId xmlns:a16="http://schemas.microsoft.com/office/drawing/2014/main" id="{03194A33-1F4E-D603-EDB6-7A505867E4D5}"/>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73" name="矩形: 圆角 72">
                <a:extLst>
                  <a:ext uri="{FF2B5EF4-FFF2-40B4-BE49-F238E27FC236}">
                    <a16:creationId xmlns:a16="http://schemas.microsoft.com/office/drawing/2014/main" id="{69C18883-A7EF-7B90-9AE2-A20C467C6E8B}"/>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74" name="文本框 73">
              <a:extLst>
                <a:ext uri="{FF2B5EF4-FFF2-40B4-BE49-F238E27FC236}">
                  <a16:creationId xmlns:a16="http://schemas.microsoft.com/office/drawing/2014/main" id="{E30A7326-73AF-D50F-7237-3654BB11FC0F}"/>
                </a:ext>
              </a:extLst>
            </p:cNvPr>
            <p:cNvSpPr txBox="1"/>
            <p:nvPr/>
          </p:nvSpPr>
          <p:spPr>
            <a:xfrm>
              <a:off x="468859" y="-748698"/>
              <a:ext cx="11314446" cy="600164"/>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舒巴坦单药对中国</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菌株的敏感率仅</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12.3%</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，加入度洛巴坦后敏感率升至</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97.9%</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，度洛巴坦恢复了舒巴坦对大多数</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菌株的活性</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1</a:t>
              </a:r>
            </a:p>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舒巴坦</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度洛巴坦对于各类</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不敏感株或耐药株的敏感性较高，均</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&gt;96%</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 </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4</a:t>
              </a:r>
            </a:p>
          </p:txBody>
        </p:sp>
      </p:grpSp>
      <p:sp>
        <p:nvSpPr>
          <p:cNvPr id="75" name="任意多边形: 形状 74">
            <a:extLst>
              <a:ext uri="{FF2B5EF4-FFF2-40B4-BE49-F238E27FC236}">
                <a16:creationId xmlns:a16="http://schemas.microsoft.com/office/drawing/2014/main" id="{23D01FF6-D2AB-25E5-A8FE-E5072138093D}"/>
              </a:ext>
            </a:extLst>
          </p:cNvPr>
          <p:cNvSpPr/>
          <p:nvPr/>
        </p:nvSpPr>
        <p:spPr>
          <a:xfrm flipV="1">
            <a:off x="692109" y="1398020"/>
            <a:ext cx="5209761" cy="288000"/>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76" name="文本框 75">
            <a:extLst>
              <a:ext uri="{FF2B5EF4-FFF2-40B4-BE49-F238E27FC236}">
                <a16:creationId xmlns:a16="http://schemas.microsoft.com/office/drawing/2014/main" id="{8563AF5D-DD1B-841D-D134-ADE46028B5D5}"/>
              </a:ext>
            </a:extLst>
          </p:cNvPr>
          <p:cNvSpPr txBox="1"/>
          <p:nvPr/>
        </p:nvSpPr>
        <p:spPr>
          <a:xfrm>
            <a:off x="984406" y="1376688"/>
            <a:ext cx="4625166" cy="307777"/>
          </a:xfrm>
          <a:prstGeom prst="rect">
            <a:avLst/>
          </a:prstGeom>
          <a:noFill/>
        </p:spPr>
        <p:txBody>
          <a:bodyPr wrap="square">
            <a:spAutoFit/>
          </a:bodyPr>
          <a:lstStyle/>
          <a:p>
            <a:pPr marL="0" marR="0" lvl="0" indent="0" algn="ctr" defTabSz="22852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舒巴坦</a:t>
            </a:r>
            <a:r>
              <a:rPr kumimoji="0" lang="en-US" altLang="zh-CN"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a:t>
            </a: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度洛巴坦对中国</a:t>
            </a:r>
            <a:r>
              <a:rPr kumimoji="0" lang="en-US" altLang="zh-CN"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AB</a:t>
            </a: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rPr>
              <a:t>菌株的体外活性</a:t>
            </a:r>
            <a:endParaRPr kumimoji="0" lang="zh-CN" altLang="en-US" sz="1400" b="1" i="0" u="none" strike="noStrike" kern="1200" cap="none" spc="0" normalizeH="0" baseline="30000" noProof="0" dirty="0">
              <a:ln>
                <a:noFill/>
              </a:ln>
              <a:solidFill>
                <a:schemeClr val="bg1"/>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Tree>
    <p:extLst>
      <p:ext uri="{BB962C8B-B14F-4D97-AF65-F5344CB8AC3E}">
        <p14:creationId xmlns:p14="http://schemas.microsoft.com/office/powerpoint/2010/main" val="1721821875"/>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078F9A4-B63F-2DCE-A56B-E4BC406A2443}"/>
              </a:ext>
            </a:extLst>
          </p:cNvPr>
          <p:cNvSpPr>
            <a:spLocks noGrp="1"/>
          </p:cNvSpPr>
          <p:nvPr>
            <p:ph type="body" sz="quarter" idx="10"/>
          </p:nvPr>
        </p:nvSpPr>
        <p:spPr/>
        <p:txBody>
          <a:bodyPr numCol="2">
            <a:noAutofit/>
          </a:bodyPr>
          <a:lstStyle/>
          <a:p>
            <a:pPr marL="228600" indent="-228600">
              <a:buFont typeface="+mj-lt"/>
              <a:buAutoNum type="arabicPeriod"/>
            </a:pPr>
            <a:r>
              <a:rPr lang="en-US" altLang="zh-CN" dirty="0">
                <a:latin typeface="Arial" panose="020B0604020202020204" pitchFamily="34" charset="0"/>
                <a:sym typeface="Arial" panose="020B0604020202020204" pitchFamily="34" charset="0"/>
              </a:rPr>
              <a:t>Zhao CJ</a:t>
            </a:r>
            <a:r>
              <a:rPr lang="fr-FR" altLang="zh-CN" dirty="0">
                <a:latin typeface="Arial" panose="020B0604020202020204" pitchFamily="34" charset="0"/>
                <a:sym typeface="Arial" panose="020B0604020202020204" pitchFamily="34" charset="0"/>
              </a:rPr>
              <a:t>, et al. BMC Infect Dis . 2019 Jun 10;19(1):508</a:t>
            </a:r>
          </a:p>
          <a:p>
            <a:pPr marL="228600" indent="-228600">
              <a:buFont typeface="+mj-lt"/>
              <a:buAutoNum type="arabicPeriod"/>
            </a:pPr>
            <a:r>
              <a:rPr lang="fr-FR" altLang="zh-CN" dirty="0">
                <a:latin typeface="Arial" panose="020B0604020202020204" pitchFamily="34" charset="0"/>
                <a:sym typeface="Arial" panose="020B0604020202020204" pitchFamily="34" charset="0"/>
              </a:rPr>
              <a:t>Chen XD, et al. Front Microbiol . 2024 Sep 24:15:1417237</a:t>
            </a:r>
          </a:p>
          <a:p>
            <a:pPr marL="228600" indent="-228600">
              <a:buFont typeface="+mj-lt"/>
              <a:buAutoNum type="arabicPeriod"/>
            </a:pPr>
            <a:r>
              <a:rPr lang="fr-FR" altLang="zh-CN" dirty="0">
                <a:latin typeface="Arial" panose="020B0604020202020204" pitchFamily="34" charset="0"/>
                <a:sym typeface="Arial" panose="020B0604020202020204" pitchFamily="34" charset="0"/>
              </a:rPr>
              <a:t>Wu Y, et al. Int J Antimicrob Agents . 2024 Nov;64(5):107341</a:t>
            </a:r>
          </a:p>
          <a:p>
            <a:pPr marL="228600" indent="-228600">
              <a:buFont typeface="+mj-lt"/>
              <a:buAutoNum type="arabicPeriod"/>
            </a:pPr>
            <a:r>
              <a:rPr lang="en-US" altLang="zh-CN" dirty="0">
                <a:latin typeface="Arial" panose="020B0604020202020204" pitchFamily="34" charset="0"/>
                <a:sym typeface="Arial" panose="020B0604020202020204" pitchFamily="34" charset="0"/>
              </a:rPr>
              <a:t>CHINET 2025</a:t>
            </a:r>
            <a:r>
              <a:rPr lang="zh-CN" altLang="en-US" dirty="0">
                <a:latin typeface="Arial" panose="020B0604020202020204" pitchFamily="34" charset="0"/>
                <a:sym typeface="Arial" panose="020B0604020202020204" pitchFamily="34" charset="0"/>
              </a:rPr>
              <a:t>年上半年细菌耐药监测结果</a:t>
            </a:r>
            <a:endParaRPr lang="en-US" altLang="zh-CN" dirty="0">
              <a:latin typeface="Arial" panose="020B0604020202020204" pitchFamily="34" charset="0"/>
              <a:sym typeface="Arial" panose="020B0604020202020204" pitchFamily="34" charset="0"/>
            </a:endParaRPr>
          </a:p>
          <a:p>
            <a:pPr marL="228600" indent="-228600">
              <a:buFont typeface="+mj-lt"/>
              <a:buAutoNum type="arabicPeriod"/>
            </a:pPr>
            <a:endParaRPr lang="en-US" altLang="zh-CN" dirty="0">
              <a:latin typeface="Arial" panose="020B0604020202020204" pitchFamily="34" charset="0"/>
              <a:sym typeface="Arial" panose="020B0604020202020204" pitchFamily="34" charset="0"/>
            </a:endParaRPr>
          </a:p>
          <a:p>
            <a:pPr marL="228600" indent="-228600">
              <a:buFont typeface="+mj-lt"/>
              <a:buAutoNum type="arabicPeriod"/>
            </a:pPr>
            <a:r>
              <a:rPr lang="zh-CN" altLang="en-US" dirty="0">
                <a:latin typeface="Arial" panose="020B0604020202020204" pitchFamily="34" charset="0"/>
                <a:sym typeface="Arial" panose="020B0604020202020204" pitchFamily="34" charset="0"/>
              </a:rPr>
              <a:t>国家药敏专委会（</a:t>
            </a:r>
            <a:r>
              <a:rPr lang="en-US" altLang="zh-CN" dirty="0" err="1">
                <a:latin typeface="Arial" panose="020B0604020202020204" pitchFamily="34" charset="0"/>
                <a:sym typeface="Arial" panose="020B0604020202020204" pitchFamily="34" charset="0"/>
              </a:rPr>
              <a:t>ChinaCAST</a:t>
            </a:r>
            <a:r>
              <a:rPr lang="zh-CN" altLang="en-US" dirty="0">
                <a:latin typeface="Arial" panose="020B0604020202020204" pitchFamily="34" charset="0"/>
                <a:sym typeface="Arial" panose="020B0604020202020204" pitchFamily="34" charset="0"/>
              </a:rPr>
              <a:t>）评审通过依拉环素中国临床折点</a:t>
            </a:r>
            <a:r>
              <a:rPr lang="en-US" altLang="zh-CN" dirty="0">
                <a:latin typeface="Arial" panose="020B0604020202020204" pitchFamily="34" charset="0"/>
                <a:sym typeface="Arial" panose="020B0604020202020204" pitchFamily="34" charset="0"/>
              </a:rPr>
              <a:t>. </a:t>
            </a:r>
            <a:r>
              <a:rPr lang="en-US" altLang="zh-CN" i="0" dirty="0"/>
              <a:t>Available at:</a:t>
            </a:r>
            <a:r>
              <a:rPr lang="en-US" altLang="zh-CN" dirty="0">
                <a:latin typeface="Arial" panose="020B0604020202020204" pitchFamily="34" charset="0"/>
                <a:sym typeface="Arial" panose="020B0604020202020204" pitchFamily="34" charset="0"/>
              </a:rPr>
              <a:t> </a:t>
            </a:r>
            <a:r>
              <a:rPr lang="en-US" altLang="zh-CN" dirty="0">
                <a:latin typeface="Arial" panose="020B0604020202020204" pitchFamily="34" charset="0"/>
                <a:sym typeface="Arial" panose="020B0604020202020204" pitchFamily="34" charset="0"/>
                <a:hlinkClick r:id="rId3"/>
              </a:rPr>
              <a:t>http://chicast.cn/Client/index.html?menuId=09f683d4d2634306aec65a3c7da11224&amp;articleId=c41a47ff62944dd3ac206b95fe859866</a:t>
            </a:r>
            <a:r>
              <a:rPr lang="en-US" altLang="zh-CN" dirty="0">
                <a:latin typeface="Arial" panose="020B0604020202020204" pitchFamily="34" charset="0"/>
                <a:sym typeface="Arial" panose="020B0604020202020204" pitchFamily="34" charset="0"/>
              </a:rPr>
              <a:t>. </a:t>
            </a:r>
            <a:r>
              <a:rPr lang="en-US" altLang="zh-CN" sz="700" dirty="0">
                <a:solidFill>
                  <a:schemeClr val="accent4"/>
                </a:solidFill>
                <a:latin typeface="Arial" panose="020B0604020202020204" pitchFamily="34" charset="0"/>
                <a:cs typeface="+mn-ea"/>
                <a:sym typeface="Arial" panose="020B0604020202020204" pitchFamily="34" charset="0"/>
              </a:rPr>
              <a:t>Accessed on Jul 9</a:t>
            </a:r>
            <a:r>
              <a:rPr lang="en-US" altLang="zh-CN" sz="700" baseline="30000" dirty="0">
                <a:solidFill>
                  <a:schemeClr val="accent4"/>
                </a:solidFill>
                <a:latin typeface="Arial" panose="020B0604020202020204" pitchFamily="34" charset="0"/>
                <a:cs typeface="+mn-ea"/>
                <a:sym typeface="Arial" panose="020B0604020202020204" pitchFamily="34" charset="0"/>
              </a:rPr>
              <a:t>th</a:t>
            </a:r>
            <a:r>
              <a:rPr lang="en-US" altLang="zh-CN" sz="700" dirty="0">
                <a:solidFill>
                  <a:schemeClr val="accent4"/>
                </a:solidFill>
                <a:latin typeface="Arial" panose="020B0604020202020204" pitchFamily="34" charset="0"/>
                <a:cs typeface="+mn-ea"/>
                <a:sym typeface="Arial" panose="020B0604020202020204" pitchFamily="34" charset="0"/>
              </a:rPr>
              <a:t>, 2025. </a:t>
            </a:r>
            <a:endParaRPr lang="en-US" altLang="zh-CN" dirty="0">
              <a:latin typeface="Arial" panose="020B0604020202020204" pitchFamily="34" charset="0"/>
              <a:sym typeface="Arial" panose="020B0604020202020204" pitchFamily="34" charset="0"/>
            </a:endParaRPr>
          </a:p>
          <a:p>
            <a:pPr marL="228600" indent="-228600">
              <a:buFont typeface="+mj-lt"/>
              <a:buAutoNum type="arabicPeriod"/>
            </a:pPr>
            <a:r>
              <a:rPr lang="en-US" altLang="zh-CN" dirty="0">
                <a:latin typeface="Arial" panose="020B0604020202020204" pitchFamily="34" charset="0"/>
                <a:sym typeface="Arial" panose="020B0604020202020204" pitchFamily="34" charset="0"/>
              </a:rPr>
              <a:t>Wang MG, et al. Clin Infect Dis . 2024 Feb 17;78(2):248-258</a:t>
            </a:r>
            <a:endParaRPr lang="zh-CN" altLang="en-US" dirty="0">
              <a:latin typeface="Arial" panose="020B0604020202020204" pitchFamily="34" charset="0"/>
              <a:sym typeface="Arial" panose="020B0604020202020204" pitchFamily="34" charset="0"/>
            </a:endParaRPr>
          </a:p>
        </p:txBody>
      </p:sp>
      <p:sp>
        <p:nvSpPr>
          <p:cNvPr id="3" name="文本占位符 2">
            <a:extLst>
              <a:ext uri="{FF2B5EF4-FFF2-40B4-BE49-F238E27FC236}">
                <a16:creationId xmlns:a16="http://schemas.microsoft.com/office/drawing/2014/main" id="{A93FED07-6808-94CB-B5CC-E0426213E758}"/>
              </a:ext>
            </a:extLst>
          </p:cNvPr>
          <p:cNvSpPr>
            <a:spLocks noGrp="1"/>
          </p:cNvSpPr>
          <p:nvPr>
            <p:ph type="body" sz="quarter" idx="11"/>
          </p:nvPr>
        </p:nvSpPr>
        <p:spPr>
          <a:xfrm>
            <a:off x="573741" y="144605"/>
            <a:ext cx="11698470" cy="802640"/>
          </a:xfrm>
        </p:spPr>
        <p:txBody>
          <a:bodyPr>
            <a:normAutofit/>
          </a:bodyPr>
          <a:lstStyle/>
          <a:p>
            <a:r>
              <a:rPr lang="zh-CN" altLang="en-US" dirty="0">
                <a:latin typeface="Arial" panose="020B0604020202020204" pitchFamily="34" charset="0"/>
                <a:sym typeface="Arial" panose="020B0604020202020204" pitchFamily="34" charset="0"/>
              </a:rPr>
              <a:t>依拉环素对产</a:t>
            </a:r>
            <a:r>
              <a:rPr lang="en-US" altLang="zh-CN" dirty="0">
                <a:latin typeface="Arial" panose="020B0604020202020204" pitchFamily="34" charset="0"/>
                <a:sym typeface="Arial" panose="020B0604020202020204" pitchFamily="34" charset="0"/>
              </a:rPr>
              <a:t>OXA-23</a:t>
            </a:r>
            <a:r>
              <a:rPr lang="zh-CN" altLang="en-US" dirty="0">
                <a:latin typeface="Arial" panose="020B0604020202020204" pitchFamily="34" charset="0"/>
                <a:sym typeface="Arial" panose="020B0604020202020204" pitchFamily="34" charset="0"/>
              </a:rPr>
              <a:t>型酶</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的</a:t>
            </a:r>
            <a:r>
              <a:rPr lang="en-US" altLang="zh-CN" dirty="0">
                <a:latin typeface="Arial" panose="020B0604020202020204" pitchFamily="34" charset="0"/>
                <a:sym typeface="Arial" panose="020B0604020202020204" pitchFamily="34" charset="0"/>
              </a:rPr>
              <a:t>MIC</a:t>
            </a:r>
            <a:r>
              <a:rPr lang="en-US" altLang="zh-CN" baseline="-25000" dirty="0">
                <a:latin typeface="Arial" panose="020B0604020202020204" pitchFamily="34" charset="0"/>
                <a:sym typeface="Arial" panose="020B0604020202020204" pitchFamily="34" charset="0"/>
              </a:rPr>
              <a:t>50/90</a:t>
            </a:r>
            <a:r>
              <a:rPr lang="en-US" altLang="zh-CN" dirty="0">
                <a:latin typeface="Arial" panose="020B0604020202020204" pitchFamily="34" charset="0"/>
                <a:sym typeface="Arial" panose="020B0604020202020204" pitchFamily="34" charset="0"/>
              </a:rPr>
              <a:t> 8</a:t>
            </a:r>
            <a:r>
              <a:rPr lang="zh-CN" altLang="en-US" dirty="0">
                <a:latin typeface="Arial" panose="020B0604020202020204" pitchFamily="34" charset="0"/>
                <a:sym typeface="Arial" panose="020B0604020202020204" pitchFamily="34" charset="0"/>
              </a:rPr>
              <a:t>倍于碳青霉烯和甘酰胺环素类敏感的</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菌株</a:t>
            </a:r>
          </a:p>
        </p:txBody>
      </p:sp>
      <p:sp>
        <p:nvSpPr>
          <p:cNvPr id="12" name="文本占位符 11">
            <a:extLst>
              <a:ext uri="{FF2B5EF4-FFF2-40B4-BE49-F238E27FC236}">
                <a16:creationId xmlns:a16="http://schemas.microsoft.com/office/drawing/2014/main" id="{4865467F-63EB-4788-BE45-01BEFC82C02C}"/>
              </a:ext>
            </a:extLst>
          </p:cNvPr>
          <p:cNvSpPr>
            <a:spLocks noGrp="1"/>
          </p:cNvSpPr>
          <p:nvPr>
            <p:ph type="body" sz="quarter" idx="12"/>
          </p:nvPr>
        </p:nvSpPr>
        <p:spPr>
          <a:xfrm>
            <a:off x="290790" y="5903188"/>
            <a:ext cx="11820524" cy="338554"/>
          </a:xfrm>
        </p:spPr>
        <p:txBody>
          <a:bodyPr/>
          <a:lstStyle/>
          <a:p>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：鲍曼不动杆菌；</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：碳青霉烯类耐药的鲍曼不动杆菌；</a:t>
            </a:r>
            <a:r>
              <a:rPr lang="en-US" altLang="zh-CN" dirty="0">
                <a:latin typeface="Arial" panose="020B0604020202020204" pitchFamily="34" charset="0"/>
                <a:sym typeface="Arial" panose="020B0604020202020204" pitchFamily="34" charset="0"/>
              </a:rPr>
              <a:t>CSAB</a:t>
            </a:r>
            <a:r>
              <a:rPr lang="zh-CN" altLang="en-US" dirty="0">
                <a:latin typeface="Arial" panose="020B0604020202020204" pitchFamily="34" charset="0"/>
                <a:sym typeface="Arial" panose="020B0604020202020204" pitchFamily="34" charset="0"/>
              </a:rPr>
              <a:t>：碳青霉烯类敏感的鲍曼不动杆菌；</a:t>
            </a:r>
            <a:r>
              <a:rPr lang="en-US" altLang="zh-CN" dirty="0">
                <a:latin typeface="Arial" panose="020B0604020202020204" pitchFamily="34" charset="0"/>
                <a:sym typeface="Arial" panose="020B0604020202020204" pitchFamily="34" charset="0"/>
              </a:rPr>
              <a:t>MIC</a:t>
            </a:r>
            <a:r>
              <a:rPr lang="zh-CN" altLang="en-US" dirty="0">
                <a:latin typeface="Arial" panose="020B0604020202020204" pitchFamily="34" charset="0"/>
                <a:sym typeface="Arial" panose="020B0604020202020204" pitchFamily="34" charset="0"/>
              </a:rPr>
              <a:t>：最小抑制浓度</a:t>
            </a:r>
            <a:endParaRPr lang="en-US" altLang="zh-CN" sz="800" baseline="0" dirty="0">
              <a:latin typeface="Arial" panose="020B0604020202020204" pitchFamily="34" charset="0"/>
              <a:sym typeface="Arial" panose="020B0604020202020204" pitchFamily="34" charset="0"/>
            </a:endParaRPr>
          </a:p>
          <a:p>
            <a:r>
              <a:rPr lang="zh-CN" altLang="en-US" sz="800" baseline="0" dirty="0">
                <a:latin typeface="Arial" panose="020B0604020202020204" pitchFamily="34" charset="0"/>
                <a:sym typeface="Arial" panose="020B0604020202020204" pitchFamily="34" charset="0"/>
              </a:rPr>
              <a:t>依拉环素的</a:t>
            </a:r>
            <a:r>
              <a:rPr lang="en-US" altLang="zh-CN" sz="800" baseline="0" dirty="0" err="1">
                <a:latin typeface="Arial" panose="020B0604020202020204" pitchFamily="34" charset="0"/>
                <a:sym typeface="Arial" panose="020B0604020202020204" pitchFamily="34" charset="0"/>
              </a:rPr>
              <a:t>ChinaCAST</a:t>
            </a:r>
            <a:r>
              <a:rPr lang="zh-CN" altLang="en-US" sz="800" baseline="0" dirty="0">
                <a:latin typeface="Arial" panose="020B0604020202020204" pitchFamily="34" charset="0"/>
                <a:sym typeface="Arial" panose="020B0604020202020204" pitchFamily="34" charset="0"/>
              </a:rPr>
              <a:t>中国临床折点：</a:t>
            </a:r>
            <a:r>
              <a:rPr lang="en-US" altLang="zh-CN" sz="800" baseline="0" dirty="0">
                <a:latin typeface="Arial" panose="020B0604020202020204" pitchFamily="34" charset="0"/>
                <a:sym typeface="Arial" panose="020B0604020202020204" pitchFamily="34" charset="0"/>
              </a:rPr>
              <a:t>S≤1 mg/L </a:t>
            </a:r>
            <a:r>
              <a:rPr lang="en-US" altLang="zh-CN" sz="800" baseline="30000" dirty="0">
                <a:latin typeface="Arial" panose="020B0604020202020204" pitchFamily="34" charset="0"/>
                <a:sym typeface="Arial" panose="020B0604020202020204" pitchFamily="34" charset="0"/>
              </a:rPr>
              <a:t>5</a:t>
            </a:r>
            <a:endParaRPr lang="zh-CN" altLang="en-US" baseline="30000" dirty="0">
              <a:latin typeface="Arial" panose="020B0604020202020204" pitchFamily="34" charset="0"/>
              <a:sym typeface="Arial" panose="020B0604020202020204" pitchFamily="34" charset="0"/>
            </a:endParaRPr>
          </a:p>
        </p:txBody>
      </p:sp>
      <p:graphicFrame>
        <p:nvGraphicFramePr>
          <p:cNvPr id="4" name="表格 3">
            <a:extLst>
              <a:ext uri="{FF2B5EF4-FFF2-40B4-BE49-F238E27FC236}">
                <a16:creationId xmlns:a16="http://schemas.microsoft.com/office/drawing/2014/main" id="{4CC6362A-92F6-C6B2-3A48-F88074CD96F9}"/>
              </a:ext>
            </a:extLst>
          </p:cNvPr>
          <p:cNvGraphicFramePr>
            <a:graphicFrameLocks noGrp="1"/>
          </p:cNvGraphicFramePr>
          <p:nvPr>
            <p:extLst>
              <p:ext uri="{D42A27DB-BD31-4B8C-83A1-F6EECF244321}">
                <p14:modId xmlns:p14="http://schemas.microsoft.com/office/powerpoint/2010/main" val="1604275776"/>
              </p:ext>
            </p:extLst>
          </p:nvPr>
        </p:nvGraphicFramePr>
        <p:xfrm>
          <a:off x="719716" y="1963086"/>
          <a:ext cx="10604500" cy="3795835"/>
        </p:xfrm>
        <a:graphic>
          <a:graphicData uri="http://schemas.openxmlformats.org/drawingml/2006/table">
            <a:tbl>
              <a:tblPr firstRow="1" bandRow="1">
                <a:tableStyleId>{B301B821-A1FF-4177-AEE7-76D212191A09}</a:tableStyleId>
              </a:tblPr>
              <a:tblGrid>
                <a:gridCol w="2680858">
                  <a:extLst>
                    <a:ext uri="{9D8B030D-6E8A-4147-A177-3AD203B41FA5}">
                      <a16:colId xmlns:a16="http://schemas.microsoft.com/office/drawing/2014/main" val="3480715099"/>
                    </a:ext>
                  </a:extLst>
                </a:gridCol>
                <a:gridCol w="3472992">
                  <a:extLst>
                    <a:ext uri="{9D8B030D-6E8A-4147-A177-3AD203B41FA5}">
                      <a16:colId xmlns:a16="http://schemas.microsoft.com/office/drawing/2014/main" val="4069426854"/>
                    </a:ext>
                  </a:extLst>
                </a:gridCol>
                <a:gridCol w="1483550">
                  <a:extLst>
                    <a:ext uri="{9D8B030D-6E8A-4147-A177-3AD203B41FA5}">
                      <a16:colId xmlns:a16="http://schemas.microsoft.com/office/drawing/2014/main" val="3742992053"/>
                    </a:ext>
                  </a:extLst>
                </a:gridCol>
                <a:gridCol w="1483550">
                  <a:extLst>
                    <a:ext uri="{9D8B030D-6E8A-4147-A177-3AD203B41FA5}">
                      <a16:colId xmlns:a16="http://schemas.microsoft.com/office/drawing/2014/main" val="2036103556"/>
                    </a:ext>
                  </a:extLst>
                </a:gridCol>
                <a:gridCol w="1483550">
                  <a:extLst>
                    <a:ext uri="{9D8B030D-6E8A-4147-A177-3AD203B41FA5}">
                      <a16:colId xmlns:a16="http://schemas.microsoft.com/office/drawing/2014/main" val="1700459470"/>
                    </a:ext>
                  </a:extLst>
                </a:gridCol>
              </a:tblGrid>
              <a:tr h="430996">
                <a:tc rowSpan="2">
                  <a:txBody>
                    <a:bodyPr/>
                    <a:lstStyle/>
                    <a:p>
                      <a:pPr algn="ctr"/>
                      <a:r>
                        <a:rPr lang="zh-CN" altLang="en-US" sz="1400" dirty="0">
                          <a:latin typeface="Arial" panose="020B0604020202020204" pitchFamily="34" charset="0"/>
                          <a:ea typeface="HarmonyOS Sans SC" panose="00000500000000000000" pitchFamily="2" charset="-122"/>
                          <a:sym typeface="Arial" panose="020B0604020202020204" pitchFamily="34" charset="0"/>
                        </a:rPr>
                        <a:t>来源</a:t>
                      </a:r>
                    </a:p>
                  </a:txBody>
                  <a:tcPr anchor="ctr">
                    <a:lnL w="12700" cmpd="sng">
                      <a:noFill/>
                    </a:lnL>
                    <a:lnR w="3175" cap="flat" cmpd="sng" algn="ctr">
                      <a:solidFill>
                        <a:schemeClr val="bg1">
                          <a:lumMod val="75000"/>
                        </a:schemeClr>
                      </a:solidFill>
                      <a:prstDash val="solid"/>
                      <a:round/>
                      <a:headEnd type="none" w="med" len="med"/>
                      <a:tailEnd type="none" w="med" len="med"/>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rowSpan="2">
                  <a:txBody>
                    <a:bodyPr/>
                    <a:lstStyle/>
                    <a:p>
                      <a:pPr algn="ctr"/>
                      <a:r>
                        <a:rPr lang="zh-CN" altLang="en-US" sz="1400" dirty="0">
                          <a:latin typeface="Arial" panose="020B0604020202020204" pitchFamily="34" charset="0"/>
                          <a:ea typeface="HarmonyOS Sans SC" panose="00000500000000000000" pitchFamily="2" charset="-122"/>
                          <a:sym typeface="Arial" panose="020B0604020202020204" pitchFamily="34" charset="0"/>
                        </a:rPr>
                        <a:t>菌株</a:t>
                      </a:r>
                      <a:r>
                        <a:rPr lang="en-US" altLang="zh-CN" sz="1400" dirty="0">
                          <a:latin typeface="Arial" panose="020B0604020202020204" pitchFamily="34" charset="0"/>
                          <a:ea typeface="HarmonyOS Sans SC" panose="00000500000000000000" pitchFamily="2" charset="-122"/>
                          <a:sym typeface="Arial" panose="020B0604020202020204" pitchFamily="34" charset="0"/>
                        </a:rPr>
                        <a:t>/</a:t>
                      </a:r>
                      <a:r>
                        <a:rPr lang="zh-CN" altLang="en-US" sz="1400" dirty="0">
                          <a:latin typeface="Arial" panose="020B0604020202020204" pitchFamily="34" charset="0"/>
                          <a:ea typeface="HarmonyOS Sans SC" panose="00000500000000000000" pitchFamily="2" charset="-122"/>
                          <a:sym typeface="Arial" panose="020B0604020202020204" pitchFamily="34" charset="0"/>
                        </a:rPr>
                        <a:t>菌株数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3">
                  <a:txBody>
                    <a:bodyPr/>
                    <a:lstStyle/>
                    <a:p>
                      <a:pPr algn="ctr"/>
                      <a:r>
                        <a:rPr lang="zh-CN" altLang="en-US" sz="1400" baseline="0" dirty="0">
                          <a:latin typeface="Arial" panose="020B0604020202020204" pitchFamily="34" charset="0"/>
                          <a:ea typeface="HarmonyOS Sans SC" panose="00000500000000000000" pitchFamily="2" charset="-122"/>
                          <a:sym typeface="Arial" panose="020B0604020202020204" pitchFamily="34" charset="0"/>
                        </a:rPr>
                        <a:t>依拉环素</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sz="1400" baseline="-25000"/>
                    </a:p>
                  </a:txBody>
                  <a:tcPr/>
                </a:tc>
                <a:tc hMerge="1">
                  <a:txBody>
                    <a:bodyPr/>
                    <a:lstStyle/>
                    <a:p>
                      <a:pPr algn="ctr"/>
                      <a:endParaRPr lang="zh-CN" altLang="en-US" sz="1400"/>
                    </a:p>
                  </a:txBody>
                  <a:tcPr anchor="ctr"/>
                </a:tc>
                <a:extLst>
                  <a:ext uri="{0D108BD9-81ED-4DB2-BD59-A6C34878D82A}">
                    <a16:rowId xmlns:a16="http://schemas.microsoft.com/office/drawing/2014/main" val="2006659886"/>
                  </a:ext>
                </a:extLst>
              </a:tr>
              <a:tr h="373871">
                <a:tc vMerge="1">
                  <a:txBody>
                    <a:bodyPr/>
                    <a:lstStyle/>
                    <a:p>
                      <a:endParaRPr/>
                    </a:p>
                  </a:txBody>
                  <a:tcPr/>
                </a:tc>
                <a:tc vMerge="1">
                  <a:txBody>
                    <a:bodyPr/>
                    <a:lstStyle/>
                    <a:p>
                      <a:endParaRPr/>
                    </a:p>
                  </a:txBody>
                  <a:tcPr/>
                </a:tc>
                <a:tc>
                  <a:txBody>
                    <a:bodyPr/>
                    <a:lstStyle/>
                    <a:p>
                      <a:pPr algn="ctr"/>
                      <a:r>
                        <a:rPr lang="en-US" altLang="zh-CN"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MIC</a:t>
                      </a:r>
                      <a:r>
                        <a:rPr lang="en-US" altLang="zh-CN" sz="1400" baseline="-25000" dirty="0">
                          <a:solidFill>
                            <a:schemeClr val="bg1"/>
                          </a:solidFill>
                          <a:latin typeface="Arial" panose="020B0604020202020204" pitchFamily="34" charset="0"/>
                          <a:ea typeface="HarmonyOS Sans SC" panose="00000500000000000000" pitchFamily="2" charset="-122"/>
                          <a:sym typeface="Arial" panose="020B0604020202020204" pitchFamily="34" charset="0"/>
                        </a:rPr>
                        <a:t>50</a:t>
                      </a:r>
                      <a:endParaRPr lang="zh-CN" altLang="en-US" sz="1400" baseline="-25000"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MIC</a:t>
                      </a:r>
                      <a:r>
                        <a:rPr lang="en-US" altLang="zh-CN" sz="1400" baseline="-25000" dirty="0">
                          <a:solidFill>
                            <a:schemeClr val="bg1"/>
                          </a:solidFill>
                          <a:latin typeface="Arial" panose="020B0604020202020204" pitchFamily="34" charset="0"/>
                          <a:ea typeface="HarmonyOS Sans SC" panose="00000500000000000000" pitchFamily="2" charset="-122"/>
                          <a:sym typeface="Arial" panose="020B0604020202020204" pitchFamily="34" charset="0"/>
                        </a:rPr>
                        <a:t>90</a:t>
                      </a:r>
                      <a:endParaRPr lang="zh-CN" altLang="en-US" sz="1400" baseline="-25000"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CN" sz="1400" baseline="0" dirty="0">
                          <a:solidFill>
                            <a:schemeClr val="bg1"/>
                          </a:solidFill>
                          <a:latin typeface="Arial" panose="020B0604020202020204" pitchFamily="34" charset="0"/>
                          <a:ea typeface="HarmonyOS Sans SC" panose="00000500000000000000" pitchFamily="2" charset="-122"/>
                          <a:sym typeface="Arial" panose="020B0604020202020204" pitchFamily="34" charset="0"/>
                        </a:rPr>
                        <a:t>MIC</a:t>
                      </a:r>
                      <a:r>
                        <a:rPr lang="zh-CN" altLang="en-US" sz="1400" baseline="0" dirty="0">
                          <a:solidFill>
                            <a:schemeClr val="bg1"/>
                          </a:solidFill>
                          <a:latin typeface="Arial" panose="020B0604020202020204" pitchFamily="34" charset="0"/>
                          <a:ea typeface="HarmonyOS Sans SC" panose="00000500000000000000" pitchFamily="2" charset="-122"/>
                          <a:sym typeface="Arial" panose="020B0604020202020204" pitchFamily="34" charset="0"/>
                        </a:rPr>
                        <a:t>范围</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901113721"/>
                  </a:ext>
                </a:extLst>
              </a:tr>
              <a:tr h="373871">
                <a:tc rowSpan="3">
                  <a:txBody>
                    <a:bodyPr/>
                    <a:lstStyle/>
                    <a:p>
                      <a:pPr algn="ctr"/>
                      <a:r>
                        <a:rPr lang="en-US" altLang="zh-CN" sz="1400" baseline="0" dirty="0">
                          <a:latin typeface="Arial" panose="020B0604020202020204" pitchFamily="34" charset="0"/>
                          <a:ea typeface="HarmonyOS Sans SC" panose="00000500000000000000" pitchFamily="2" charset="-122"/>
                          <a:sym typeface="Arial" panose="020B0604020202020204" pitchFamily="34" charset="0"/>
                        </a:rPr>
                        <a:t>2012-2016</a:t>
                      </a:r>
                      <a:r>
                        <a:rPr lang="zh-CN" altLang="en-US" sz="1400" baseline="0" dirty="0">
                          <a:latin typeface="Arial" panose="020B0604020202020204" pitchFamily="34" charset="0"/>
                          <a:ea typeface="HarmonyOS Sans SC" panose="00000500000000000000" pitchFamily="2" charset="-122"/>
                          <a:sym typeface="Arial" panose="020B0604020202020204" pitchFamily="34" charset="0"/>
                        </a:rPr>
                        <a:t>年中国</a:t>
                      </a:r>
                      <a:r>
                        <a:rPr lang="en-US" altLang="zh-CN" sz="1400" baseline="0" dirty="0">
                          <a:latin typeface="Arial" panose="020B0604020202020204" pitchFamily="34" charset="0"/>
                          <a:ea typeface="HarmonyOS Sans SC" panose="00000500000000000000" pitchFamily="2" charset="-122"/>
                          <a:sym typeface="Arial" panose="020B0604020202020204" pitchFamily="34" charset="0"/>
                        </a:rPr>
                        <a:t>11</a:t>
                      </a:r>
                      <a:r>
                        <a:rPr lang="zh-CN" altLang="en-US" sz="1400" baseline="0" dirty="0">
                          <a:latin typeface="Arial" panose="020B0604020202020204" pitchFamily="34" charset="0"/>
                          <a:ea typeface="HarmonyOS Sans SC" panose="00000500000000000000" pitchFamily="2" charset="-122"/>
                          <a:sym typeface="Arial" panose="020B0604020202020204" pitchFamily="34" charset="0"/>
                        </a:rPr>
                        <a:t>个医院</a:t>
                      </a:r>
                      <a:r>
                        <a:rPr lang="en-US" altLang="zh-CN" sz="1400" baseline="30000" dirty="0">
                          <a:latin typeface="Arial" panose="020B0604020202020204" pitchFamily="34" charset="0"/>
                          <a:ea typeface="HarmonyOS Sans SC" panose="00000500000000000000" pitchFamily="2" charset="-122"/>
                          <a:sym typeface="Arial" panose="020B0604020202020204" pitchFamily="34" charset="0"/>
                        </a:rPr>
                        <a:t>1</a:t>
                      </a:r>
                      <a:endParaRPr lang="zh-CN" altLang="en-US" sz="1400" baseline="30000" dirty="0">
                        <a:latin typeface="Arial" panose="020B0604020202020204" pitchFamily="34" charset="0"/>
                        <a:ea typeface="HarmonyOS Sans SC" panose="00000500000000000000" pitchFamily="2" charset="-122"/>
                        <a:sym typeface="Arial" panose="020B0604020202020204" pitchFamily="34" charset="0"/>
                      </a:endParaRPr>
                    </a:p>
                  </a:txBody>
                  <a:tcPr anchor="ctr">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ea typeface="HarmonyOS Sans SC" panose="00000500000000000000" pitchFamily="2" charset="-122"/>
                          <a:sym typeface="Arial" panose="020B0604020202020204" pitchFamily="34" charset="0"/>
                        </a:rPr>
                        <a:t>碳青霉烯和甘酰胺环素类敏感</a:t>
                      </a:r>
                      <a:r>
                        <a:rPr lang="en-US" altLang="zh-CN" sz="1400" dirty="0">
                          <a:latin typeface="Arial" panose="020B0604020202020204" pitchFamily="34" charset="0"/>
                          <a:ea typeface="HarmonyOS Sans SC" panose="00000500000000000000" pitchFamily="2" charset="-122"/>
                          <a:sym typeface="Arial" panose="020B0604020202020204" pitchFamily="34" charset="0"/>
                        </a:rPr>
                        <a:t>AB/9</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0.125</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0.25</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HarmonyOS Sans SC" panose="00000500000000000000" pitchFamily="2" charset="-122"/>
                          <a:sym typeface="Arial" panose="020B0604020202020204" pitchFamily="34" charset="0"/>
                        </a:rPr>
                        <a:t>0.016–0.25</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99181039"/>
                  </a:ext>
                </a:extLst>
              </a:tr>
              <a:tr h="373871">
                <a:tc vMerge="1">
                  <a:txBody>
                    <a:bodyPr/>
                    <a:lstStyle/>
                    <a:p>
                      <a:endParaRPr lang="zh-CN" altLang="en-US" sz="1400" baseline="300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latin typeface="Arial" panose="020B0604020202020204" pitchFamily="34" charset="0"/>
                          <a:ea typeface="HarmonyOS Sans SC" panose="00000500000000000000" pitchFamily="2" charset="-122"/>
                          <a:sym typeface="Arial" panose="020B0604020202020204" pitchFamily="34" charset="0"/>
                        </a:rPr>
                        <a:t>产</a:t>
                      </a:r>
                      <a:r>
                        <a:rPr lang="en-US" altLang="zh-CN" sz="1400" b="1" dirty="0">
                          <a:latin typeface="Arial" panose="020B0604020202020204" pitchFamily="34" charset="0"/>
                          <a:ea typeface="HarmonyOS Sans SC" panose="00000500000000000000" pitchFamily="2" charset="-122"/>
                          <a:sym typeface="Arial" panose="020B0604020202020204" pitchFamily="34" charset="0"/>
                        </a:rPr>
                        <a:t>OXA-23</a:t>
                      </a:r>
                      <a:r>
                        <a:rPr lang="zh-CN" altLang="en-US" sz="1400" b="1" dirty="0">
                          <a:latin typeface="Arial" panose="020B0604020202020204" pitchFamily="34" charset="0"/>
                          <a:ea typeface="HarmonyOS Sans SC" panose="00000500000000000000" pitchFamily="2" charset="-122"/>
                          <a:sym typeface="Arial" panose="020B0604020202020204" pitchFamily="34" charset="0"/>
                        </a:rPr>
                        <a:t>型酶</a:t>
                      </a:r>
                      <a:r>
                        <a:rPr lang="en-US" altLang="zh-CN" sz="1400" b="1" dirty="0">
                          <a:latin typeface="Arial" panose="020B0604020202020204" pitchFamily="34" charset="0"/>
                          <a:ea typeface="HarmonyOS Sans SC" panose="00000500000000000000" pitchFamily="2" charset="-122"/>
                          <a:sym typeface="Arial" panose="020B0604020202020204" pitchFamily="34" charset="0"/>
                        </a:rPr>
                        <a:t>AB/21</a:t>
                      </a:r>
                      <a:endParaRPr lang="zh-CN" altLang="en-US" sz="1400" b="1"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latin typeface="Arial" panose="020B0604020202020204" pitchFamily="34" charset="0"/>
                          <a:ea typeface="HarmonyOS Sans SC" panose="00000500000000000000" pitchFamily="2" charset="-122"/>
                          <a:sym typeface="Arial" panose="020B0604020202020204" pitchFamily="34" charset="0"/>
                        </a:rPr>
                        <a:t>1</a:t>
                      </a:r>
                      <a:endParaRPr lang="zh-CN" altLang="en-US" sz="1400" b="1"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latin typeface="Arial" panose="020B0604020202020204" pitchFamily="34" charset="0"/>
                          <a:ea typeface="HarmonyOS Sans SC" panose="00000500000000000000" pitchFamily="2" charset="-122"/>
                          <a:sym typeface="Arial" panose="020B0604020202020204" pitchFamily="34" charset="0"/>
                        </a:rPr>
                        <a:t>2</a:t>
                      </a:r>
                      <a:endParaRPr lang="zh-CN" altLang="en-US" sz="1400" b="1"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HarmonyOS Sans SC" panose="00000500000000000000" pitchFamily="2" charset="-122"/>
                          <a:sym typeface="Arial" panose="020B0604020202020204" pitchFamily="34" charset="0"/>
                        </a:rPr>
                        <a:t>0.5–2</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9498811"/>
                  </a:ext>
                </a:extLst>
              </a:tr>
              <a:tr h="373871">
                <a:tc vMerge="1">
                  <a:txBody>
                    <a:bodyPr/>
                    <a:lstStyle/>
                    <a:p>
                      <a:endParaRPr lang="zh-CN" altLang="en-US" sz="1400" baseline="30000" dirty="0">
                        <a:latin typeface="Arial" panose="020B0604020202020204" pitchFamily="34" charset="0"/>
                        <a:ea typeface="微软雅黑" panose="020B0503020204020204" pitchFamily="34" charset="-122"/>
                        <a:sym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latin typeface="Arial" panose="020B0604020202020204" pitchFamily="34" charset="0"/>
                          <a:ea typeface="HarmonyOS Sans SC" panose="00000500000000000000" pitchFamily="2" charset="-122"/>
                          <a:sym typeface="Arial" panose="020B0604020202020204" pitchFamily="34" charset="0"/>
                        </a:rPr>
                        <a:t>甘酰胺环素类耐药</a:t>
                      </a:r>
                      <a:r>
                        <a:rPr lang="en-US" altLang="zh-CN" sz="1400" b="1" dirty="0">
                          <a:latin typeface="Arial" panose="020B0604020202020204" pitchFamily="34" charset="0"/>
                          <a:ea typeface="HarmonyOS Sans SC" panose="00000500000000000000" pitchFamily="2" charset="-122"/>
                          <a:sym typeface="Arial" panose="020B0604020202020204" pitchFamily="34" charset="0"/>
                        </a:rPr>
                        <a:t>AB/9</a:t>
                      </a:r>
                      <a:endParaRPr lang="zh-CN" altLang="en-US" sz="1400" b="1"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latin typeface="Arial" panose="020B0604020202020204" pitchFamily="34" charset="0"/>
                          <a:ea typeface="HarmonyOS Sans SC" panose="00000500000000000000" pitchFamily="2" charset="-122"/>
                          <a:sym typeface="Arial" panose="020B0604020202020204" pitchFamily="34" charset="0"/>
                        </a:rPr>
                        <a:t>2</a:t>
                      </a:r>
                      <a:endParaRPr lang="zh-CN" altLang="en-US" sz="1400" b="1"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a:latin typeface="Arial" panose="020B0604020202020204" pitchFamily="34" charset="0"/>
                          <a:ea typeface="HarmonyOS Sans SC" panose="00000500000000000000" pitchFamily="2" charset="-122"/>
                          <a:sym typeface="Arial" panose="020B0604020202020204" pitchFamily="34" charset="0"/>
                        </a:rPr>
                        <a:t>2</a:t>
                      </a:r>
                      <a:endParaRPr lang="zh-CN" altLang="en-US" sz="1400" b="1"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dirty="0">
                          <a:latin typeface="Arial" panose="020B0604020202020204" pitchFamily="34" charset="0"/>
                          <a:ea typeface="HarmonyOS Sans SC" panose="00000500000000000000" pitchFamily="2" charset="-122"/>
                          <a:sym typeface="Arial" panose="020B0604020202020204" pitchFamily="34" charset="0"/>
                        </a:rPr>
                        <a:t>2-4</a:t>
                      </a:r>
                      <a:endParaRPr lang="zh-CN" altLang="en-US" sz="1400" b="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3344802"/>
                  </a:ext>
                </a:extLst>
              </a:tr>
              <a:tr h="373871">
                <a:tc rowSpan="2">
                  <a:txBody>
                    <a:bodyPr/>
                    <a:lstStyle/>
                    <a:p>
                      <a:pPr algn="ctr"/>
                      <a:r>
                        <a:rPr lang="en-US" altLang="zh-CN" sz="1400" baseline="0" dirty="0">
                          <a:latin typeface="Arial" panose="020B0604020202020204" pitchFamily="34" charset="0"/>
                          <a:ea typeface="HarmonyOS Sans SC" panose="00000500000000000000" pitchFamily="2" charset="-122"/>
                          <a:sym typeface="Arial" panose="020B0604020202020204" pitchFamily="34" charset="0"/>
                        </a:rPr>
                        <a:t>2018-2022</a:t>
                      </a:r>
                      <a:r>
                        <a:rPr lang="zh-CN" altLang="en-US" sz="1400" baseline="0" dirty="0">
                          <a:latin typeface="Arial" panose="020B0604020202020204" pitchFamily="34" charset="0"/>
                          <a:ea typeface="HarmonyOS Sans SC" panose="00000500000000000000" pitchFamily="2" charset="-122"/>
                          <a:sym typeface="Arial" panose="020B0604020202020204" pitchFamily="34" charset="0"/>
                        </a:rPr>
                        <a:t>年中国广东阳江人民医院</a:t>
                      </a:r>
                      <a:r>
                        <a:rPr lang="en-US" altLang="zh-CN" sz="1400" baseline="30000" dirty="0">
                          <a:latin typeface="Arial" panose="020B0604020202020204" pitchFamily="34" charset="0"/>
                          <a:ea typeface="HarmonyOS Sans SC" panose="00000500000000000000" pitchFamily="2" charset="-122"/>
                          <a:sym typeface="Arial" panose="020B0604020202020204" pitchFamily="34" charset="0"/>
                        </a:rPr>
                        <a:t>2</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HarmonyOS Sans SC" panose="00000500000000000000" pitchFamily="2" charset="-122"/>
                          <a:sym typeface="Arial" panose="020B0604020202020204" pitchFamily="34" charset="0"/>
                        </a:rPr>
                        <a:t>CSAB/239</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0.12</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0.5</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0.03–8</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789852"/>
                  </a:ext>
                </a:extLst>
              </a:tr>
              <a:tr h="373871">
                <a:tc vMerge="1">
                  <a:txBody>
                    <a:bodyPr/>
                    <a:lstStyle/>
                    <a:p>
                      <a:endParaRPr lang="zh-CN" altLang="en-US"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HarmonyOS Sans SC" panose="00000500000000000000" pitchFamily="2" charset="-122"/>
                          <a:sym typeface="Arial" panose="020B0604020202020204" pitchFamily="34" charset="0"/>
                        </a:rPr>
                        <a:t>CRAB/253</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0.5</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1</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0.12–16</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0099626"/>
                  </a:ext>
                </a:extLst>
              </a:tr>
              <a:tr h="373871">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2021</a:t>
                      </a:r>
                      <a:r>
                        <a:rPr lang="zh-CN" altLang="en-US" sz="1400" dirty="0">
                          <a:latin typeface="Arial" panose="020B0604020202020204" pitchFamily="34" charset="0"/>
                          <a:ea typeface="HarmonyOS Sans SC" panose="00000500000000000000" pitchFamily="2" charset="-122"/>
                          <a:sym typeface="Arial" panose="020B0604020202020204" pitchFamily="34" charset="0"/>
                        </a:rPr>
                        <a:t>年中国</a:t>
                      </a:r>
                      <a:r>
                        <a:rPr lang="en-US" altLang="zh-CN" sz="1400" dirty="0">
                          <a:latin typeface="Arial" panose="020B0604020202020204" pitchFamily="34" charset="0"/>
                          <a:ea typeface="HarmonyOS Sans SC" panose="00000500000000000000" pitchFamily="2" charset="-122"/>
                          <a:sym typeface="Arial" panose="020B0604020202020204" pitchFamily="34" charset="0"/>
                        </a:rPr>
                        <a:t>26</a:t>
                      </a:r>
                      <a:r>
                        <a:rPr lang="zh-CN" altLang="en-US" sz="1400" dirty="0">
                          <a:latin typeface="Arial" panose="020B0604020202020204" pitchFamily="34" charset="0"/>
                          <a:ea typeface="HarmonyOS Sans SC" panose="00000500000000000000" pitchFamily="2" charset="-122"/>
                          <a:sym typeface="Arial" panose="020B0604020202020204" pitchFamily="34" charset="0"/>
                        </a:rPr>
                        <a:t>家医院</a:t>
                      </a:r>
                      <a:r>
                        <a:rPr lang="en-US" altLang="zh-CN" sz="1400" baseline="30000" dirty="0">
                          <a:latin typeface="Arial" panose="020B0604020202020204" pitchFamily="34" charset="0"/>
                          <a:ea typeface="HarmonyOS Sans SC" panose="00000500000000000000" pitchFamily="2" charset="-122"/>
                          <a:sym typeface="Arial" panose="020B0604020202020204" pitchFamily="34" charset="0"/>
                        </a:rPr>
                        <a:t>3</a:t>
                      </a:r>
                      <a:endParaRPr lang="zh-CN" altLang="en-US" sz="1400" baseline="30000" dirty="0">
                        <a:latin typeface="Arial" panose="020B0604020202020204" pitchFamily="34" charset="0"/>
                        <a:ea typeface="HarmonyOS Sans SC" panose="00000500000000000000" pitchFamily="2" charset="-122"/>
                        <a:sym typeface="Arial" panose="020B0604020202020204" pitchFamily="34" charset="0"/>
                      </a:endParaRPr>
                    </a:p>
                  </a:txBody>
                  <a:tcPr anchor="ctr">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HarmonyOS Sans SC" panose="00000500000000000000" pitchFamily="2" charset="-122"/>
                          <a:sym typeface="Arial" panose="020B0604020202020204" pitchFamily="34" charset="0"/>
                        </a:rPr>
                        <a:t>CRAB/440</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0.25</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1</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0.032–8</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1317999"/>
                  </a:ext>
                </a:extLst>
              </a:tr>
              <a:tr h="373871">
                <a:tc rowSpan="2">
                  <a:txBody>
                    <a:bodyPr/>
                    <a:lstStyle/>
                    <a:p>
                      <a:pPr algn="ctr"/>
                      <a:r>
                        <a:rPr lang="en-US" altLang="zh-CN" sz="1400" baseline="0" dirty="0">
                          <a:latin typeface="Arial" panose="020B0604020202020204" pitchFamily="34" charset="0"/>
                          <a:ea typeface="HarmonyOS Sans SC" panose="00000500000000000000" pitchFamily="2" charset="-122"/>
                          <a:sym typeface="Arial" panose="020B0604020202020204" pitchFamily="34" charset="0"/>
                        </a:rPr>
                        <a:t>CHINET 2025</a:t>
                      </a:r>
                      <a:r>
                        <a:rPr lang="zh-CN" altLang="en-US" sz="1400" baseline="0" dirty="0">
                          <a:latin typeface="Arial" panose="020B0604020202020204" pitchFamily="34" charset="0"/>
                          <a:ea typeface="HarmonyOS Sans SC" panose="00000500000000000000" pitchFamily="2" charset="-122"/>
                          <a:sym typeface="Arial" panose="020B0604020202020204" pitchFamily="34" charset="0"/>
                        </a:rPr>
                        <a:t>年上半年</a:t>
                      </a:r>
                      <a:r>
                        <a:rPr lang="en-US" altLang="zh-CN" sz="1400" baseline="30000" dirty="0">
                          <a:latin typeface="Arial" panose="020B0604020202020204" pitchFamily="34" charset="0"/>
                          <a:ea typeface="HarmonyOS Sans SC" panose="00000500000000000000" pitchFamily="2" charset="-122"/>
                          <a:sym typeface="Arial" panose="020B0604020202020204" pitchFamily="34" charset="0"/>
                        </a:rPr>
                        <a:t>4</a:t>
                      </a:r>
                      <a:endParaRPr lang="zh-CN" altLang="en-US" sz="1400" baseline="30000" dirty="0">
                        <a:latin typeface="Arial" panose="020B0604020202020204" pitchFamily="34" charset="0"/>
                        <a:ea typeface="HarmonyOS Sans SC" panose="00000500000000000000" pitchFamily="2" charset="-122"/>
                        <a:sym typeface="Arial" panose="020B0604020202020204" pitchFamily="34" charset="0"/>
                      </a:endParaRPr>
                    </a:p>
                  </a:txBody>
                  <a:tcPr anchor="ctr">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HarmonyOS Sans SC" panose="00000500000000000000" pitchFamily="2" charset="-122"/>
                          <a:sym typeface="Arial" panose="020B0604020202020204" pitchFamily="34" charset="0"/>
                        </a:rPr>
                        <a:t>AB/676</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0.5</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1</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u="none" strike="noStrike" kern="1200" dirty="0">
                          <a:solidFill>
                            <a:srgbClr val="000000"/>
                          </a:solidFill>
                          <a:effectLst/>
                          <a:latin typeface="Arial" panose="020B0604020202020204" pitchFamily="34" charset="0"/>
                          <a:ea typeface="HarmonyOS Sans SC" panose="00000500000000000000" pitchFamily="2" charset="-122"/>
                          <a:sym typeface="Arial" panose="020B0604020202020204" pitchFamily="34" charset="0"/>
                        </a:rPr>
                        <a:t>≤0.06 - 4</a:t>
                      </a:r>
                      <a:endParaRPr lang="en-US" altLang="zh-CN" sz="1400" b="0" i="0" u="none" strike="noStrike" kern="1200" dirty="0">
                        <a:solidFill>
                          <a:srgbClr val="000000"/>
                        </a:solidFill>
                        <a:effectLst/>
                        <a:latin typeface="Arial" panose="020B0604020202020204" pitchFamily="34" charset="0"/>
                        <a:ea typeface="HarmonyOS Sans SC" panose="00000500000000000000" pitchFamily="2" charset="-122"/>
                        <a:cs typeface="Calibri" panose="020F0502020204030204" pitchFamily="34" charset="0"/>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99402213"/>
                  </a:ext>
                </a:extLst>
              </a:tr>
              <a:tr h="373871">
                <a:tc vMerge="1">
                  <a:txBody>
                    <a:bodyPr/>
                    <a:lstStyle/>
                    <a:p>
                      <a:endParaRPr dirty="0"/>
                    </a:p>
                  </a:txBody>
                  <a:tcPr anchor="ctr">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latin typeface="Arial" panose="020B0604020202020204" pitchFamily="34" charset="0"/>
                          <a:ea typeface="HarmonyOS Sans SC" panose="00000500000000000000" pitchFamily="2" charset="-122"/>
                          <a:sym typeface="Arial" panose="020B0604020202020204" pitchFamily="34" charset="0"/>
                        </a:rPr>
                        <a:t>CRAB/419</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0.5</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1</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u="none" strike="noStrike" kern="1200" dirty="0">
                          <a:solidFill>
                            <a:srgbClr val="000000"/>
                          </a:solidFill>
                          <a:effectLst/>
                          <a:latin typeface="Arial" panose="020B0604020202020204" pitchFamily="34" charset="0"/>
                          <a:ea typeface="HarmonyOS Sans SC" panose="00000500000000000000" pitchFamily="2" charset="-122"/>
                          <a:sym typeface="Arial" panose="020B0604020202020204" pitchFamily="34" charset="0"/>
                        </a:rPr>
                        <a:t>≤0.06 - 2</a:t>
                      </a:r>
                      <a:endParaRPr lang="en-US" altLang="zh-CN" sz="1400" b="0" i="0" u="none" strike="noStrike" kern="1200" dirty="0">
                        <a:solidFill>
                          <a:srgbClr val="000000"/>
                        </a:solidFill>
                        <a:effectLst/>
                        <a:latin typeface="Arial" panose="020B0604020202020204" pitchFamily="34" charset="0"/>
                        <a:ea typeface="HarmonyOS Sans SC" panose="00000500000000000000" pitchFamily="2" charset="-122"/>
                        <a:cs typeface="Calibri" panose="020F0502020204030204" pitchFamily="34" charset="0"/>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0133639"/>
                  </a:ext>
                </a:extLst>
              </a:tr>
            </a:tbl>
          </a:graphicData>
        </a:graphic>
      </p:graphicFrame>
      <p:pic>
        <p:nvPicPr>
          <p:cNvPr id="15" name="图片 14">
            <a:extLst>
              <a:ext uri="{FF2B5EF4-FFF2-40B4-BE49-F238E27FC236}">
                <a16:creationId xmlns:a16="http://schemas.microsoft.com/office/drawing/2014/main" id="{9337263D-6333-1626-098F-D9364C2DD8EA}"/>
              </a:ext>
            </a:extLst>
          </p:cNvPr>
          <p:cNvPicPr>
            <a:picLocks noChangeAspect="1"/>
          </p:cNvPicPr>
          <p:nvPr/>
        </p:nvPicPr>
        <p:blipFill>
          <a:blip r:embed="rId4"/>
          <a:stretch>
            <a:fillRect/>
          </a:stretch>
        </p:blipFill>
        <p:spPr>
          <a:xfrm>
            <a:off x="-6529103" y="414335"/>
            <a:ext cx="4676459" cy="609624"/>
          </a:xfrm>
          <a:prstGeom prst="rect">
            <a:avLst/>
          </a:prstGeom>
        </p:spPr>
      </p:pic>
      <p:grpSp>
        <p:nvGrpSpPr>
          <p:cNvPr id="20" name="组合 19">
            <a:extLst>
              <a:ext uri="{FF2B5EF4-FFF2-40B4-BE49-F238E27FC236}">
                <a16:creationId xmlns:a16="http://schemas.microsoft.com/office/drawing/2014/main" id="{5015F23F-2CDF-E704-E250-1A12E4C1D8FA}"/>
              </a:ext>
            </a:extLst>
          </p:cNvPr>
          <p:cNvGrpSpPr/>
          <p:nvPr/>
        </p:nvGrpSpPr>
        <p:grpSpPr>
          <a:xfrm>
            <a:off x="-6554511" y="1199491"/>
            <a:ext cx="4711424" cy="1154436"/>
            <a:chOff x="-3296961" y="1680542"/>
            <a:chExt cx="9392961" cy="2221154"/>
          </a:xfrm>
        </p:grpSpPr>
        <p:pic>
          <p:nvPicPr>
            <p:cNvPr id="17" name="图片 16">
              <a:extLst>
                <a:ext uri="{FF2B5EF4-FFF2-40B4-BE49-F238E27FC236}">
                  <a16:creationId xmlns:a16="http://schemas.microsoft.com/office/drawing/2014/main" id="{680699D2-3AD6-6193-4776-12CF22A08C25}"/>
                </a:ext>
              </a:extLst>
            </p:cNvPr>
            <p:cNvPicPr>
              <a:picLocks noChangeAspect="1"/>
            </p:cNvPicPr>
            <p:nvPr/>
          </p:nvPicPr>
          <p:blipFill>
            <a:blip r:embed="rId5"/>
            <a:stretch>
              <a:fillRect/>
            </a:stretch>
          </p:blipFill>
          <p:spPr>
            <a:xfrm>
              <a:off x="-3296961" y="1680542"/>
              <a:ext cx="9392961" cy="1552792"/>
            </a:xfrm>
            <a:prstGeom prst="rect">
              <a:avLst/>
            </a:prstGeom>
          </p:spPr>
        </p:pic>
        <p:pic>
          <p:nvPicPr>
            <p:cNvPr id="19" name="图片 18">
              <a:extLst>
                <a:ext uri="{FF2B5EF4-FFF2-40B4-BE49-F238E27FC236}">
                  <a16:creationId xmlns:a16="http://schemas.microsoft.com/office/drawing/2014/main" id="{FD8148BD-31B7-75F6-6E0B-0BCDD024C182}"/>
                </a:ext>
              </a:extLst>
            </p:cNvPr>
            <p:cNvPicPr>
              <a:picLocks noChangeAspect="1"/>
            </p:cNvPicPr>
            <p:nvPr/>
          </p:nvPicPr>
          <p:blipFill>
            <a:blip r:embed="rId6"/>
            <a:stretch>
              <a:fillRect/>
            </a:stretch>
          </p:blipFill>
          <p:spPr>
            <a:xfrm>
              <a:off x="-3296961" y="3158643"/>
              <a:ext cx="9373908" cy="743053"/>
            </a:xfrm>
            <a:prstGeom prst="rect">
              <a:avLst/>
            </a:prstGeom>
          </p:spPr>
        </p:pic>
      </p:grpSp>
      <p:grpSp>
        <p:nvGrpSpPr>
          <p:cNvPr id="25" name="组合 24">
            <a:extLst>
              <a:ext uri="{FF2B5EF4-FFF2-40B4-BE49-F238E27FC236}">
                <a16:creationId xmlns:a16="http://schemas.microsoft.com/office/drawing/2014/main" id="{979E3177-D3A2-DEA5-9776-9EEF1BF8C185}"/>
              </a:ext>
            </a:extLst>
          </p:cNvPr>
          <p:cNvGrpSpPr/>
          <p:nvPr/>
        </p:nvGrpSpPr>
        <p:grpSpPr>
          <a:xfrm>
            <a:off x="-6257924" y="2511869"/>
            <a:ext cx="4414838" cy="681383"/>
            <a:chOff x="2685100" y="3095578"/>
            <a:chExt cx="6807036" cy="878825"/>
          </a:xfrm>
        </p:grpSpPr>
        <p:pic>
          <p:nvPicPr>
            <p:cNvPr id="22" name="图片 21">
              <a:extLst>
                <a:ext uri="{FF2B5EF4-FFF2-40B4-BE49-F238E27FC236}">
                  <a16:creationId xmlns:a16="http://schemas.microsoft.com/office/drawing/2014/main" id="{14BE133C-582B-CEBF-41F6-389A660E1DBA}"/>
                </a:ext>
              </a:extLst>
            </p:cNvPr>
            <p:cNvPicPr>
              <a:picLocks noChangeAspect="1"/>
            </p:cNvPicPr>
            <p:nvPr/>
          </p:nvPicPr>
          <p:blipFill>
            <a:blip r:embed="rId7"/>
            <a:stretch>
              <a:fillRect/>
            </a:stretch>
          </p:blipFill>
          <p:spPr>
            <a:xfrm>
              <a:off x="2699863" y="3095578"/>
              <a:ext cx="6792273" cy="666843"/>
            </a:xfrm>
            <a:prstGeom prst="rect">
              <a:avLst/>
            </a:prstGeom>
          </p:spPr>
        </p:pic>
        <p:pic>
          <p:nvPicPr>
            <p:cNvPr id="24" name="图片 23">
              <a:extLst>
                <a:ext uri="{FF2B5EF4-FFF2-40B4-BE49-F238E27FC236}">
                  <a16:creationId xmlns:a16="http://schemas.microsoft.com/office/drawing/2014/main" id="{A81AFD8D-7387-1C87-A136-EFCD75A51074}"/>
                </a:ext>
              </a:extLst>
            </p:cNvPr>
            <p:cNvPicPr>
              <a:picLocks noChangeAspect="1"/>
            </p:cNvPicPr>
            <p:nvPr/>
          </p:nvPicPr>
          <p:blipFill>
            <a:blip r:embed="rId8"/>
            <a:stretch>
              <a:fillRect/>
            </a:stretch>
          </p:blipFill>
          <p:spPr>
            <a:xfrm>
              <a:off x="2685100" y="3717192"/>
              <a:ext cx="6801799" cy="257211"/>
            </a:xfrm>
            <a:prstGeom prst="rect">
              <a:avLst/>
            </a:prstGeom>
          </p:spPr>
        </p:pic>
      </p:grpSp>
      <p:pic>
        <p:nvPicPr>
          <p:cNvPr id="26" name="图片 25">
            <a:extLst>
              <a:ext uri="{FF2B5EF4-FFF2-40B4-BE49-F238E27FC236}">
                <a16:creationId xmlns:a16="http://schemas.microsoft.com/office/drawing/2014/main" id="{C238B3F1-CCE3-67C8-827C-D84B581B5E1F}"/>
              </a:ext>
            </a:extLst>
          </p:cNvPr>
          <p:cNvPicPr>
            <a:picLocks noChangeAspect="1"/>
          </p:cNvPicPr>
          <p:nvPr/>
        </p:nvPicPr>
        <p:blipFill>
          <a:blip r:embed="rId9"/>
          <a:srcRect/>
          <a:stretch/>
        </p:blipFill>
        <p:spPr>
          <a:xfrm>
            <a:off x="-5986403" y="3262815"/>
            <a:ext cx="4108745" cy="2064171"/>
          </a:xfrm>
          <a:prstGeom prst="rect">
            <a:avLst/>
          </a:prstGeom>
        </p:spPr>
      </p:pic>
      <p:pic>
        <p:nvPicPr>
          <p:cNvPr id="28" name="图片 27">
            <a:extLst>
              <a:ext uri="{FF2B5EF4-FFF2-40B4-BE49-F238E27FC236}">
                <a16:creationId xmlns:a16="http://schemas.microsoft.com/office/drawing/2014/main" id="{50003F34-5E0E-A8F9-DE41-0A0052DA4847}"/>
              </a:ext>
            </a:extLst>
          </p:cNvPr>
          <p:cNvPicPr>
            <a:picLocks noChangeAspect="1"/>
          </p:cNvPicPr>
          <p:nvPr/>
        </p:nvPicPr>
        <p:blipFill>
          <a:blip r:embed="rId10"/>
          <a:stretch>
            <a:fillRect/>
          </a:stretch>
        </p:blipFill>
        <p:spPr>
          <a:xfrm>
            <a:off x="-4338944" y="5385050"/>
            <a:ext cx="2392422" cy="1314874"/>
          </a:xfrm>
          <a:prstGeom prst="rect">
            <a:avLst/>
          </a:prstGeom>
        </p:spPr>
      </p:pic>
      <p:graphicFrame>
        <p:nvGraphicFramePr>
          <p:cNvPr id="32" name="表格 31">
            <a:extLst>
              <a:ext uri="{FF2B5EF4-FFF2-40B4-BE49-F238E27FC236}">
                <a16:creationId xmlns:a16="http://schemas.microsoft.com/office/drawing/2014/main" id="{3F0A54BF-678B-BCA0-F256-E640FA50F482}"/>
              </a:ext>
            </a:extLst>
          </p:cNvPr>
          <p:cNvGraphicFramePr>
            <a:graphicFrameLocks noGrp="1"/>
          </p:cNvGraphicFramePr>
          <p:nvPr>
            <p:extLst>
              <p:ext uri="{D42A27DB-BD31-4B8C-83A1-F6EECF244321}">
                <p14:modId xmlns:p14="http://schemas.microsoft.com/office/powerpoint/2010/main" val="716316318"/>
              </p:ext>
            </p:extLst>
          </p:nvPr>
        </p:nvGraphicFramePr>
        <p:xfrm>
          <a:off x="0" y="1028700"/>
          <a:ext cx="236220" cy="3289616"/>
        </p:xfrm>
        <a:graphic>
          <a:graphicData uri="http://schemas.openxmlformats.org/drawingml/2006/table">
            <a:tbl>
              <a:tblPr firstRow="1" bandRow="1">
                <a:tableStyleId>{5C22544A-7EE6-4342-B048-85BDC9FD1C3A}</a:tableStyleId>
              </a:tblPr>
              <a:tblGrid>
                <a:gridCol w="236220">
                  <a:extLst>
                    <a:ext uri="{9D8B030D-6E8A-4147-A177-3AD203B41FA5}">
                      <a16:colId xmlns:a16="http://schemas.microsoft.com/office/drawing/2014/main" val="2320617847"/>
                    </a:ext>
                  </a:extLst>
                </a:gridCol>
              </a:tblGrid>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3910616"/>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599962"/>
                  </a:ext>
                </a:extLst>
              </a:tr>
              <a:tr h="822404">
                <a:tc>
                  <a:txBody>
                    <a:bodyPr/>
                    <a:lstStyle/>
                    <a:p>
                      <a:pPr algn="ctr"/>
                      <a:endParaRPr lang="zh-CN" altLang="en-US" sz="7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264650"/>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8048485"/>
                  </a:ext>
                </a:extLst>
              </a:tr>
            </a:tbl>
          </a:graphicData>
        </a:graphic>
      </p:graphicFrame>
      <p:sp>
        <p:nvSpPr>
          <p:cNvPr id="33" name="文本框 32">
            <a:extLst>
              <a:ext uri="{FF2B5EF4-FFF2-40B4-BE49-F238E27FC236}">
                <a16:creationId xmlns:a16="http://schemas.microsoft.com/office/drawing/2014/main" id="{85BDE3D2-7342-C8F4-7ED3-7B85B5763DF6}"/>
              </a:ext>
            </a:extLst>
          </p:cNvPr>
          <p:cNvSpPr txBox="1"/>
          <p:nvPr/>
        </p:nvSpPr>
        <p:spPr>
          <a:xfrm>
            <a:off x="38338" y="1204982"/>
            <a:ext cx="159544" cy="46166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34" name="文本框 33">
            <a:extLst>
              <a:ext uri="{FF2B5EF4-FFF2-40B4-BE49-F238E27FC236}">
                <a16:creationId xmlns:a16="http://schemas.microsoft.com/office/drawing/2014/main" id="{A9DF9501-E7D2-C004-1570-472D77679274}"/>
              </a:ext>
            </a:extLst>
          </p:cNvPr>
          <p:cNvSpPr txBox="1"/>
          <p:nvPr/>
        </p:nvSpPr>
        <p:spPr>
          <a:xfrm>
            <a:off x="38338" y="2088426"/>
            <a:ext cx="159544" cy="338554"/>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p:txBody>
      </p:sp>
      <p:sp>
        <p:nvSpPr>
          <p:cNvPr id="35" name="文本框 34">
            <a:extLst>
              <a:ext uri="{FF2B5EF4-FFF2-40B4-BE49-F238E27FC236}">
                <a16:creationId xmlns:a16="http://schemas.microsoft.com/office/drawing/2014/main" id="{87FCBF3E-6E29-1D46-F182-E8DF3053B067}"/>
              </a:ext>
            </a:extLst>
          </p:cNvPr>
          <p:cNvSpPr txBox="1"/>
          <p:nvPr/>
        </p:nvSpPr>
        <p:spPr>
          <a:xfrm>
            <a:off x="38338" y="2778195"/>
            <a:ext cx="159544" cy="58477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p:txBody>
      </p:sp>
      <p:sp>
        <p:nvSpPr>
          <p:cNvPr id="36" name="文本框 35">
            <a:extLst>
              <a:ext uri="{FF2B5EF4-FFF2-40B4-BE49-F238E27FC236}">
                <a16:creationId xmlns:a16="http://schemas.microsoft.com/office/drawing/2014/main" id="{327DB1C9-FD6F-6922-AF33-DC5E8AD326C7}"/>
              </a:ext>
            </a:extLst>
          </p:cNvPr>
          <p:cNvSpPr txBox="1"/>
          <p:nvPr/>
        </p:nvSpPr>
        <p:spPr>
          <a:xfrm>
            <a:off x="46776" y="3648145"/>
            <a:ext cx="142668" cy="369332"/>
          </a:xfrm>
          <a:prstGeom prst="rect">
            <a:avLst/>
          </a:prstGeom>
          <a:noFill/>
        </p:spPr>
        <p:txBody>
          <a:bodyPr wrap="none" lIns="0" tIns="0" rIns="0" bIns="0">
            <a:spAutoFit/>
          </a:bodyPr>
          <a:lstStyle/>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PD</a:t>
            </a:r>
            <a:endPar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37" name="组合 36">
            <a:extLst>
              <a:ext uri="{FF2B5EF4-FFF2-40B4-BE49-F238E27FC236}">
                <a16:creationId xmlns:a16="http://schemas.microsoft.com/office/drawing/2014/main" id="{EDB0485A-8B9F-9CD7-F27E-FB013F7E92B9}"/>
              </a:ext>
            </a:extLst>
          </p:cNvPr>
          <p:cNvGrpSpPr/>
          <p:nvPr/>
        </p:nvGrpSpPr>
        <p:grpSpPr>
          <a:xfrm>
            <a:off x="-1" y="2667001"/>
            <a:ext cx="314656" cy="880265"/>
            <a:chOff x="-528856" y="1330593"/>
            <a:chExt cx="314656" cy="843814"/>
          </a:xfrm>
        </p:grpSpPr>
        <p:sp>
          <p:nvSpPr>
            <p:cNvPr id="38" name="直角三角形 37">
              <a:extLst>
                <a:ext uri="{FF2B5EF4-FFF2-40B4-BE49-F238E27FC236}">
                  <a16:creationId xmlns:a16="http://schemas.microsoft.com/office/drawing/2014/main" id="{F10FEE79-1157-7B59-B3B0-4F075D5E5369}"/>
                </a:ext>
              </a:extLst>
            </p:cNvPr>
            <p:cNvSpPr/>
            <p:nvPr/>
          </p:nvSpPr>
          <p:spPr>
            <a:xfrm flipV="1">
              <a:off x="-293111" y="2122350"/>
              <a:ext cx="78911" cy="52057"/>
            </a:xfrm>
            <a:prstGeom prst="rtTriangle">
              <a:avLst/>
            </a:prstGeom>
            <a:gradFill flip="none" rotWithShape="1">
              <a:gsLst>
                <a:gs pos="0">
                  <a:schemeClr val="tx2">
                    <a:lumMod val="75000"/>
                  </a:schemeClr>
                </a:gs>
                <a:gs pos="31000">
                  <a:srgbClr val="627787"/>
                </a:gs>
                <a:gs pos="100000">
                  <a:schemeClr val="bg1">
                    <a:lumMod val="50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39" name="组合 38">
              <a:extLst>
                <a:ext uri="{FF2B5EF4-FFF2-40B4-BE49-F238E27FC236}">
                  <a16:creationId xmlns:a16="http://schemas.microsoft.com/office/drawing/2014/main" id="{828A21F7-C3D1-6B82-FFE3-A6CD4D833DEA}"/>
                </a:ext>
              </a:extLst>
            </p:cNvPr>
            <p:cNvGrpSpPr/>
            <p:nvPr/>
          </p:nvGrpSpPr>
          <p:grpSpPr>
            <a:xfrm>
              <a:off x="-528856" y="1330593"/>
              <a:ext cx="314655" cy="791759"/>
              <a:chOff x="2696263" y="1081219"/>
              <a:chExt cx="314655" cy="791759"/>
            </a:xfrm>
          </p:grpSpPr>
          <p:sp>
            <p:nvSpPr>
              <p:cNvPr id="40" name="矩形 39">
                <a:extLst>
                  <a:ext uri="{FF2B5EF4-FFF2-40B4-BE49-F238E27FC236}">
                    <a16:creationId xmlns:a16="http://schemas.microsoft.com/office/drawing/2014/main" id="{2F5AF63E-4A8D-70E6-7ED4-85E9CFBEC256}"/>
                  </a:ext>
                </a:extLst>
              </p:cNvPr>
              <p:cNvSpPr>
                <a:spLocks/>
              </p:cNvSpPr>
              <p:nvPr/>
            </p:nvSpPr>
            <p:spPr>
              <a:xfrm>
                <a:off x="2696263" y="1081219"/>
                <a:ext cx="314655" cy="791759"/>
              </a:xfrm>
              <a:prstGeom prst="rect">
                <a:avLst/>
              </a:prstGeom>
              <a:solidFill>
                <a:schemeClr val="accent1"/>
              </a:solidFill>
              <a:ln>
                <a:noFill/>
              </a:ln>
              <a:effectLst>
                <a:outerShdw blurRad="228600" dist="152400" dir="5400000" sx="92000" sy="92000" algn="t"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1" name="文本框 40">
                <a:extLst>
                  <a:ext uri="{FF2B5EF4-FFF2-40B4-BE49-F238E27FC236}">
                    <a16:creationId xmlns:a16="http://schemas.microsoft.com/office/drawing/2014/main" id="{3656C152-EC1F-2C8E-0E95-895F4AFCEA5D}"/>
                  </a:ext>
                </a:extLst>
              </p:cNvPr>
              <p:cNvSpPr txBox="1">
                <a:spLocks/>
              </p:cNvSpPr>
              <p:nvPr/>
            </p:nvSpPr>
            <p:spPr>
              <a:xfrm>
                <a:off x="2736744" y="1185432"/>
                <a:ext cx="233692" cy="649070"/>
              </a:xfrm>
              <a:prstGeom prst="rect">
                <a:avLst/>
              </a:prstGeom>
              <a:noFill/>
            </p:spPr>
            <p:txBody>
              <a:bodyPr wrap="square" lIns="0" tIns="0" rIns="0" bIns="0">
                <a:spAutoFit/>
              </a:bodyPr>
              <a:lstStyle/>
              <a:p>
                <a:pPr marL="0" marR="0" lvl="2" indent="0" algn="ctr" defTabSz="914400" rtl="0" eaLnBrk="1" fontAlgn="auto" latinLnBrk="0" hangingPunct="1">
                  <a:lnSpc>
                    <a:spcPct val="100000"/>
                  </a:lnSpc>
                  <a:spcBef>
                    <a:spcPts val="1300"/>
                  </a:spcBef>
                  <a:spcAft>
                    <a:spcPts val="1300"/>
                  </a:spcAft>
                  <a:buClrTx/>
                  <a:buSzTx/>
                  <a:buFontTx/>
                  <a:buNone/>
                  <a:tabLst/>
                  <a:defRPr/>
                </a:pPr>
                <a:r>
                  <a:rPr kumimoji="0" lang="zh-CN" altLang="en-US"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体外活性</a:t>
                </a:r>
              </a:p>
            </p:txBody>
          </p:sp>
        </p:grpSp>
      </p:grpSp>
      <p:grpSp>
        <p:nvGrpSpPr>
          <p:cNvPr id="42" name="组合 41">
            <a:extLst>
              <a:ext uri="{FF2B5EF4-FFF2-40B4-BE49-F238E27FC236}">
                <a16:creationId xmlns:a16="http://schemas.microsoft.com/office/drawing/2014/main" id="{0A309F44-CCFE-C7EC-1504-CC4705E968D6}"/>
              </a:ext>
            </a:extLst>
          </p:cNvPr>
          <p:cNvGrpSpPr>
            <a:grpSpLocks/>
          </p:cNvGrpSpPr>
          <p:nvPr/>
        </p:nvGrpSpPr>
        <p:grpSpPr>
          <a:xfrm>
            <a:off x="368299" y="1028700"/>
            <a:ext cx="11455399" cy="742950"/>
            <a:chOff x="577811" y="1885480"/>
            <a:chExt cx="21552289" cy="1799721"/>
          </a:xfrm>
        </p:grpSpPr>
        <p:sp>
          <p:nvSpPr>
            <p:cNvPr id="43" name="矩形: 圆角 42">
              <a:extLst>
                <a:ext uri="{FF2B5EF4-FFF2-40B4-BE49-F238E27FC236}">
                  <a16:creationId xmlns:a16="http://schemas.microsoft.com/office/drawing/2014/main" id="{97889C9F-2249-F510-269F-518B38227634}"/>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4" name="矩形: 圆角 43">
              <a:extLst>
                <a:ext uri="{FF2B5EF4-FFF2-40B4-BE49-F238E27FC236}">
                  <a16:creationId xmlns:a16="http://schemas.microsoft.com/office/drawing/2014/main" id="{83449A3C-4DF5-70E5-F663-E5F6B98559E1}"/>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5" name="文本框 44">
            <a:extLst>
              <a:ext uri="{FF2B5EF4-FFF2-40B4-BE49-F238E27FC236}">
                <a16:creationId xmlns:a16="http://schemas.microsoft.com/office/drawing/2014/main" id="{718DE380-7361-F720-D27F-827FCF56E3AD}"/>
              </a:ext>
            </a:extLst>
          </p:cNvPr>
          <p:cNvSpPr txBox="1"/>
          <p:nvPr/>
        </p:nvSpPr>
        <p:spPr>
          <a:xfrm>
            <a:off x="472033" y="1107763"/>
            <a:ext cx="11314446" cy="815608"/>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中国</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CRAB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耐药基因以</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D</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类酶主导，</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D</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类</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OXA-23</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检出率高于全球其他地区，高达</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99% </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6</a:t>
            </a:r>
          </a:p>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依拉环素对碳青霉烯和甘酰胺环素类敏感</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菌株的</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MIC</a:t>
            </a:r>
            <a:r>
              <a:rPr lang="en-US" altLang="zh-CN" sz="1400" baseline="-25000" dirty="0">
                <a:latin typeface="Arial" panose="020B0604020202020204" pitchFamily="34" charset="0"/>
                <a:ea typeface="HarmonyOS Sans SC" panose="00000500000000000000" pitchFamily="2" charset="-122"/>
                <a:cs typeface="+mn-ea"/>
                <a:sym typeface="Arial" panose="020B0604020202020204" pitchFamily="34" charset="0"/>
              </a:rPr>
              <a:t>50</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和</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MIC</a:t>
            </a:r>
            <a:r>
              <a:rPr lang="en-US" altLang="zh-CN" sz="1400" baseline="-25000" dirty="0">
                <a:latin typeface="Arial" panose="020B0604020202020204" pitchFamily="34" charset="0"/>
                <a:ea typeface="HarmonyOS Sans SC" panose="00000500000000000000" pitchFamily="2" charset="-122"/>
                <a:cs typeface="+mn-ea"/>
                <a:sym typeface="Arial" panose="020B0604020202020204" pitchFamily="34" charset="0"/>
              </a:rPr>
              <a:t>90</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分别为</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0.125</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和</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0.25 mg/L</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，而对中国常见的产</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OXA-23</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型</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菌株的</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MIC</a:t>
            </a:r>
            <a:r>
              <a:rPr lang="en-US" altLang="zh-CN" sz="1400" baseline="-25000" dirty="0">
                <a:latin typeface="Arial" panose="020B0604020202020204" pitchFamily="34" charset="0"/>
                <a:ea typeface="HarmonyOS Sans SC" panose="00000500000000000000" pitchFamily="2" charset="-122"/>
                <a:cs typeface="+mn-ea"/>
                <a:sym typeface="Arial" panose="020B0604020202020204" pitchFamily="34" charset="0"/>
              </a:rPr>
              <a:t>50</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和</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MIC</a:t>
            </a:r>
            <a:r>
              <a:rPr lang="en-US" altLang="zh-CN" sz="1400" baseline="-25000" dirty="0">
                <a:latin typeface="Arial" panose="020B0604020202020204" pitchFamily="34" charset="0"/>
                <a:ea typeface="HarmonyOS Sans SC" panose="00000500000000000000" pitchFamily="2" charset="-122"/>
                <a:cs typeface="+mn-ea"/>
                <a:sym typeface="Arial" panose="020B0604020202020204" pitchFamily="34" charset="0"/>
              </a:rPr>
              <a:t>90</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均提高</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8</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倍（</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1</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和</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2 mg/L</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1</a:t>
            </a:r>
          </a:p>
        </p:txBody>
      </p:sp>
    </p:spTree>
    <p:extLst>
      <p:ext uri="{BB962C8B-B14F-4D97-AF65-F5344CB8AC3E}">
        <p14:creationId xmlns:p14="http://schemas.microsoft.com/office/powerpoint/2010/main" val="551405309"/>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4AECB31E-6EEE-0BCE-7BB1-B3F7CBC764C7}"/>
              </a:ext>
            </a:extLst>
          </p:cNvPr>
          <p:cNvGrpSpPr/>
          <p:nvPr/>
        </p:nvGrpSpPr>
        <p:grpSpPr>
          <a:xfrm>
            <a:off x="371475" y="2562225"/>
            <a:ext cx="5657012" cy="3363913"/>
            <a:chOff x="330200" y="1760424"/>
            <a:chExt cx="5657012" cy="3855984"/>
          </a:xfrm>
        </p:grpSpPr>
        <p:grpSp>
          <p:nvGrpSpPr>
            <p:cNvPr id="42" name="组合 41">
              <a:extLst>
                <a:ext uri="{FF2B5EF4-FFF2-40B4-BE49-F238E27FC236}">
                  <a16:creationId xmlns:a16="http://schemas.microsoft.com/office/drawing/2014/main" id="{354E10DF-35BC-32E5-9132-EEDD2ABA1C9A}"/>
                </a:ext>
              </a:extLst>
            </p:cNvPr>
            <p:cNvGrpSpPr>
              <a:grpSpLocks/>
            </p:cNvGrpSpPr>
            <p:nvPr/>
          </p:nvGrpSpPr>
          <p:grpSpPr>
            <a:xfrm>
              <a:off x="330200" y="1760424"/>
              <a:ext cx="5657012" cy="3855984"/>
              <a:chOff x="1076325" y="6997280"/>
              <a:chExt cx="3321778" cy="2077100"/>
            </a:xfrm>
          </p:grpSpPr>
          <p:grpSp>
            <p:nvGrpSpPr>
              <p:cNvPr id="44" name="组合 43">
                <a:extLst>
                  <a:ext uri="{FF2B5EF4-FFF2-40B4-BE49-F238E27FC236}">
                    <a16:creationId xmlns:a16="http://schemas.microsoft.com/office/drawing/2014/main" id="{C4091FDC-2085-0B7A-5BF9-DF0A9A11F877}"/>
                  </a:ext>
                </a:extLst>
              </p:cNvPr>
              <p:cNvGrpSpPr/>
              <p:nvPr/>
            </p:nvGrpSpPr>
            <p:grpSpPr>
              <a:xfrm>
                <a:off x="1261816" y="7175545"/>
                <a:ext cx="2950798" cy="1898835"/>
                <a:chOff x="747000" y="3712400"/>
                <a:chExt cx="3120150" cy="1873987"/>
              </a:xfrm>
            </p:grpSpPr>
            <p:sp>
              <p:nvSpPr>
                <p:cNvPr id="46" name="矩形: 圆角 45">
                  <a:extLst>
                    <a:ext uri="{FF2B5EF4-FFF2-40B4-BE49-F238E27FC236}">
                      <a16:creationId xmlns:a16="http://schemas.microsoft.com/office/drawing/2014/main" id="{C026C1C8-FDEA-5DFE-D585-4C42E54A291D}"/>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7" name="矩形: 圆角 46">
                  <a:extLst>
                    <a:ext uri="{FF2B5EF4-FFF2-40B4-BE49-F238E27FC236}">
                      <a16:creationId xmlns:a16="http://schemas.microsoft.com/office/drawing/2014/main" id="{9705D50D-0346-9956-D3D0-F6D53D92C4A1}"/>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5" name="矩形: 圆角 44">
                <a:extLst>
                  <a:ext uri="{FF2B5EF4-FFF2-40B4-BE49-F238E27FC236}">
                    <a16:creationId xmlns:a16="http://schemas.microsoft.com/office/drawing/2014/main" id="{B8F90E09-F72A-D8C7-03FB-01CA85C4F636}"/>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1" name="任意多边形: 形状 40">
              <a:extLst>
                <a:ext uri="{FF2B5EF4-FFF2-40B4-BE49-F238E27FC236}">
                  <a16:creationId xmlns:a16="http://schemas.microsoft.com/office/drawing/2014/main" id="{B4D72934-08CC-5F97-B00D-FA697481C30B}"/>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48" name="组合 47">
            <a:extLst>
              <a:ext uri="{FF2B5EF4-FFF2-40B4-BE49-F238E27FC236}">
                <a16:creationId xmlns:a16="http://schemas.microsoft.com/office/drawing/2014/main" id="{51D5E44D-D213-04CD-AA3F-7D1669017C37}"/>
              </a:ext>
            </a:extLst>
          </p:cNvPr>
          <p:cNvGrpSpPr/>
          <p:nvPr/>
        </p:nvGrpSpPr>
        <p:grpSpPr>
          <a:xfrm>
            <a:off x="6163513" y="2562225"/>
            <a:ext cx="5657012" cy="3363913"/>
            <a:chOff x="330200" y="1760424"/>
            <a:chExt cx="5657012" cy="3855984"/>
          </a:xfrm>
        </p:grpSpPr>
        <p:grpSp>
          <p:nvGrpSpPr>
            <p:cNvPr id="51" name="组合 50">
              <a:extLst>
                <a:ext uri="{FF2B5EF4-FFF2-40B4-BE49-F238E27FC236}">
                  <a16:creationId xmlns:a16="http://schemas.microsoft.com/office/drawing/2014/main" id="{B4225D77-08C6-E657-240C-70A479F92CC1}"/>
                </a:ext>
              </a:extLst>
            </p:cNvPr>
            <p:cNvGrpSpPr>
              <a:grpSpLocks/>
            </p:cNvGrpSpPr>
            <p:nvPr/>
          </p:nvGrpSpPr>
          <p:grpSpPr>
            <a:xfrm>
              <a:off x="330200" y="1760424"/>
              <a:ext cx="5657012" cy="3855984"/>
              <a:chOff x="1076325" y="6997280"/>
              <a:chExt cx="3321778" cy="2077100"/>
            </a:xfrm>
          </p:grpSpPr>
          <p:grpSp>
            <p:nvGrpSpPr>
              <p:cNvPr id="53" name="组合 52">
                <a:extLst>
                  <a:ext uri="{FF2B5EF4-FFF2-40B4-BE49-F238E27FC236}">
                    <a16:creationId xmlns:a16="http://schemas.microsoft.com/office/drawing/2014/main" id="{971820F0-7482-A1CB-DFB1-415A4900C693}"/>
                  </a:ext>
                </a:extLst>
              </p:cNvPr>
              <p:cNvGrpSpPr/>
              <p:nvPr/>
            </p:nvGrpSpPr>
            <p:grpSpPr>
              <a:xfrm>
                <a:off x="1261816" y="7175545"/>
                <a:ext cx="2950798" cy="1898835"/>
                <a:chOff x="747000" y="3712400"/>
                <a:chExt cx="3120150" cy="1873987"/>
              </a:xfrm>
            </p:grpSpPr>
            <p:sp>
              <p:nvSpPr>
                <p:cNvPr id="55" name="矩形: 圆角 54">
                  <a:extLst>
                    <a:ext uri="{FF2B5EF4-FFF2-40B4-BE49-F238E27FC236}">
                      <a16:creationId xmlns:a16="http://schemas.microsoft.com/office/drawing/2014/main" id="{E667F0F0-9817-9E18-16F7-5C8D03E67E78}"/>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6" name="矩形: 圆角 55">
                  <a:extLst>
                    <a:ext uri="{FF2B5EF4-FFF2-40B4-BE49-F238E27FC236}">
                      <a16:creationId xmlns:a16="http://schemas.microsoft.com/office/drawing/2014/main" id="{A77D037E-ED5A-A5DB-1A5A-1CBBB7CEFD0F}"/>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4" name="矩形: 圆角 53">
                <a:extLst>
                  <a:ext uri="{FF2B5EF4-FFF2-40B4-BE49-F238E27FC236}">
                    <a16:creationId xmlns:a16="http://schemas.microsoft.com/office/drawing/2014/main" id="{99F7C795-33AC-9B6C-F2BC-F82976B412D0}"/>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0" name="任意多边形: 形状 49">
              <a:extLst>
                <a:ext uri="{FF2B5EF4-FFF2-40B4-BE49-F238E27FC236}">
                  <a16:creationId xmlns:a16="http://schemas.microsoft.com/office/drawing/2014/main" id="{5C660C24-C894-4034-A6C9-E2C439345334}"/>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17" name="组合 16">
            <a:extLst>
              <a:ext uri="{FF2B5EF4-FFF2-40B4-BE49-F238E27FC236}">
                <a16:creationId xmlns:a16="http://schemas.microsoft.com/office/drawing/2014/main" id="{1A1B5902-CE8E-A6F8-D20E-7DE49745B5B7}"/>
              </a:ext>
            </a:extLst>
          </p:cNvPr>
          <p:cNvGrpSpPr/>
          <p:nvPr/>
        </p:nvGrpSpPr>
        <p:grpSpPr>
          <a:xfrm>
            <a:off x="6469709" y="2562225"/>
            <a:ext cx="4916589" cy="345227"/>
            <a:chOff x="3529749" y="1666417"/>
            <a:chExt cx="4635301" cy="345227"/>
          </a:xfrm>
        </p:grpSpPr>
        <p:sp>
          <p:nvSpPr>
            <p:cNvPr id="18" name="任意多边形: 形状 17">
              <a:extLst>
                <a:ext uri="{FF2B5EF4-FFF2-40B4-BE49-F238E27FC236}">
                  <a16:creationId xmlns:a16="http://schemas.microsoft.com/office/drawing/2014/main" id="{7F3FEA74-0468-AE00-C588-04F67046F961}"/>
                </a:ext>
              </a:extLst>
            </p:cNvPr>
            <p:cNvSpPr/>
            <p:nvPr/>
          </p:nvSpPr>
          <p:spPr>
            <a:xfrm flipV="1">
              <a:off x="3529749" y="1666417"/>
              <a:ext cx="4635301"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9" name="文本框 18">
              <a:extLst>
                <a:ext uri="{FF2B5EF4-FFF2-40B4-BE49-F238E27FC236}">
                  <a16:creationId xmlns:a16="http://schemas.microsoft.com/office/drawing/2014/main" id="{3BF6EB90-D372-8839-F7FA-170931BDBBD8}"/>
                </a:ext>
              </a:extLst>
            </p:cNvPr>
            <p:cNvSpPr txBox="1"/>
            <p:nvPr/>
          </p:nvSpPr>
          <p:spPr>
            <a:xfrm>
              <a:off x="3658144" y="1685144"/>
              <a:ext cx="4340733"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外排泵基因在异质耐药亲本株和耐药亚群中的相对转录</a:t>
              </a:r>
              <a:r>
                <a:rPr lang="en-US" altLang="zh-CN"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2</a:t>
              </a:r>
              <a:endParaRPr lang="zh-CN" altLang="en-US"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 name="文本占位符 1">
            <a:extLst>
              <a:ext uri="{FF2B5EF4-FFF2-40B4-BE49-F238E27FC236}">
                <a16:creationId xmlns:a16="http://schemas.microsoft.com/office/drawing/2014/main" id="{2E54CDAE-B263-C2CA-1AA9-CE6B3326DEF0}"/>
              </a:ext>
            </a:extLst>
          </p:cNvPr>
          <p:cNvSpPr>
            <a:spLocks noGrp="1"/>
          </p:cNvSpPr>
          <p:nvPr>
            <p:ph type="body" sz="quarter" idx="10"/>
          </p:nvPr>
        </p:nvSpPr>
        <p:spPr/>
        <p:txBody>
          <a:bodyPr/>
          <a:lstStyle/>
          <a:p>
            <a:pPr marL="228600" indent="-228600">
              <a:buFont typeface="+mj-lt"/>
              <a:buAutoNum type="arabicPeriod"/>
            </a:pPr>
            <a:r>
              <a:rPr lang="zh-CN" altLang="en-US" sz="800" dirty="0">
                <a:latin typeface="Arial" panose="020B0604020202020204" pitchFamily="34" charset="0"/>
                <a:sym typeface="Arial" panose="020B0604020202020204" pitchFamily="34" charset="0"/>
              </a:rPr>
              <a:t>中国多黏菌素类抗菌药物临床合理应用多学科专家共识</a:t>
            </a:r>
            <a:r>
              <a:rPr lang="en-US" altLang="zh-CN" sz="800" dirty="0">
                <a:latin typeface="Arial" panose="020B0604020202020204" pitchFamily="34" charset="0"/>
                <a:sym typeface="Arial" panose="020B0604020202020204" pitchFamily="34" charset="0"/>
              </a:rPr>
              <a:t>. </a:t>
            </a:r>
            <a:r>
              <a:rPr lang="zh-CN" altLang="en-US" sz="800" dirty="0">
                <a:latin typeface="Arial" panose="020B0604020202020204" pitchFamily="34" charset="0"/>
                <a:sym typeface="Arial" panose="020B0604020202020204" pitchFamily="34" charset="0"/>
              </a:rPr>
              <a:t>中华结核和呼吸杂志</a:t>
            </a:r>
            <a:r>
              <a:rPr lang="en-US" altLang="zh-CN" sz="800" dirty="0">
                <a:latin typeface="Arial" panose="020B0604020202020204" pitchFamily="34" charset="0"/>
                <a:sym typeface="Arial" panose="020B0604020202020204" pitchFamily="34" charset="0"/>
              </a:rPr>
              <a:t>, 2021, 44 (4): 292-310</a:t>
            </a:r>
          </a:p>
          <a:p>
            <a:pPr marL="228600" indent="-228600">
              <a:buFont typeface="+mj-lt"/>
              <a:buAutoNum type="arabicPeriod"/>
            </a:pPr>
            <a:r>
              <a:rPr lang="en-US" altLang="zh-CN" sz="800" dirty="0">
                <a:latin typeface="Arial" panose="020B0604020202020204" pitchFamily="34" charset="0"/>
                <a:sym typeface="Arial" panose="020B0604020202020204" pitchFamily="34" charset="0"/>
              </a:rPr>
              <a:t>Li YT, et al. Front Cell Infect </a:t>
            </a:r>
            <a:r>
              <a:rPr lang="en-US" altLang="zh-CN" sz="800" dirty="0" err="1">
                <a:latin typeface="Arial" panose="020B0604020202020204" pitchFamily="34" charset="0"/>
                <a:sym typeface="Arial" panose="020B0604020202020204" pitchFamily="34" charset="0"/>
              </a:rPr>
              <a:t>Microbiol</a:t>
            </a:r>
            <a:r>
              <a:rPr lang="en-US" altLang="zh-CN" sz="800" dirty="0">
                <a:latin typeface="Arial" panose="020B0604020202020204" pitchFamily="34" charset="0"/>
                <a:sym typeface="Arial" panose="020B0604020202020204" pitchFamily="34" charset="0"/>
              </a:rPr>
              <a:t> . 2024 Mar 27:14:1356353</a:t>
            </a:r>
            <a:endParaRPr lang="zh-CN" altLang="en-US" dirty="0">
              <a:latin typeface="Arial" panose="020B0604020202020204" pitchFamily="34" charset="0"/>
              <a:sym typeface="Arial" panose="020B0604020202020204" pitchFamily="34" charset="0"/>
            </a:endParaRPr>
          </a:p>
        </p:txBody>
      </p:sp>
      <p:sp>
        <p:nvSpPr>
          <p:cNvPr id="3" name="文本占位符 2">
            <a:extLst>
              <a:ext uri="{FF2B5EF4-FFF2-40B4-BE49-F238E27FC236}">
                <a16:creationId xmlns:a16="http://schemas.microsoft.com/office/drawing/2014/main" id="{EB887EC9-A168-F9A7-D214-66FCE0BC8931}"/>
              </a:ext>
            </a:extLst>
          </p:cNvPr>
          <p:cNvSpPr>
            <a:spLocks noGrp="1"/>
          </p:cNvSpPr>
          <p:nvPr>
            <p:ph type="body" sz="quarter" idx="11"/>
          </p:nvPr>
        </p:nvSpPr>
        <p:spPr>
          <a:xfrm>
            <a:off x="573742" y="144605"/>
            <a:ext cx="9174558" cy="802640"/>
          </a:xfrm>
        </p:spPr>
        <p:txBody>
          <a:bodyPr>
            <a:normAutofit lnSpcReduction="10000"/>
          </a:bodyPr>
          <a:lstStyle/>
          <a:p>
            <a:r>
              <a:rPr lang="zh-CN" altLang="en-US" dirty="0">
                <a:latin typeface="Arial" panose="020B0604020202020204" pitchFamily="34" charset="0"/>
                <a:sym typeface="Arial" panose="020B0604020202020204" pitchFamily="34" charset="0"/>
              </a:rPr>
              <a:t>中国</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分离株检测到对依拉环素的异质性耐药率为</a:t>
            </a:r>
            <a:r>
              <a:rPr lang="en-US" altLang="zh-CN" sz="2600" dirty="0">
                <a:solidFill>
                  <a:schemeClr val="accent2"/>
                </a:solidFill>
                <a:latin typeface="Arial" panose="020B0604020202020204" pitchFamily="34" charset="0"/>
                <a:sym typeface="Arial" panose="020B0604020202020204" pitchFamily="34" charset="0"/>
              </a:rPr>
              <a:t>17.36%</a:t>
            </a:r>
            <a:r>
              <a:rPr lang="zh-CN" altLang="en-US" dirty="0">
                <a:latin typeface="Arial" panose="020B0604020202020204" pitchFamily="34" charset="0"/>
                <a:sym typeface="Arial" panose="020B0604020202020204" pitchFamily="34" charset="0"/>
              </a:rPr>
              <a:t>，可能导致抗生素治疗失败</a:t>
            </a:r>
          </a:p>
        </p:txBody>
      </p:sp>
      <p:sp>
        <p:nvSpPr>
          <p:cNvPr id="34" name="文本占位符 33">
            <a:extLst>
              <a:ext uri="{FF2B5EF4-FFF2-40B4-BE49-F238E27FC236}">
                <a16:creationId xmlns:a16="http://schemas.microsoft.com/office/drawing/2014/main" id="{183BAC29-C3E8-4661-DD54-7487FE7BDF80}"/>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：碳青霉烯类耐药的鲍曼不动杆菌；</a:t>
            </a:r>
            <a:r>
              <a:rPr lang="en-US" altLang="zh-CN" dirty="0">
                <a:latin typeface="Arial" panose="020B0604020202020204" pitchFamily="34" charset="0"/>
                <a:sym typeface="Arial" panose="020B0604020202020204" pitchFamily="34" charset="0"/>
              </a:rPr>
              <a:t>MIC</a:t>
            </a:r>
            <a:r>
              <a:rPr lang="zh-CN" altLang="en-US" dirty="0">
                <a:latin typeface="Arial" panose="020B0604020202020204" pitchFamily="34" charset="0"/>
                <a:sym typeface="Arial" panose="020B0604020202020204" pitchFamily="34" charset="0"/>
              </a:rPr>
              <a:t>：最小抑制浓度</a:t>
            </a:r>
          </a:p>
        </p:txBody>
      </p:sp>
      <p:graphicFrame>
        <p:nvGraphicFramePr>
          <p:cNvPr id="6" name="表格 5">
            <a:extLst>
              <a:ext uri="{FF2B5EF4-FFF2-40B4-BE49-F238E27FC236}">
                <a16:creationId xmlns:a16="http://schemas.microsoft.com/office/drawing/2014/main" id="{39290D46-E4C5-2FE2-B407-BEB6B7F940B4}"/>
              </a:ext>
            </a:extLst>
          </p:cNvPr>
          <p:cNvGraphicFramePr>
            <a:graphicFrameLocks noGrp="1"/>
          </p:cNvGraphicFramePr>
          <p:nvPr>
            <p:extLst>
              <p:ext uri="{D42A27DB-BD31-4B8C-83A1-F6EECF244321}">
                <p14:modId xmlns:p14="http://schemas.microsoft.com/office/powerpoint/2010/main" val="1411192030"/>
              </p:ext>
            </p:extLst>
          </p:nvPr>
        </p:nvGraphicFramePr>
        <p:xfrm>
          <a:off x="533400" y="3111168"/>
          <a:ext cx="5295901" cy="2100910"/>
        </p:xfrm>
        <a:graphic>
          <a:graphicData uri="http://schemas.openxmlformats.org/drawingml/2006/table">
            <a:tbl>
              <a:tblPr/>
              <a:tblGrid>
                <a:gridCol w="2257522">
                  <a:extLst>
                    <a:ext uri="{9D8B030D-6E8A-4147-A177-3AD203B41FA5}">
                      <a16:colId xmlns:a16="http://schemas.microsoft.com/office/drawing/2014/main" val="2915265170"/>
                    </a:ext>
                  </a:extLst>
                </a:gridCol>
                <a:gridCol w="896824">
                  <a:extLst>
                    <a:ext uri="{9D8B030D-6E8A-4147-A177-3AD203B41FA5}">
                      <a16:colId xmlns:a16="http://schemas.microsoft.com/office/drawing/2014/main" val="3129696065"/>
                    </a:ext>
                  </a:extLst>
                </a:gridCol>
                <a:gridCol w="817580">
                  <a:extLst>
                    <a:ext uri="{9D8B030D-6E8A-4147-A177-3AD203B41FA5}">
                      <a16:colId xmlns:a16="http://schemas.microsoft.com/office/drawing/2014/main" val="17046237"/>
                    </a:ext>
                  </a:extLst>
                </a:gridCol>
                <a:gridCol w="1323975">
                  <a:extLst>
                    <a:ext uri="{9D8B030D-6E8A-4147-A177-3AD203B41FA5}">
                      <a16:colId xmlns:a16="http://schemas.microsoft.com/office/drawing/2014/main" val="3289733058"/>
                    </a:ext>
                  </a:extLst>
                </a:gridCol>
              </a:tblGrid>
              <a:tr h="299678">
                <a:tc rowSpan="2">
                  <a:txBody>
                    <a:bodyPr/>
                    <a:lstStyle/>
                    <a:p>
                      <a:pPr algn="l" fontAlgn="auto">
                        <a:lnSpc>
                          <a:spcPts val="1800"/>
                        </a:lnSpc>
                      </a:pPr>
                      <a:r>
                        <a:rPr lang="en-US" sz="11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CRAB </a:t>
                      </a:r>
                      <a:r>
                        <a:rPr lang="zh-CN" altLang="en-US" sz="11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菌株的</a:t>
                      </a:r>
                      <a:r>
                        <a:rPr lang="en-US" sz="1100" b="1" dirty="0" err="1">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MIC（mg</a:t>
                      </a:r>
                      <a:r>
                        <a:rPr lang="en-US" sz="11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/L）</a:t>
                      </a:r>
                    </a:p>
                  </a:txBody>
                  <a:tcPr marL="121920" marR="121920" marT="36000" marB="36000" anchor="ctr">
                    <a:lnL>
                      <a:noFill/>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gridSpan="2">
                  <a:txBody>
                    <a:bodyPr/>
                    <a:lstStyle/>
                    <a:p>
                      <a:pPr algn="ctr" fontAlgn="auto">
                        <a:lnSpc>
                          <a:spcPts val="1800"/>
                        </a:lnSpc>
                      </a:pPr>
                      <a:r>
                        <a:rPr lang="en-US" sz="11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PAP </a:t>
                      </a:r>
                      <a:r>
                        <a:rPr lang="zh-CN" altLang="en-US" sz="11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测试</a:t>
                      </a:r>
                      <a:r>
                        <a:rPr lang="en-US" altLang="zh-CN" sz="1100" b="1" baseline="30000"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a</a:t>
                      </a:r>
                      <a:endParaRPr lang="zh-CN" altLang="en-US" sz="1100" b="1" baseline="30000"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endParaRP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endParaRPr/>
                    </a:p>
                  </a:txBody>
                  <a:tcPr marL="121920" marR="121920" marT="91440" marB="91440" anchor="ctr">
                    <a:lnL>
                      <a:noFill/>
                    </a:lnL>
                    <a:lnR>
                      <a:noFill/>
                    </a:lnR>
                    <a:lnT>
                      <a:noFill/>
                    </a:lnT>
                    <a:lnB>
                      <a:noFill/>
                    </a:lnB>
                    <a:solidFill>
                      <a:srgbClr val="FFFFFF"/>
                    </a:solidFill>
                  </a:tcPr>
                </a:tc>
                <a:tc rowSpan="2">
                  <a:txBody>
                    <a:bodyPr/>
                    <a:lstStyle/>
                    <a:p>
                      <a:pPr algn="ctr" fontAlgn="auto">
                        <a:lnSpc>
                          <a:spcPts val="1800"/>
                        </a:lnSpc>
                      </a:pPr>
                      <a:r>
                        <a:rPr lang="zh-CN" altLang="en-US" sz="11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异质耐药率（</a:t>
                      </a:r>
                      <a:r>
                        <a:rPr lang="en-US" altLang="zh-CN" sz="11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a:t>
                      </a:r>
                      <a:r>
                        <a:rPr lang="zh-CN" altLang="en-US" sz="11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a:t>
                      </a:r>
                    </a:p>
                  </a:txBody>
                  <a:tcPr marL="121920" marR="121920" marT="36000" marB="36000" anchor="ctr">
                    <a:lnL w="3175" cap="flat" cmpd="sng" algn="ctr">
                      <a:solidFill>
                        <a:schemeClr val="bg1">
                          <a:lumMod val="75000"/>
                        </a:schemeClr>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095229819"/>
                  </a:ext>
                </a:extLst>
              </a:tr>
              <a:tr h="299678">
                <a:tc vMerge="1">
                  <a:txBody>
                    <a:bodyPr/>
                    <a:lstStyle/>
                    <a:p>
                      <a:pPr algn="l" fontAlgn="auto">
                        <a:lnSpc>
                          <a:spcPts val="1800"/>
                        </a:lnSpc>
                      </a:pPr>
                      <a:endParaRPr lang="zh-CN" altLang="en-US">
                        <a:effectLst/>
                        <a:latin typeface="inherit"/>
                      </a:endParaRPr>
                    </a:p>
                  </a:txBody>
                  <a:tcPr marL="121920" marR="121920" marT="91440" marB="91440" anchor="ctr">
                    <a:lnL>
                      <a:noFill/>
                    </a:lnL>
                    <a:lnR>
                      <a:noFill/>
                    </a:lnR>
                    <a:lnT>
                      <a:noFill/>
                    </a:lnT>
                    <a:lnB>
                      <a:noFill/>
                    </a:lnB>
                    <a:solidFill>
                      <a:srgbClr val="FFFFFF"/>
                    </a:solidFill>
                  </a:tcPr>
                </a:tc>
                <a:tc>
                  <a:txBody>
                    <a:bodyPr/>
                    <a:lstStyle/>
                    <a:p>
                      <a:pPr algn="ctr" fontAlgn="auto">
                        <a:lnSpc>
                          <a:spcPts val="1800"/>
                        </a:lnSpc>
                      </a:pPr>
                      <a:r>
                        <a:rPr lang="zh-CN" altLang="en-US" sz="1100" dirty="0">
                          <a:effectLst/>
                          <a:latin typeface="Arial" panose="020B0604020202020204" pitchFamily="34" charset="0"/>
                          <a:ea typeface="HarmonyOS Sans SC" panose="00000500000000000000" pitchFamily="2" charset="-122"/>
                          <a:sym typeface="Arial" panose="020B0604020202020204" pitchFamily="34" charset="0"/>
                        </a:rPr>
                        <a:t>阳性</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a:txBody>
                    <a:bodyPr/>
                    <a:lstStyle/>
                    <a:p>
                      <a:pPr algn="ctr" fontAlgn="auto">
                        <a:lnSpc>
                          <a:spcPts val="1800"/>
                        </a:lnSpc>
                      </a:pPr>
                      <a:r>
                        <a:rPr lang="zh-CN" altLang="en-US" sz="1100" dirty="0">
                          <a:effectLst/>
                          <a:latin typeface="Arial" panose="020B0604020202020204" pitchFamily="34" charset="0"/>
                          <a:ea typeface="HarmonyOS Sans SC" panose="00000500000000000000" pitchFamily="2" charset="-122"/>
                          <a:sym typeface="Arial" panose="020B0604020202020204" pitchFamily="34" charset="0"/>
                        </a:rPr>
                        <a:t>阴性</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rgbClr val="FFFFFF"/>
                    </a:solidFill>
                  </a:tcPr>
                </a:tc>
                <a:tc vMerge="1">
                  <a:txBody>
                    <a:bodyPr/>
                    <a:lstStyle/>
                    <a:p>
                      <a:pPr algn="l" fontAlgn="auto">
                        <a:lnSpc>
                          <a:spcPts val="1800"/>
                        </a:lnSpc>
                      </a:pPr>
                      <a:endParaRPr lang="zh-CN" altLang="en-US">
                        <a:effectLst/>
                        <a:latin typeface="inherit"/>
                      </a:endParaRPr>
                    </a:p>
                  </a:txBody>
                  <a:tcPr marL="121920" marR="121920" marT="91440" marB="91440" anchor="ctr">
                    <a:lnL>
                      <a:noFill/>
                    </a:lnL>
                    <a:lnR>
                      <a:noFill/>
                    </a:lnR>
                    <a:lnT>
                      <a:noFill/>
                    </a:lnT>
                    <a:lnB>
                      <a:noFill/>
                    </a:lnB>
                    <a:solidFill>
                      <a:srgbClr val="FFFFFF"/>
                    </a:solidFill>
                  </a:tcPr>
                </a:tc>
                <a:extLst>
                  <a:ext uri="{0D108BD9-81ED-4DB2-BD59-A6C34878D82A}">
                    <a16:rowId xmlns:a16="http://schemas.microsoft.com/office/drawing/2014/main" val="2697637379"/>
                  </a:ext>
                </a:extLst>
              </a:tr>
              <a:tr h="298438">
                <a:tc>
                  <a:txBody>
                    <a:bodyPr/>
                    <a:lstStyle/>
                    <a:p>
                      <a:pPr algn="l" fontAlgn="auto">
                        <a:lnSpc>
                          <a:spcPts val="1800"/>
                        </a:lnSpc>
                      </a:pPr>
                      <a:r>
                        <a:rPr lang="zh-CN" altLang="en-US" sz="1100" dirty="0">
                          <a:effectLst/>
                          <a:latin typeface="Arial" panose="020B0604020202020204" pitchFamily="34" charset="0"/>
                          <a:ea typeface="HarmonyOS Sans SC" panose="00000500000000000000" pitchFamily="2" charset="-122"/>
                          <a:sym typeface="Arial" panose="020B0604020202020204" pitchFamily="34" charset="0"/>
                        </a:rPr>
                        <a:t>≤</a:t>
                      </a: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0.06 (4</a:t>
                      </a:r>
                      <a:r>
                        <a:rPr lang="en-US" altLang="zh-CN" sz="1100" baseline="30000" dirty="0">
                          <a:effectLst/>
                          <a:latin typeface="Arial" panose="020B0604020202020204" pitchFamily="34" charset="0"/>
                          <a:ea typeface="HarmonyOS Sans SC" panose="00000500000000000000" pitchFamily="2" charset="-122"/>
                          <a:sym typeface="Arial" panose="020B0604020202020204" pitchFamily="34" charset="0"/>
                        </a:rPr>
                        <a:t>b</a:t>
                      </a: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a:t>
                      </a:r>
                    </a:p>
                  </a:txBody>
                  <a:tcPr marL="121920" marR="121920" marT="36000" marB="36000" anchor="ctr">
                    <a:lnL>
                      <a:noFill/>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0</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4</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0</a:t>
                      </a:r>
                    </a:p>
                  </a:txBody>
                  <a:tcPr marL="121920" marR="121920" marT="36000" marB="36000" anchor="ctr">
                    <a:lnL w="3175" cap="flat" cmpd="sng" algn="ctr">
                      <a:solidFill>
                        <a:schemeClr val="bg1">
                          <a:lumMod val="75000"/>
                        </a:schemeClr>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1841634395"/>
                  </a:ext>
                </a:extLst>
              </a:tr>
              <a:tr h="298438">
                <a:tc>
                  <a:txBody>
                    <a:bodyPr/>
                    <a:lstStyle/>
                    <a:p>
                      <a:pPr algn="l"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0.12–0.25 (124)</a:t>
                      </a:r>
                    </a:p>
                  </a:txBody>
                  <a:tcPr marL="121920" marR="121920" marT="36000" marB="36000" anchor="ctr">
                    <a:lnL>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18</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106</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14.52</a:t>
                      </a:r>
                    </a:p>
                  </a:txBody>
                  <a:tcPr marL="121920" marR="121920" marT="36000" marB="36000" anchor="ctr">
                    <a:lnL w="3175" cap="flat" cmpd="sng" algn="ctr">
                      <a:solidFill>
                        <a:schemeClr val="bg1">
                          <a:lumMod val="75000"/>
                        </a:schemeClr>
                      </a:solidFill>
                      <a:prstDash val="solid"/>
                      <a:round/>
                      <a:headEnd type="none" w="med" len="med"/>
                      <a:tailEnd type="none" w="med" len="med"/>
                    </a:lnL>
                    <a:lnR>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816300489"/>
                  </a:ext>
                </a:extLst>
              </a:tr>
              <a:tr h="298438">
                <a:tc>
                  <a:txBody>
                    <a:bodyPr/>
                    <a:lstStyle/>
                    <a:p>
                      <a:pPr algn="l"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0.5–1 (12)</a:t>
                      </a:r>
                    </a:p>
                  </a:txBody>
                  <a:tcPr marL="121920" marR="121920" marT="36000" marB="36000" anchor="ctr">
                    <a:lnL>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5</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7</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41.67</a:t>
                      </a:r>
                    </a:p>
                  </a:txBody>
                  <a:tcPr marL="121920" marR="121920" marT="36000" marB="36000" anchor="ctr">
                    <a:lnL w="3175" cap="flat" cmpd="sng" algn="ctr">
                      <a:solidFill>
                        <a:schemeClr val="bg1">
                          <a:lumMod val="75000"/>
                        </a:schemeClr>
                      </a:solidFill>
                      <a:prstDash val="solid"/>
                      <a:round/>
                      <a:headEnd type="none" w="med" len="med"/>
                      <a:tailEnd type="none" w="med" len="med"/>
                    </a:lnL>
                    <a:lnR>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986208306"/>
                  </a:ext>
                </a:extLst>
              </a:tr>
              <a:tr h="298438">
                <a:tc>
                  <a:txBody>
                    <a:bodyPr/>
                    <a:lstStyle/>
                    <a:p>
                      <a:pPr algn="l"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2–4 (4)</a:t>
                      </a:r>
                    </a:p>
                  </a:txBody>
                  <a:tcPr marL="121920" marR="121920" marT="36000" marB="36000" anchor="ctr">
                    <a:lnL>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2</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2</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50.00</a:t>
                      </a:r>
                    </a:p>
                  </a:txBody>
                  <a:tcPr marL="121920" marR="121920" marT="36000" marB="36000" anchor="ctr">
                    <a:lnL w="3175" cap="flat" cmpd="sng" algn="ctr">
                      <a:solidFill>
                        <a:schemeClr val="bg1">
                          <a:lumMod val="75000"/>
                        </a:schemeClr>
                      </a:solidFill>
                      <a:prstDash val="solid"/>
                      <a:round/>
                      <a:headEnd type="none" w="med" len="med"/>
                      <a:tailEnd type="none" w="med" len="med"/>
                    </a:lnL>
                    <a:lnR>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4092037626"/>
                  </a:ext>
                </a:extLst>
              </a:tr>
              <a:tr h="307802">
                <a:tc>
                  <a:txBody>
                    <a:bodyPr/>
                    <a:lstStyle/>
                    <a:p>
                      <a:pPr algn="l" fontAlgn="auto">
                        <a:lnSpc>
                          <a:spcPts val="1800"/>
                        </a:lnSpc>
                      </a:pPr>
                      <a:r>
                        <a:rPr lang="zh-CN" altLang="en-US" sz="1100" dirty="0">
                          <a:effectLst/>
                          <a:latin typeface="Arial" panose="020B0604020202020204" pitchFamily="34" charset="0"/>
                          <a:ea typeface="HarmonyOS Sans SC" panose="00000500000000000000" pitchFamily="2" charset="-122"/>
                          <a:sym typeface="Arial" panose="020B0604020202020204" pitchFamily="34" charset="0"/>
                        </a:rPr>
                        <a:t>总计 </a:t>
                      </a: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(144)</a:t>
                      </a:r>
                    </a:p>
                  </a:txBody>
                  <a:tcPr marL="121920" marR="121920" marT="36000" marB="36000" anchor="ctr">
                    <a:lnL>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25</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auto">
                        <a:lnSpc>
                          <a:spcPts val="1800"/>
                        </a:lnSpc>
                      </a:pPr>
                      <a:r>
                        <a:rPr lang="en-US" altLang="zh-CN" sz="1100" dirty="0">
                          <a:effectLst/>
                          <a:latin typeface="Arial" panose="020B0604020202020204" pitchFamily="34" charset="0"/>
                          <a:ea typeface="HarmonyOS Sans SC" panose="00000500000000000000" pitchFamily="2" charset="-122"/>
                          <a:sym typeface="Arial" panose="020B0604020202020204" pitchFamily="34" charset="0"/>
                        </a:rPr>
                        <a:t>119</a:t>
                      </a:r>
                    </a:p>
                  </a:txBody>
                  <a:tcPr marL="121920" marR="12192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tc>
                  <a:txBody>
                    <a:bodyPr/>
                    <a:lstStyle/>
                    <a:p>
                      <a:pPr algn="ctr" fontAlgn="auto">
                        <a:lnSpc>
                          <a:spcPts val="1800"/>
                        </a:lnSpc>
                      </a:pPr>
                      <a:r>
                        <a:rPr lang="en-US" altLang="zh-CN" sz="14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17.36</a:t>
                      </a:r>
                    </a:p>
                  </a:txBody>
                  <a:tcPr marL="121920" marR="121920" marT="36000" marB="36000" anchor="ctr">
                    <a:lnL w="3175" cap="flat" cmpd="sng" algn="ctr">
                      <a:solidFill>
                        <a:schemeClr val="bg1">
                          <a:lumMod val="75000"/>
                        </a:schemeClr>
                      </a:solidFill>
                      <a:prstDash val="solid"/>
                      <a:round/>
                      <a:headEnd type="none" w="med" len="med"/>
                      <a:tailEnd type="none" w="med" len="med"/>
                    </a:lnL>
                    <a:lnR>
                      <a:noFill/>
                    </a:lnR>
                    <a:lnT w="3175" cap="flat" cmpd="sng" algn="ctr">
                      <a:solidFill>
                        <a:schemeClr val="bg1">
                          <a:lumMod val="75000"/>
                        </a:schemeClr>
                      </a:solidFill>
                      <a:prstDash val="solid"/>
                      <a:round/>
                      <a:headEnd type="none" w="med" len="med"/>
                      <a:tailEnd type="none" w="med" len="med"/>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3781885715"/>
                  </a:ext>
                </a:extLst>
              </a:tr>
            </a:tbl>
          </a:graphicData>
        </a:graphic>
      </p:graphicFrame>
      <p:sp>
        <p:nvSpPr>
          <p:cNvPr id="8" name="文本框 7">
            <a:extLst>
              <a:ext uri="{FF2B5EF4-FFF2-40B4-BE49-F238E27FC236}">
                <a16:creationId xmlns:a16="http://schemas.microsoft.com/office/drawing/2014/main" id="{4F6C5217-D965-BB22-D3FC-573DF3E9460A}"/>
              </a:ext>
            </a:extLst>
          </p:cNvPr>
          <p:cNvSpPr txBox="1">
            <a:spLocks/>
          </p:cNvSpPr>
          <p:nvPr/>
        </p:nvSpPr>
        <p:spPr>
          <a:xfrm>
            <a:off x="546642" y="5226467"/>
            <a:ext cx="5206457" cy="584775"/>
          </a:xfrm>
          <a:prstGeom prst="rect">
            <a:avLst/>
          </a:prstGeom>
          <a:noFill/>
        </p:spPr>
        <p:txBody>
          <a:bodyPr wrap="square">
            <a:spAutoFit/>
          </a:bodyPr>
          <a:lstStyle/>
          <a:p>
            <a:r>
              <a:rPr lang="en-US" altLang="zh-CN" sz="800" dirty="0">
                <a:latin typeface="Arial" panose="020B0604020202020204" pitchFamily="34" charset="0"/>
                <a:ea typeface="HarmonyOS Sans SC" panose="00000500000000000000" pitchFamily="2" charset="-122"/>
                <a:sym typeface="Arial" panose="020B0604020202020204" pitchFamily="34" charset="0"/>
              </a:rPr>
              <a:t>a </a:t>
            </a:r>
            <a:r>
              <a:rPr lang="zh-CN" altLang="en-US" sz="800" dirty="0">
                <a:latin typeface="Arial" panose="020B0604020202020204" pitchFamily="34" charset="0"/>
                <a:ea typeface="HarmonyOS Sans SC" panose="00000500000000000000" pitchFamily="2" charset="-122"/>
                <a:sym typeface="Arial" panose="020B0604020202020204" pitchFamily="34" charset="0"/>
              </a:rPr>
              <a:t>依拉环素异质耐药定义为原本对依拉环素敏感（</a:t>
            </a:r>
            <a:r>
              <a:rPr lang="en-US" altLang="zh-CN" sz="800" dirty="0">
                <a:latin typeface="Arial" panose="020B0604020202020204" pitchFamily="34" charset="0"/>
                <a:ea typeface="HarmonyOS Sans SC" panose="00000500000000000000" pitchFamily="2" charset="-122"/>
                <a:sym typeface="Arial" panose="020B0604020202020204" pitchFamily="34" charset="0"/>
              </a:rPr>
              <a:t>MIC≤4 mg/L</a:t>
            </a:r>
            <a:r>
              <a:rPr lang="zh-CN" altLang="en-US" sz="800" dirty="0">
                <a:latin typeface="Arial" panose="020B0604020202020204" pitchFamily="34" charset="0"/>
                <a:ea typeface="HarmonyOS Sans SC" panose="00000500000000000000" pitchFamily="2" charset="-122"/>
                <a:sym typeface="Arial" panose="020B0604020202020204" pitchFamily="34" charset="0"/>
              </a:rPr>
              <a:t>）的分离株，在依拉环素浓度≥</a:t>
            </a:r>
            <a:r>
              <a:rPr lang="en-US" altLang="zh-CN" sz="800" dirty="0">
                <a:latin typeface="Arial" panose="020B0604020202020204" pitchFamily="34" charset="0"/>
                <a:ea typeface="HarmonyOS Sans SC" panose="00000500000000000000" pitchFamily="2" charset="-122"/>
                <a:sym typeface="Arial" panose="020B0604020202020204" pitchFamily="34" charset="0"/>
              </a:rPr>
              <a:t>8 mg/L</a:t>
            </a:r>
            <a:r>
              <a:rPr lang="zh-CN" altLang="en-US" sz="800" dirty="0">
                <a:latin typeface="Arial" panose="020B0604020202020204" pitchFamily="34" charset="0"/>
                <a:ea typeface="HarmonyOS Sans SC" panose="00000500000000000000" pitchFamily="2" charset="-122"/>
                <a:sym typeface="Arial" panose="020B0604020202020204" pitchFamily="34" charset="0"/>
              </a:rPr>
              <a:t>时仍能有亚群生长，其检测阈值为</a:t>
            </a:r>
            <a:r>
              <a:rPr lang="en-US" altLang="zh-CN" sz="800" dirty="0">
                <a:latin typeface="Arial" panose="020B0604020202020204" pitchFamily="34" charset="0"/>
                <a:ea typeface="HarmonyOS Sans SC" panose="00000500000000000000" pitchFamily="2" charset="-122"/>
                <a:sym typeface="Arial" panose="020B0604020202020204" pitchFamily="34" charset="0"/>
              </a:rPr>
              <a:t>20 CFU/</a:t>
            </a:r>
            <a:r>
              <a:rPr lang="zh-CN" altLang="en-US" sz="800" dirty="0">
                <a:latin typeface="Arial" panose="020B0604020202020204" pitchFamily="34" charset="0"/>
                <a:ea typeface="HarmonyOS Sans SC" panose="00000500000000000000" pitchFamily="2" charset="-122"/>
                <a:sym typeface="Arial" panose="020B0604020202020204" pitchFamily="34" charset="0"/>
              </a:rPr>
              <a:t>毫升。</a:t>
            </a:r>
            <a:endParaRPr lang="en-US" altLang="zh-CN" sz="800" dirty="0">
              <a:latin typeface="Arial" panose="020B0604020202020204" pitchFamily="34" charset="0"/>
              <a:ea typeface="HarmonyOS Sans SC" panose="00000500000000000000" pitchFamily="2" charset="-122"/>
              <a:sym typeface="Arial" panose="020B0604020202020204" pitchFamily="34" charset="0"/>
            </a:endParaRPr>
          </a:p>
          <a:p>
            <a:r>
              <a:rPr lang="en-US" altLang="zh-CN" sz="800" dirty="0">
                <a:latin typeface="Arial" panose="020B0604020202020204" pitchFamily="34" charset="0"/>
                <a:ea typeface="HarmonyOS Sans SC" panose="00000500000000000000" pitchFamily="2" charset="-122"/>
                <a:sym typeface="Arial" panose="020B0604020202020204" pitchFamily="34" charset="0"/>
              </a:rPr>
              <a:t>b </a:t>
            </a:r>
            <a:r>
              <a:rPr lang="zh-CN" altLang="en-US" sz="800" dirty="0">
                <a:latin typeface="Arial" panose="020B0604020202020204" pitchFamily="34" charset="0"/>
                <a:ea typeface="HarmonyOS Sans SC" panose="00000500000000000000" pitchFamily="2" charset="-122"/>
                <a:sym typeface="Arial" panose="020B0604020202020204" pitchFamily="34" charset="0"/>
              </a:rPr>
              <a:t>括号内的数字为菌株数</a:t>
            </a:r>
            <a:endParaRPr lang="en-US" altLang="zh-CN" sz="800" dirty="0">
              <a:latin typeface="Arial" panose="020B0604020202020204" pitchFamily="34" charset="0"/>
              <a:ea typeface="HarmonyOS Sans SC" panose="00000500000000000000" pitchFamily="2" charset="-122"/>
              <a:sym typeface="Arial" panose="020B0604020202020204" pitchFamily="34" charset="0"/>
            </a:endParaRPr>
          </a:p>
          <a:p>
            <a:r>
              <a:rPr lang="en-US" altLang="zh-CN" sz="800" dirty="0">
                <a:latin typeface="Arial" panose="020B0604020202020204" pitchFamily="34" charset="0"/>
                <a:ea typeface="HarmonyOS Sans SC" panose="00000500000000000000" pitchFamily="2" charset="-122"/>
                <a:sym typeface="Arial" panose="020B0604020202020204" pitchFamily="34" charset="0"/>
              </a:rPr>
              <a:t>PAP</a:t>
            </a:r>
            <a:r>
              <a:rPr lang="zh-CN" altLang="en-US" sz="800" dirty="0">
                <a:latin typeface="Arial" panose="020B0604020202020204" pitchFamily="34" charset="0"/>
                <a:ea typeface="HarmonyOS Sans SC" panose="00000500000000000000" pitchFamily="2" charset="-122"/>
                <a:sym typeface="Arial" panose="020B0604020202020204" pitchFamily="34" charset="0"/>
              </a:rPr>
              <a:t>，</a:t>
            </a:r>
            <a:r>
              <a:rPr lang="en-US" altLang="zh-CN" sz="800" dirty="0">
                <a:latin typeface="Arial" panose="020B0604020202020204" pitchFamily="34" charset="0"/>
                <a:ea typeface="HarmonyOS Sans SC" panose="00000500000000000000" pitchFamily="2" charset="-122"/>
                <a:sym typeface="Arial" panose="020B0604020202020204" pitchFamily="34" charset="0"/>
              </a:rPr>
              <a:t>population analysis profiling</a:t>
            </a:r>
            <a:r>
              <a:rPr lang="zh-CN" altLang="en-US" sz="800" b="0" i="0" dirty="0">
                <a:solidFill>
                  <a:srgbClr val="2A2B2E"/>
                </a:solidFill>
                <a:effectLst/>
                <a:latin typeface="Arial" panose="020B0604020202020204" pitchFamily="34" charset="0"/>
                <a:ea typeface="HarmonyOS Sans SC" panose="00000500000000000000" pitchFamily="2" charset="-122"/>
                <a:sym typeface="Arial" panose="020B0604020202020204" pitchFamily="34" charset="0"/>
              </a:rPr>
              <a:t>人口分析概况</a:t>
            </a:r>
            <a:endParaRPr lang="zh-CN" altLang="en-US" sz="800" dirty="0">
              <a:latin typeface="Arial" panose="020B0604020202020204" pitchFamily="34" charset="0"/>
              <a:ea typeface="HarmonyOS Sans SC" panose="00000500000000000000" pitchFamily="2" charset="-122"/>
              <a:sym typeface="Arial" panose="020B0604020202020204" pitchFamily="34" charset="0"/>
            </a:endParaRPr>
          </a:p>
        </p:txBody>
      </p:sp>
      <p:grpSp>
        <p:nvGrpSpPr>
          <p:cNvPr id="7" name="组合 6">
            <a:extLst>
              <a:ext uri="{FF2B5EF4-FFF2-40B4-BE49-F238E27FC236}">
                <a16:creationId xmlns:a16="http://schemas.microsoft.com/office/drawing/2014/main" id="{88B4C271-2B56-342F-F23E-0D197098C5F9}"/>
              </a:ext>
            </a:extLst>
          </p:cNvPr>
          <p:cNvGrpSpPr/>
          <p:nvPr/>
        </p:nvGrpSpPr>
        <p:grpSpPr>
          <a:xfrm>
            <a:off x="847583" y="2562225"/>
            <a:ext cx="4916589" cy="345227"/>
            <a:chOff x="4191266" y="1666419"/>
            <a:chExt cx="3274480" cy="345227"/>
          </a:xfrm>
        </p:grpSpPr>
        <p:sp>
          <p:nvSpPr>
            <p:cNvPr id="12" name="任意多边形: 形状 11">
              <a:extLst>
                <a:ext uri="{FF2B5EF4-FFF2-40B4-BE49-F238E27FC236}">
                  <a16:creationId xmlns:a16="http://schemas.microsoft.com/office/drawing/2014/main" id="{7188E1B4-DB19-F4E7-B770-201C64DBE7E7}"/>
                </a:ext>
              </a:extLst>
            </p:cNvPr>
            <p:cNvSpPr/>
            <p:nvPr/>
          </p:nvSpPr>
          <p:spPr>
            <a:xfrm flipV="1">
              <a:off x="4191266" y="1666419"/>
              <a:ext cx="3274480"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4" name="文本框 13">
              <a:extLst>
                <a:ext uri="{FF2B5EF4-FFF2-40B4-BE49-F238E27FC236}">
                  <a16:creationId xmlns:a16="http://schemas.microsoft.com/office/drawing/2014/main" id="{B1FEDF00-2FFF-0A3C-A2AB-9946C5615866}"/>
                </a:ext>
              </a:extLst>
            </p:cNvPr>
            <p:cNvSpPr txBox="1"/>
            <p:nvPr/>
          </p:nvSpPr>
          <p:spPr>
            <a:xfrm>
              <a:off x="4904924" y="1685144"/>
              <a:ext cx="1847180"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依拉环素不同</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MIC</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下异质耐药率</a:t>
              </a:r>
              <a:r>
                <a:rPr lang="en-US" altLang="zh-CN"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2</a:t>
              </a:r>
              <a:endParaRPr lang="zh-CN" altLang="en-US"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pic>
        <p:nvPicPr>
          <p:cNvPr id="13" name="图片 12">
            <a:extLst>
              <a:ext uri="{FF2B5EF4-FFF2-40B4-BE49-F238E27FC236}">
                <a16:creationId xmlns:a16="http://schemas.microsoft.com/office/drawing/2014/main" id="{7D6DD221-1D82-ACEB-E226-B3FA63D55163}"/>
              </a:ext>
            </a:extLst>
          </p:cNvPr>
          <p:cNvPicPr>
            <a:picLocks noChangeAspect="1"/>
          </p:cNvPicPr>
          <p:nvPr/>
        </p:nvPicPr>
        <p:blipFill>
          <a:blip r:embed="rId3"/>
          <a:stretch>
            <a:fillRect/>
          </a:stretch>
        </p:blipFill>
        <p:spPr>
          <a:xfrm>
            <a:off x="-4359253" y="2050745"/>
            <a:ext cx="3284208" cy="1849634"/>
          </a:xfrm>
          <a:prstGeom prst="rect">
            <a:avLst/>
          </a:prstGeom>
        </p:spPr>
      </p:pic>
      <p:pic>
        <p:nvPicPr>
          <p:cNvPr id="22" name="图片 21">
            <a:extLst>
              <a:ext uri="{FF2B5EF4-FFF2-40B4-BE49-F238E27FC236}">
                <a16:creationId xmlns:a16="http://schemas.microsoft.com/office/drawing/2014/main" id="{BC185179-74DB-BCAA-C682-A5EC7AB36750}"/>
              </a:ext>
            </a:extLst>
          </p:cNvPr>
          <p:cNvPicPr>
            <a:picLocks noChangeAspect="1"/>
          </p:cNvPicPr>
          <p:nvPr/>
        </p:nvPicPr>
        <p:blipFill>
          <a:blip r:embed="rId4"/>
          <a:stretch>
            <a:fillRect/>
          </a:stretch>
        </p:blipFill>
        <p:spPr>
          <a:xfrm>
            <a:off x="-4678515" y="1089976"/>
            <a:ext cx="3603471" cy="939223"/>
          </a:xfrm>
          <a:prstGeom prst="rect">
            <a:avLst/>
          </a:prstGeom>
        </p:spPr>
      </p:pic>
      <p:pic>
        <p:nvPicPr>
          <p:cNvPr id="24" name="图片 23">
            <a:extLst>
              <a:ext uri="{FF2B5EF4-FFF2-40B4-BE49-F238E27FC236}">
                <a16:creationId xmlns:a16="http://schemas.microsoft.com/office/drawing/2014/main" id="{420665FB-56FE-8640-F263-86B85B7DA9F4}"/>
              </a:ext>
            </a:extLst>
          </p:cNvPr>
          <p:cNvPicPr>
            <a:picLocks noChangeAspect="1"/>
          </p:cNvPicPr>
          <p:nvPr/>
        </p:nvPicPr>
        <p:blipFill>
          <a:blip r:embed="rId5"/>
          <a:stretch>
            <a:fillRect/>
          </a:stretch>
        </p:blipFill>
        <p:spPr>
          <a:xfrm>
            <a:off x="-3839517" y="4862456"/>
            <a:ext cx="2660630" cy="1898411"/>
          </a:xfrm>
          <a:prstGeom prst="rect">
            <a:avLst/>
          </a:prstGeom>
        </p:spPr>
      </p:pic>
      <p:pic>
        <p:nvPicPr>
          <p:cNvPr id="26" name="图片 25">
            <a:extLst>
              <a:ext uri="{FF2B5EF4-FFF2-40B4-BE49-F238E27FC236}">
                <a16:creationId xmlns:a16="http://schemas.microsoft.com/office/drawing/2014/main" id="{50E241F6-BC1F-3F02-8EB2-557F252B2B17}"/>
              </a:ext>
            </a:extLst>
          </p:cNvPr>
          <p:cNvPicPr>
            <a:picLocks noChangeAspect="1"/>
          </p:cNvPicPr>
          <p:nvPr/>
        </p:nvPicPr>
        <p:blipFill>
          <a:blip r:embed="rId6"/>
          <a:stretch>
            <a:fillRect/>
          </a:stretch>
        </p:blipFill>
        <p:spPr>
          <a:xfrm>
            <a:off x="-3585236" y="3782082"/>
            <a:ext cx="2455396" cy="1080374"/>
          </a:xfrm>
          <a:prstGeom prst="rect">
            <a:avLst/>
          </a:prstGeom>
        </p:spPr>
      </p:pic>
      <p:pic>
        <p:nvPicPr>
          <p:cNvPr id="28" name="图片 27">
            <a:extLst>
              <a:ext uri="{FF2B5EF4-FFF2-40B4-BE49-F238E27FC236}">
                <a16:creationId xmlns:a16="http://schemas.microsoft.com/office/drawing/2014/main" id="{18231FB9-3A36-9216-5C22-EC66575FF2F4}"/>
              </a:ext>
            </a:extLst>
          </p:cNvPr>
          <p:cNvPicPr>
            <a:picLocks noChangeAspect="1"/>
          </p:cNvPicPr>
          <p:nvPr/>
        </p:nvPicPr>
        <p:blipFill>
          <a:blip r:embed="rId7"/>
          <a:stretch>
            <a:fillRect/>
          </a:stretch>
        </p:blipFill>
        <p:spPr>
          <a:xfrm>
            <a:off x="-3520988" y="-127144"/>
            <a:ext cx="2391148" cy="1195574"/>
          </a:xfrm>
          <a:prstGeom prst="rect">
            <a:avLst/>
          </a:prstGeom>
        </p:spPr>
      </p:pic>
      <p:graphicFrame>
        <p:nvGraphicFramePr>
          <p:cNvPr id="9" name="表格 8">
            <a:extLst>
              <a:ext uri="{FF2B5EF4-FFF2-40B4-BE49-F238E27FC236}">
                <a16:creationId xmlns:a16="http://schemas.microsoft.com/office/drawing/2014/main" id="{25890E0B-E63B-D564-D4D9-786C299E2A80}"/>
              </a:ext>
            </a:extLst>
          </p:cNvPr>
          <p:cNvGraphicFramePr>
            <a:graphicFrameLocks noGrp="1"/>
          </p:cNvGraphicFramePr>
          <p:nvPr>
            <p:extLst>
              <p:ext uri="{D42A27DB-BD31-4B8C-83A1-F6EECF244321}">
                <p14:modId xmlns:p14="http://schemas.microsoft.com/office/powerpoint/2010/main" val="1935697484"/>
              </p:ext>
            </p:extLst>
          </p:nvPr>
        </p:nvGraphicFramePr>
        <p:xfrm>
          <a:off x="0" y="1028700"/>
          <a:ext cx="236220" cy="3289616"/>
        </p:xfrm>
        <a:graphic>
          <a:graphicData uri="http://schemas.openxmlformats.org/drawingml/2006/table">
            <a:tbl>
              <a:tblPr firstRow="1" bandRow="1">
                <a:tableStyleId>{5C22544A-7EE6-4342-B048-85BDC9FD1C3A}</a:tableStyleId>
              </a:tblPr>
              <a:tblGrid>
                <a:gridCol w="236220">
                  <a:extLst>
                    <a:ext uri="{9D8B030D-6E8A-4147-A177-3AD203B41FA5}">
                      <a16:colId xmlns:a16="http://schemas.microsoft.com/office/drawing/2014/main" val="2320617847"/>
                    </a:ext>
                  </a:extLst>
                </a:gridCol>
              </a:tblGrid>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3910616"/>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599962"/>
                  </a:ext>
                </a:extLst>
              </a:tr>
              <a:tr h="822404">
                <a:tc>
                  <a:txBody>
                    <a:bodyPr/>
                    <a:lstStyle/>
                    <a:p>
                      <a:pPr algn="ctr"/>
                      <a:endParaRPr lang="zh-CN" altLang="en-US" sz="7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264650"/>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8048485"/>
                  </a:ext>
                </a:extLst>
              </a:tr>
            </a:tbl>
          </a:graphicData>
        </a:graphic>
      </p:graphicFrame>
      <p:sp>
        <p:nvSpPr>
          <p:cNvPr id="21" name="文本框 20">
            <a:extLst>
              <a:ext uri="{FF2B5EF4-FFF2-40B4-BE49-F238E27FC236}">
                <a16:creationId xmlns:a16="http://schemas.microsoft.com/office/drawing/2014/main" id="{627EA63D-6190-E34B-0B16-7CDAB6EF9242}"/>
              </a:ext>
            </a:extLst>
          </p:cNvPr>
          <p:cNvSpPr txBox="1"/>
          <p:nvPr/>
        </p:nvSpPr>
        <p:spPr>
          <a:xfrm>
            <a:off x="38338" y="1204982"/>
            <a:ext cx="159544" cy="46166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23" name="文本框 22">
            <a:extLst>
              <a:ext uri="{FF2B5EF4-FFF2-40B4-BE49-F238E27FC236}">
                <a16:creationId xmlns:a16="http://schemas.microsoft.com/office/drawing/2014/main" id="{BC6C74D3-4342-0B27-98F2-927707DB2C1A}"/>
              </a:ext>
            </a:extLst>
          </p:cNvPr>
          <p:cNvSpPr txBox="1"/>
          <p:nvPr/>
        </p:nvSpPr>
        <p:spPr>
          <a:xfrm>
            <a:off x="38338" y="2088426"/>
            <a:ext cx="159544" cy="338554"/>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p:txBody>
      </p:sp>
      <p:sp>
        <p:nvSpPr>
          <p:cNvPr id="25" name="文本框 24">
            <a:extLst>
              <a:ext uri="{FF2B5EF4-FFF2-40B4-BE49-F238E27FC236}">
                <a16:creationId xmlns:a16="http://schemas.microsoft.com/office/drawing/2014/main" id="{C89A651E-B75E-28E8-D1A4-B916D79B5C48}"/>
              </a:ext>
            </a:extLst>
          </p:cNvPr>
          <p:cNvSpPr txBox="1"/>
          <p:nvPr/>
        </p:nvSpPr>
        <p:spPr>
          <a:xfrm>
            <a:off x="38338" y="2778195"/>
            <a:ext cx="159544" cy="58477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p:txBody>
      </p:sp>
      <p:sp>
        <p:nvSpPr>
          <p:cNvPr id="27" name="文本框 26">
            <a:extLst>
              <a:ext uri="{FF2B5EF4-FFF2-40B4-BE49-F238E27FC236}">
                <a16:creationId xmlns:a16="http://schemas.microsoft.com/office/drawing/2014/main" id="{B28C59A6-9222-F2F6-EEB8-4EA05CA5BCDC}"/>
              </a:ext>
            </a:extLst>
          </p:cNvPr>
          <p:cNvSpPr txBox="1"/>
          <p:nvPr/>
        </p:nvSpPr>
        <p:spPr>
          <a:xfrm>
            <a:off x="46776" y="3648145"/>
            <a:ext cx="142668" cy="369332"/>
          </a:xfrm>
          <a:prstGeom prst="rect">
            <a:avLst/>
          </a:prstGeom>
          <a:noFill/>
        </p:spPr>
        <p:txBody>
          <a:bodyPr wrap="none" lIns="0" tIns="0" rIns="0" bIns="0">
            <a:spAutoFit/>
          </a:bodyPr>
          <a:lstStyle/>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PD</a:t>
            </a:r>
            <a:endPar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29" name="组合 28">
            <a:extLst>
              <a:ext uri="{FF2B5EF4-FFF2-40B4-BE49-F238E27FC236}">
                <a16:creationId xmlns:a16="http://schemas.microsoft.com/office/drawing/2014/main" id="{3904068D-F5AA-6F1D-5286-5E1E8B8AA072}"/>
              </a:ext>
            </a:extLst>
          </p:cNvPr>
          <p:cNvGrpSpPr/>
          <p:nvPr/>
        </p:nvGrpSpPr>
        <p:grpSpPr>
          <a:xfrm>
            <a:off x="-1" y="2667001"/>
            <a:ext cx="314656" cy="880265"/>
            <a:chOff x="-528856" y="1330593"/>
            <a:chExt cx="314656" cy="843814"/>
          </a:xfrm>
        </p:grpSpPr>
        <p:sp>
          <p:nvSpPr>
            <p:cNvPr id="30" name="直角三角形 29">
              <a:extLst>
                <a:ext uri="{FF2B5EF4-FFF2-40B4-BE49-F238E27FC236}">
                  <a16:creationId xmlns:a16="http://schemas.microsoft.com/office/drawing/2014/main" id="{4FE8C57B-8F49-C9BF-5CA4-CA7EC0ABB4EE}"/>
                </a:ext>
              </a:extLst>
            </p:cNvPr>
            <p:cNvSpPr/>
            <p:nvPr/>
          </p:nvSpPr>
          <p:spPr>
            <a:xfrm flipV="1">
              <a:off x="-293111" y="2122350"/>
              <a:ext cx="78911" cy="52057"/>
            </a:xfrm>
            <a:prstGeom prst="rtTriangle">
              <a:avLst/>
            </a:prstGeom>
            <a:gradFill flip="none" rotWithShape="1">
              <a:gsLst>
                <a:gs pos="0">
                  <a:schemeClr val="tx2">
                    <a:lumMod val="75000"/>
                  </a:schemeClr>
                </a:gs>
                <a:gs pos="31000">
                  <a:srgbClr val="627787"/>
                </a:gs>
                <a:gs pos="100000">
                  <a:schemeClr val="bg1">
                    <a:lumMod val="50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31" name="组合 30">
              <a:extLst>
                <a:ext uri="{FF2B5EF4-FFF2-40B4-BE49-F238E27FC236}">
                  <a16:creationId xmlns:a16="http://schemas.microsoft.com/office/drawing/2014/main" id="{5C6EB064-F395-D3B6-11F0-C2EBCCA13D09}"/>
                </a:ext>
              </a:extLst>
            </p:cNvPr>
            <p:cNvGrpSpPr/>
            <p:nvPr/>
          </p:nvGrpSpPr>
          <p:grpSpPr>
            <a:xfrm>
              <a:off x="-528856" y="1330593"/>
              <a:ext cx="314655" cy="791759"/>
              <a:chOff x="2696263" y="1081219"/>
              <a:chExt cx="314655" cy="791759"/>
            </a:xfrm>
          </p:grpSpPr>
          <p:sp>
            <p:nvSpPr>
              <p:cNvPr id="32" name="矩形 31">
                <a:extLst>
                  <a:ext uri="{FF2B5EF4-FFF2-40B4-BE49-F238E27FC236}">
                    <a16:creationId xmlns:a16="http://schemas.microsoft.com/office/drawing/2014/main" id="{5C72042F-F1C9-77B5-8DA2-73FA6D5DD5D0}"/>
                  </a:ext>
                </a:extLst>
              </p:cNvPr>
              <p:cNvSpPr>
                <a:spLocks/>
              </p:cNvSpPr>
              <p:nvPr/>
            </p:nvSpPr>
            <p:spPr>
              <a:xfrm>
                <a:off x="2696263" y="1081219"/>
                <a:ext cx="314655" cy="791759"/>
              </a:xfrm>
              <a:prstGeom prst="rect">
                <a:avLst/>
              </a:prstGeom>
              <a:solidFill>
                <a:schemeClr val="accent1"/>
              </a:solidFill>
              <a:ln>
                <a:noFill/>
              </a:ln>
              <a:effectLst>
                <a:outerShdw blurRad="228600" dist="152400" dir="5400000" sx="92000" sy="92000" algn="t"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3" name="文本框 32">
                <a:extLst>
                  <a:ext uri="{FF2B5EF4-FFF2-40B4-BE49-F238E27FC236}">
                    <a16:creationId xmlns:a16="http://schemas.microsoft.com/office/drawing/2014/main" id="{80548F8E-3892-1590-9A64-0057080F8241}"/>
                  </a:ext>
                </a:extLst>
              </p:cNvPr>
              <p:cNvSpPr txBox="1">
                <a:spLocks/>
              </p:cNvSpPr>
              <p:nvPr/>
            </p:nvSpPr>
            <p:spPr>
              <a:xfrm>
                <a:off x="2736744" y="1185432"/>
                <a:ext cx="233692" cy="649070"/>
              </a:xfrm>
              <a:prstGeom prst="rect">
                <a:avLst/>
              </a:prstGeom>
              <a:noFill/>
            </p:spPr>
            <p:txBody>
              <a:bodyPr wrap="square" lIns="0" tIns="0" rIns="0" bIns="0">
                <a:spAutoFit/>
              </a:bodyPr>
              <a:lstStyle/>
              <a:p>
                <a:pPr marL="0" marR="0" lvl="2" indent="0" algn="ctr" defTabSz="914400" rtl="0" eaLnBrk="1" fontAlgn="auto" latinLnBrk="0" hangingPunct="1">
                  <a:lnSpc>
                    <a:spcPct val="100000"/>
                  </a:lnSpc>
                  <a:spcBef>
                    <a:spcPts val="1300"/>
                  </a:spcBef>
                  <a:spcAft>
                    <a:spcPts val="1300"/>
                  </a:spcAft>
                  <a:buClrTx/>
                  <a:buSzTx/>
                  <a:buFontTx/>
                  <a:buNone/>
                  <a:tabLst/>
                  <a:defRPr/>
                </a:pPr>
                <a:r>
                  <a:rPr kumimoji="0" lang="zh-CN" altLang="en-US"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体外活性</a:t>
                </a:r>
              </a:p>
            </p:txBody>
          </p:sp>
        </p:grpSp>
      </p:grpSp>
      <p:grpSp>
        <p:nvGrpSpPr>
          <p:cNvPr id="35" name="组合 34">
            <a:extLst>
              <a:ext uri="{FF2B5EF4-FFF2-40B4-BE49-F238E27FC236}">
                <a16:creationId xmlns:a16="http://schemas.microsoft.com/office/drawing/2014/main" id="{D80D64D3-6C0A-369C-29AD-1810A3BE5526}"/>
              </a:ext>
            </a:extLst>
          </p:cNvPr>
          <p:cNvGrpSpPr>
            <a:grpSpLocks/>
          </p:cNvGrpSpPr>
          <p:nvPr/>
        </p:nvGrpSpPr>
        <p:grpSpPr>
          <a:xfrm>
            <a:off x="368299" y="1028699"/>
            <a:ext cx="11455399" cy="1438729"/>
            <a:chOff x="577811" y="1885480"/>
            <a:chExt cx="21552289" cy="1799721"/>
          </a:xfrm>
        </p:grpSpPr>
        <p:sp>
          <p:nvSpPr>
            <p:cNvPr id="36" name="矩形: 圆角 35">
              <a:extLst>
                <a:ext uri="{FF2B5EF4-FFF2-40B4-BE49-F238E27FC236}">
                  <a16:creationId xmlns:a16="http://schemas.microsoft.com/office/drawing/2014/main" id="{A52A7E23-3AC4-67FF-81F0-DC94A9E319D2}"/>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7" name="矩形: 圆角 36">
              <a:extLst>
                <a:ext uri="{FF2B5EF4-FFF2-40B4-BE49-F238E27FC236}">
                  <a16:creationId xmlns:a16="http://schemas.microsoft.com/office/drawing/2014/main" id="{49281090-66EA-5276-ED2F-2232C4180774}"/>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8" name="文本框 37">
            <a:extLst>
              <a:ext uri="{FF2B5EF4-FFF2-40B4-BE49-F238E27FC236}">
                <a16:creationId xmlns:a16="http://schemas.microsoft.com/office/drawing/2014/main" id="{14D421B3-2672-F02D-2967-C5A492374545}"/>
              </a:ext>
            </a:extLst>
          </p:cNvPr>
          <p:cNvSpPr txBox="1"/>
          <p:nvPr/>
        </p:nvSpPr>
        <p:spPr>
          <a:xfrm>
            <a:off x="472033" y="1107763"/>
            <a:ext cx="11314446" cy="1323439"/>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异质耐药性：抗生素耐药的一种形式，同一分离株的不同亚群对特定抗菌药物表现出不同的敏感性，有一部分为耐药亚群，使用常规药敏检测难以检出，通常会导致抗生素治疗失败。</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1</a:t>
            </a:r>
          </a:p>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在 </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144 </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株 </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CRAB </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分离株中检测到 </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25 </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株依拉环素异质耐药菌株（</a:t>
            </a:r>
            <a:r>
              <a:rPr lang="en-US" altLang="zh-CN"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17.36%</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）。所有依拉环素异质耐药菌株均含有 </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OXA-23 </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碳青霉烯酶</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2</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a:t>
            </a:r>
          </a:p>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外排泵基因</a:t>
            </a:r>
            <a:r>
              <a:rPr lang="en-US" altLang="zh-CN" sz="1400" i="1" dirty="0" err="1">
                <a:latin typeface="Arial" panose="020B0604020202020204" pitchFamily="34" charset="0"/>
                <a:ea typeface="HarmonyOS Sans SC" panose="00000500000000000000" pitchFamily="2" charset="-122"/>
                <a:cs typeface="+mn-ea"/>
                <a:sym typeface="Arial" panose="020B0604020202020204" pitchFamily="34" charset="0"/>
              </a:rPr>
              <a:t>adeABC</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 </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和</a:t>
            </a:r>
            <a:r>
              <a:rPr lang="zh-CN" altLang="en-US" sz="1400" i="1" dirty="0">
                <a:latin typeface="Arial" panose="020B0604020202020204" pitchFamily="34" charset="0"/>
                <a:ea typeface="HarmonyOS Sans SC" panose="00000500000000000000" pitchFamily="2" charset="-122"/>
                <a:cs typeface="+mn-ea"/>
                <a:sym typeface="Arial" panose="020B0604020202020204" pitchFamily="34" charset="0"/>
              </a:rPr>
              <a:t> </a:t>
            </a:r>
            <a:r>
              <a:rPr lang="en-US" altLang="zh-CN" sz="1400" i="1" dirty="0" err="1">
                <a:latin typeface="Arial" panose="020B0604020202020204" pitchFamily="34" charset="0"/>
                <a:ea typeface="HarmonyOS Sans SC" panose="00000500000000000000" pitchFamily="2" charset="-122"/>
                <a:cs typeface="+mn-ea"/>
                <a:sym typeface="Arial" panose="020B0604020202020204" pitchFamily="34" charset="0"/>
              </a:rPr>
              <a:t>adeRS</a:t>
            </a:r>
            <a:r>
              <a:rPr lang="en-US" altLang="zh-CN" sz="1400" i="1" dirty="0">
                <a:latin typeface="Arial" panose="020B0604020202020204" pitchFamily="34" charset="0"/>
                <a:ea typeface="HarmonyOS Sans SC" panose="00000500000000000000" pitchFamily="2" charset="-122"/>
                <a:cs typeface="+mn-ea"/>
                <a:sym typeface="Arial" panose="020B0604020202020204" pitchFamily="34" charset="0"/>
              </a:rPr>
              <a:t> </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在耐药亚群中的表达水平显著高于依拉环素异质耐药亲本菌株（</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P &lt; 0.05</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）。因此，中国</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CRAB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分离株中依拉环素异质耐药性的出现与</a:t>
            </a:r>
            <a:r>
              <a:rPr lang="en-US" altLang="zh-CN" sz="1400" i="1" dirty="0" err="1">
                <a:latin typeface="Arial" panose="020B0604020202020204" pitchFamily="34" charset="0"/>
                <a:ea typeface="HarmonyOS Sans SC" panose="00000500000000000000" pitchFamily="2" charset="-122"/>
                <a:cs typeface="+mn-ea"/>
                <a:sym typeface="Arial" panose="020B0604020202020204" pitchFamily="34" charset="0"/>
              </a:rPr>
              <a:t>adeABC</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 </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和</a:t>
            </a:r>
            <a:r>
              <a:rPr lang="zh-CN" altLang="en-US" sz="1400" i="1" dirty="0">
                <a:latin typeface="Arial" panose="020B0604020202020204" pitchFamily="34" charset="0"/>
                <a:ea typeface="HarmonyOS Sans SC" panose="00000500000000000000" pitchFamily="2" charset="-122"/>
                <a:cs typeface="+mn-ea"/>
                <a:sym typeface="Arial" panose="020B0604020202020204" pitchFamily="34" charset="0"/>
              </a:rPr>
              <a:t> </a:t>
            </a:r>
            <a:r>
              <a:rPr lang="en-US" altLang="zh-CN" sz="1400" i="1" dirty="0" err="1">
                <a:latin typeface="Arial" panose="020B0604020202020204" pitchFamily="34" charset="0"/>
                <a:ea typeface="HarmonyOS Sans SC" panose="00000500000000000000" pitchFamily="2" charset="-122"/>
                <a:cs typeface="+mn-ea"/>
                <a:sym typeface="Arial" panose="020B0604020202020204" pitchFamily="34" charset="0"/>
              </a:rPr>
              <a:t>adeRS</a:t>
            </a:r>
            <a:r>
              <a:rPr lang="en-US" altLang="zh-CN" sz="1400" i="1" dirty="0">
                <a:latin typeface="Arial" panose="020B0604020202020204" pitchFamily="34" charset="0"/>
                <a:ea typeface="HarmonyOS Sans SC" panose="00000500000000000000" pitchFamily="2" charset="-122"/>
                <a:cs typeface="+mn-ea"/>
                <a:sym typeface="Arial" panose="020B0604020202020204" pitchFamily="34" charset="0"/>
              </a:rPr>
              <a:t> </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的高表达有关。</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2</a:t>
            </a:r>
          </a:p>
        </p:txBody>
      </p:sp>
      <p:grpSp>
        <p:nvGrpSpPr>
          <p:cNvPr id="57" name="组合 56">
            <a:extLst>
              <a:ext uri="{FF2B5EF4-FFF2-40B4-BE49-F238E27FC236}">
                <a16:creationId xmlns:a16="http://schemas.microsoft.com/office/drawing/2014/main" id="{3C666156-3EEC-C789-FCA0-B993AF55C1FF}"/>
              </a:ext>
            </a:extLst>
          </p:cNvPr>
          <p:cNvGrpSpPr/>
          <p:nvPr/>
        </p:nvGrpSpPr>
        <p:grpSpPr>
          <a:xfrm>
            <a:off x="6364670" y="3057524"/>
            <a:ext cx="5312979" cy="2812553"/>
            <a:chOff x="6364671" y="3142196"/>
            <a:chExt cx="5126664" cy="3796564"/>
          </a:xfrm>
        </p:grpSpPr>
        <p:pic>
          <p:nvPicPr>
            <p:cNvPr id="10" name="图片 9">
              <a:extLst>
                <a:ext uri="{FF2B5EF4-FFF2-40B4-BE49-F238E27FC236}">
                  <a16:creationId xmlns:a16="http://schemas.microsoft.com/office/drawing/2014/main" id="{08841F7B-D17A-49A6-8863-BC3886321CCA}"/>
                </a:ext>
              </a:extLst>
            </p:cNvPr>
            <p:cNvPicPr>
              <a:picLocks noChangeAspect="1"/>
            </p:cNvPicPr>
            <p:nvPr/>
          </p:nvPicPr>
          <p:blipFill>
            <a:blip r:embed="rId8"/>
            <a:stretch>
              <a:fillRect/>
            </a:stretch>
          </p:blipFill>
          <p:spPr>
            <a:xfrm>
              <a:off x="6364671" y="3216448"/>
              <a:ext cx="5126664" cy="3439305"/>
            </a:xfrm>
            <a:prstGeom prst="rect">
              <a:avLst/>
            </a:prstGeom>
          </p:spPr>
        </p:pic>
        <p:sp>
          <p:nvSpPr>
            <p:cNvPr id="11" name="矩形: 圆角 10">
              <a:extLst>
                <a:ext uri="{FF2B5EF4-FFF2-40B4-BE49-F238E27FC236}">
                  <a16:creationId xmlns:a16="http://schemas.microsoft.com/office/drawing/2014/main" id="{E87D10D5-ED73-5887-C3FF-512815E93F43}"/>
                </a:ext>
              </a:extLst>
            </p:cNvPr>
            <p:cNvSpPr/>
            <p:nvPr/>
          </p:nvSpPr>
          <p:spPr>
            <a:xfrm>
              <a:off x="6406074" y="3142196"/>
              <a:ext cx="3393246" cy="1742631"/>
            </a:xfrm>
            <a:prstGeom prst="roundRect">
              <a:avLst>
                <a:gd name="adj" fmla="val 2648"/>
              </a:avLst>
            </a:prstGeom>
            <a:solidFill>
              <a:schemeClr val="accent2">
                <a:alpha val="5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sp>
          <p:nvSpPr>
            <p:cNvPr id="15" name="文本框 14">
              <a:extLst>
                <a:ext uri="{FF2B5EF4-FFF2-40B4-BE49-F238E27FC236}">
                  <a16:creationId xmlns:a16="http://schemas.microsoft.com/office/drawing/2014/main" id="{DDC7A824-7D4F-38F7-23BA-B499194E17D1}"/>
                </a:ext>
              </a:extLst>
            </p:cNvPr>
            <p:cNvSpPr txBox="1"/>
            <p:nvPr/>
          </p:nvSpPr>
          <p:spPr>
            <a:xfrm>
              <a:off x="6959406" y="6627168"/>
              <a:ext cx="3937195" cy="311592"/>
            </a:xfrm>
            <a:prstGeom prst="rect">
              <a:avLst/>
            </a:prstGeom>
            <a:noFill/>
          </p:spPr>
          <p:txBody>
            <a:bodyPr wrap="square">
              <a:spAutoFit/>
            </a:bodyPr>
            <a:lstStyle/>
            <a:p>
              <a:r>
                <a:rPr lang="en-US" altLang="zh-CN" b="0" i="0" dirty="0">
                  <a:solidFill>
                    <a:srgbClr val="1B1B1B"/>
                  </a:solidFill>
                  <a:effectLst/>
                  <a:latin typeface="Arial" panose="020B0604020202020204" pitchFamily="34" charset="0"/>
                  <a:ea typeface="HarmonyOS Sans SC" panose="00000500000000000000" pitchFamily="2" charset="-122"/>
                  <a:sym typeface="Arial" panose="020B0604020202020204" pitchFamily="34" charset="0"/>
                </a:rPr>
                <a:t>HP</a:t>
              </a:r>
              <a:r>
                <a:rPr lang="zh-CN" altLang="en-US" b="0" i="0" dirty="0">
                  <a:solidFill>
                    <a:srgbClr val="1B1B1B"/>
                  </a:solidFill>
                  <a:effectLst/>
                  <a:latin typeface="Arial" panose="020B0604020202020204" pitchFamily="34" charset="0"/>
                  <a:ea typeface="HarmonyOS Sans SC" panose="00000500000000000000" pitchFamily="2" charset="-122"/>
                  <a:sym typeface="Arial" panose="020B0604020202020204" pitchFamily="34" charset="0"/>
                </a:rPr>
                <a:t>，</a:t>
              </a:r>
              <a:r>
                <a:rPr lang="zh-CN" altLang="en-US" sz="900" dirty="0">
                  <a:latin typeface="Arial" panose="020B0604020202020204" pitchFamily="34" charset="0"/>
                  <a:ea typeface="HarmonyOS Sans SC" panose="00000500000000000000" pitchFamily="2" charset="-122"/>
                  <a:sym typeface="Arial" panose="020B0604020202020204" pitchFamily="34" charset="0"/>
                </a:rPr>
                <a:t>依拉环素</a:t>
              </a:r>
              <a:r>
                <a:rPr lang="zh-CN" altLang="en-US" b="0" i="0" dirty="0">
                  <a:solidFill>
                    <a:srgbClr val="1B1B1B"/>
                  </a:solidFill>
                  <a:effectLst/>
                  <a:latin typeface="Arial" panose="020B0604020202020204" pitchFamily="34" charset="0"/>
                  <a:ea typeface="HarmonyOS Sans SC" panose="00000500000000000000" pitchFamily="2" charset="-122"/>
                  <a:sym typeface="Arial" panose="020B0604020202020204" pitchFamily="34" charset="0"/>
                </a:rPr>
                <a:t>异质耐药亲本菌株</a:t>
              </a:r>
              <a:r>
                <a:rPr lang="en-US" altLang="zh-CN" b="0" i="0" dirty="0">
                  <a:solidFill>
                    <a:srgbClr val="1B1B1B"/>
                  </a:solidFill>
                  <a:effectLst/>
                  <a:latin typeface="Arial" panose="020B0604020202020204" pitchFamily="34" charset="0"/>
                  <a:ea typeface="HarmonyOS Sans SC" panose="00000500000000000000" pitchFamily="2" charset="-122"/>
                  <a:sym typeface="Arial" panose="020B0604020202020204" pitchFamily="34" charset="0"/>
                </a:rPr>
                <a:t>;RS</a:t>
              </a:r>
              <a:r>
                <a:rPr lang="zh-CN" altLang="en-US" b="0" i="0" dirty="0">
                  <a:solidFill>
                    <a:srgbClr val="1B1B1B"/>
                  </a:solidFill>
                  <a:effectLst/>
                  <a:latin typeface="Arial" panose="020B0604020202020204" pitchFamily="34" charset="0"/>
                  <a:ea typeface="HarmonyOS Sans SC" panose="00000500000000000000" pitchFamily="2" charset="-122"/>
                  <a:sym typeface="Arial" panose="020B0604020202020204" pitchFamily="34" charset="0"/>
                </a:rPr>
                <a:t>，</a:t>
              </a:r>
              <a:r>
                <a:rPr lang="zh-CN" altLang="en-US" sz="900" dirty="0">
                  <a:latin typeface="Arial" panose="020B0604020202020204" pitchFamily="34" charset="0"/>
                  <a:ea typeface="HarmonyOS Sans SC" panose="00000500000000000000" pitchFamily="2" charset="-122"/>
                  <a:sym typeface="Arial" panose="020B0604020202020204" pitchFamily="34" charset="0"/>
                </a:rPr>
                <a:t>依拉环素</a:t>
              </a:r>
              <a:r>
                <a:rPr lang="zh-CN" altLang="en-US" b="0" i="0" dirty="0">
                  <a:solidFill>
                    <a:srgbClr val="1B1B1B"/>
                  </a:solidFill>
                  <a:effectLst/>
                  <a:latin typeface="Arial" panose="020B0604020202020204" pitchFamily="34" charset="0"/>
                  <a:ea typeface="HarmonyOS Sans SC" panose="00000500000000000000" pitchFamily="2" charset="-122"/>
                  <a:sym typeface="Arial" panose="020B0604020202020204" pitchFamily="34" charset="0"/>
                </a:rPr>
                <a:t>异质耐药菌株的耐药亚群</a:t>
              </a: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grpSp>
    </p:spTree>
    <p:extLst>
      <p:ext uri="{BB962C8B-B14F-4D97-AF65-F5344CB8AC3E}">
        <p14:creationId xmlns:p14="http://schemas.microsoft.com/office/powerpoint/2010/main" val="19080983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C129A6C2-8ED5-A2E2-131E-C577D1D9EB56}"/>
              </a:ext>
            </a:extLst>
          </p:cNvPr>
          <p:cNvGrpSpPr/>
          <p:nvPr/>
        </p:nvGrpSpPr>
        <p:grpSpPr>
          <a:xfrm rot="5400000">
            <a:off x="-83697" y="2747910"/>
            <a:ext cx="3483945" cy="2573607"/>
            <a:chOff x="2047811" y="7382616"/>
            <a:chExt cx="4565260" cy="1986175"/>
          </a:xfrm>
        </p:grpSpPr>
        <p:sp>
          <p:nvSpPr>
            <p:cNvPr id="27" name="文本框 26">
              <a:extLst>
                <a:ext uri="{FF2B5EF4-FFF2-40B4-BE49-F238E27FC236}">
                  <a16:creationId xmlns:a16="http://schemas.microsoft.com/office/drawing/2014/main" id="{38133A75-783D-4233-7FCD-3C4322EC620F}"/>
                </a:ext>
              </a:extLst>
            </p:cNvPr>
            <p:cNvSpPr txBox="1"/>
            <p:nvPr/>
          </p:nvSpPr>
          <p:spPr>
            <a:xfrm>
              <a:off x="2047811" y="7382620"/>
              <a:ext cx="4565260" cy="1986171"/>
            </a:xfrm>
            <a:prstGeom prst="roundRect">
              <a:avLst>
                <a:gd name="adj" fmla="val 6688"/>
              </a:avLst>
            </a:prstGeom>
            <a:gradFill>
              <a:gsLst>
                <a:gs pos="0">
                  <a:schemeClr val="accent1"/>
                </a:gs>
                <a:gs pos="100000">
                  <a:schemeClr val="accent1">
                    <a:lumMod val="75000"/>
                  </a:schemeClr>
                </a:gs>
              </a:gsLst>
              <a:lin ang="2700000" scaled="1"/>
            </a:gradFill>
            <a:ln w="6350">
              <a:no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050" b="1" i="0" u="none" strike="noStrike" cap="none" spc="0" normalizeH="0" baseline="0">
                  <a:ln>
                    <a:noFill/>
                  </a:ln>
                  <a:solidFill>
                    <a:srgbClr val="009B77"/>
                  </a:solidFill>
                  <a:effectLst/>
                  <a:uLnTx/>
                  <a:uFillTx/>
                  <a:latin typeface="Arial" panose="020B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30000" noProof="0" dirty="0">
                <a:ln>
                  <a:noFill/>
                </a:ln>
                <a:solidFill>
                  <a:prstClr val="white"/>
                </a:solidFill>
                <a:effectLst/>
                <a:uLnTx/>
                <a:uFillTx/>
                <a:ea typeface="HarmonyOS Sans SC" panose="00000500000000000000" pitchFamily="2" charset="-122"/>
                <a:cs typeface="+mn-ea"/>
                <a:sym typeface="Arial" panose="020B0604020202020204" pitchFamily="34" charset="0"/>
              </a:endParaRPr>
            </a:p>
          </p:txBody>
        </p:sp>
        <p:pic>
          <p:nvPicPr>
            <p:cNvPr id="29" name="图片 28" descr="乌龟在游泳&#10;&#10;中度可信度描述已自动生成">
              <a:extLst>
                <a:ext uri="{FF2B5EF4-FFF2-40B4-BE49-F238E27FC236}">
                  <a16:creationId xmlns:a16="http://schemas.microsoft.com/office/drawing/2014/main" id="{E3179279-9023-509E-2169-B17F58B6F041}"/>
                </a:ext>
              </a:extLst>
            </p:cNvPr>
            <p:cNvPicPr>
              <a:picLocks noChangeAspect="1"/>
            </p:cNvPicPr>
            <p:nvPr/>
          </p:nvPicPr>
          <p:blipFill>
            <a:blip r:embed="rId3">
              <a:alphaModFix amt="10000"/>
              <a:extLst>
                <a:ext uri="{28A0092B-C50C-407E-A947-70E740481C1C}">
                  <a14:useLocalDpi xmlns:a14="http://schemas.microsoft.com/office/drawing/2010/main" val="0"/>
                </a:ext>
              </a:extLst>
            </a:blip>
            <a:srcRect t="5404" r="16120" b="2619"/>
            <a:stretch>
              <a:fillRect/>
            </a:stretch>
          </p:blipFill>
          <p:spPr>
            <a:xfrm>
              <a:off x="2047811" y="7382616"/>
              <a:ext cx="4565260" cy="1986174"/>
            </a:xfrm>
            <a:prstGeom prst="roundRect">
              <a:avLst>
                <a:gd name="adj" fmla="val 5322"/>
              </a:avLst>
            </a:prstGeom>
          </p:spPr>
        </p:pic>
      </p:grpSp>
      <p:grpSp>
        <p:nvGrpSpPr>
          <p:cNvPr id="32" name="组合 31">
            <a:extLst>
              <a:ext uri="{FF2B5EF4-FFF2-40B4-BE49-F238E27FC236}">
                <a16:creationId xmlns:a16="http://schemas.microsoft.com/office/drawing/2014/main" id="{22886CDE-9073-A467-B49E-ADB01999E297}"/>
              </a:ext>
            </a:extLst>
          </p:cNvPr>
          <p:cNvGrpSpPr/>
          <p:nvPr/>
        </p:nvGrpSpPr>
        <p:grpSpPr>
          <a:xfrm rot="5400000">
            <a:off x="8791748" y="2747910"/>
            <a:ext cx="3483945" cy="2573607"/>
            <a:chOff x="2047811" y="7382616"/>
            <a:chExt cx="4565260" cy="1986175"/>
          </a:xfrm>
        </p:grpSpPr>
        <p:sp>
          <p:nvSpPr>
            <p:cNvPr id="33" name="文本框 32">
              <a:extLst>
                <a:ext uri="{FF2B5EF4-FFF2-40B4-BE49-F238E27FC236}">
                  <a16:creationId xmlns:a16="http://schemas.microsoft.com/office/drawing/2014/main" id="{939CCB92-2454-E730-4DE6-B23C78A1CA3F}"/>
                </a:ext>
              </a:extLst>
            </p:cNvPr>
            <p:cNvSpPr txBox="1"/>
            <p:nvPr/>
          </p:nvSpPr>
          <p:spPr>
            <a:xfrm>
              <a:off x="2047811" y="7382620"/>
              <a:ext cx="4565260" cy="1986171"/>
            </a:xfrm>
            <a:prstGeom prst="roundRect">
              <a:avLst>
                <a:gd name="adj" fmla="val 6688"/>
              </a:avLst>
            </a:prstGeom>
            <a:gradFill>
              <a:gsLst>
                <a:gs pos="0">
                  <a:schemeClr val="accent1"/>
                </a:gs>
                <a:gs pos="100000">
                  <a:schemeClr val="accent1">
                    <a:lumMod val="75000"/>
                  </a:schemeClr>
                </a:gs>
              </a:gsLst>
              <a:lin ang="2700000" scaled="1"/>
            </a:gradFill>
            <a:ln w="6350">
              <a:noFill/>
            </a:ln>
            <a:effectLst>
              <a:outerShdw blurRad="101600" dist="76200" dir="5400000" sx="98000" sy="98000" algn="t"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defPPr>
                <a:defRPr lang="en-US"/>
              </a:defPPr>
              <a:lvl1pPr marR="0" lvl="0" indent="0" algn="ctr" defTabSz="914400" fontAlgn="auto">
                <a:lnSpc>
                  <a:spcPct val="100000"/>
                </a:lnSpc>
                <a:spcBef>
                  <a:spcPts val="0"/>
                </a:spcBef>
                <a:spcAft>
                  <a:spcPts val="0"/>
                </a:spcAft>
                <a:buClrTx/>
                <a:buSzTx/>
                <a:buFontTx/>
                <a:buNone/>
                <a:tabLst/>
                <a:defRPr kumimoji="0" sz="1050" b="1" i="0" u="none" strike="noStrike" cap="none" spc="0" normalizeH="0" baseline="0">
                  <a:ln>
                    <a:noFill/>
                  </a:ln>
                  <a:solidFill>
                    <a:srgbClr val="009B77"/>
                  </a:solidFill>
                  <a:effectLst/>
                  <a:uLnTx/>
                  <a:uFillTx/>
                  <a:latin typeface="Arial" panose="020B0604020202020204" pitchFamily="34" charset="0"/>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just" defTabSz="914400" rtl="0" eaLnBrk="1" fontAlgn="auto" latinLnBrk="0" hangingPunct="1">
                <a:lnSpc>
                  <a:spcPct val="130000"/>
                </a:lnSpc>
                <a:spcBef>
                  <a:spcPts val="0"/>
                </a:spcBef>
                <a:spcAft>
                  <a:spcPts val="0"/>
                </a:spcAft>
                <a:buClrTx/>
                <a:buSzTx/>
                <a:buFontTx/>
                <a:buNone/>
                <a:tabLst/>
                <a:defRPr/>
              </a:pPr>
              <a:endParaRPr kumimoji="0" lang="en-US" altLang="zh-CN" sz="1400" b="0" i="0" u="none" strike="noStrike" kern="1200" cap="none" spc="0" normalizeH="0" baseline="30000" noProof="0" dirty="0">
                <a:ln>
                  <a:noFill/>
                </a:ln>
                <a:solidFill>
                  <a:prstClr val="white"/>
                </a:solidFill>
                <a:effectLst/>
                <a:uLnTx/>
                <a:uFillTx/>
                <a:ea typeface="HarmonyOS Sans SC" panose="00000500000000000000" pitchFamily="2" charset="-122"/>
                <a:cs typeface="+mn-ea"/>
                <a:sym typeface="Arial" panose="020B0604020202020204" pitchFamily="34" charset="0"/>
              </a:endParaRPr>
            </a:p>
          </p:txBody>
        </p:sp>
        <p:pic>
          <p:nvPicPr>
            <p:cNvPr id="34" name="图片 33" descr="乌龟在游泳&#10;&#10;中度可信度描述已自动生成">
              <a:extLst>
                <a:ext uri="{FF2B5EF4-FFF2-40B4-BE49-F238E27FC236}">
                  <a16:creationId xmlns:a16="http://schemas.microsoft.com/office/drawing/2014/main" id="{B4A0DF5F-1025-D08B-29E7-573702589BA3}"/>
                </a:ext>
              </a:extLst>
            </p:cNvPr>
            <p:cNvPicPr>
              <a:picLocks noChangeAspect="1"/>
            </p:cNvPicPr>
            <p:nvPr/>
          </p:nvPicPr>
          <p:blipFill>
            <a:blip r:embed="rId3">
              <a:alphaModFix amt="5000"/>
              <a:extLst>
                <a:ext uri="{28A0092B-C50C-407E-A947-70E740481C1C}">
                  <a14:useLocalDpi xmlns:a14="http://schemas.microsoft.com/office/drawing/2010/main" val="0"/>
                </a:ext>
              </a:extLst>
            </a:blip>
            <a:srcRect t="5404" r="16120" b="2619"/>
            <a:stretch>
              <a:fillRect/>
            </a:stretch>
          </p:blipFill>
          <p:spPr>
            <a:xfrm>
              <a:off x="2047811" y="7382616"/>
              <a:ext cx="4565260" cy="1986174"/>
            </a:xfrm>
            <a:prstGeom prst="roundRect">
              <a:avLst>
                <a:gd name="adj" fmla="val 5322"/>
              </a:avLst>
            </a:prstGeom>
          </p:spPr>
        </p:pic>
      </p:grpSp>
      <p:sp>
        <p:nvSpPr>
          <p:cNvPr id="2" name="文本占位符 1">
            <a:extLst>
              <a:ext uri="{FF2B5EF4-FFF2-40B4-BE49-F238E27FC236}">
                <a16:creationId xmlns:a16="http://schemas.microsoft.com/office/drawing/2014/main" id="{F2D6476E-6851-9CCA-4058-9A7317EA08D2}"/>
              </a:ext>
            </a:extLst>
          </p:cNvPr>
          <p:cNvSpPr>
            <a:spLocks noGrp="1"/>
          </p:cNvSpPr>
          <p:nvPr>
            <p:ph type="body" sz="quarter" idx="10"/>
          </p:nvPr>
        </p:nvSpPr>
        <p:spPr/>
        <p:txBody>
          <a:bodyPr/>
          <a:lstStyle/>
          <a:p>
            <a:pPr marL="228600" indent="-228600">
              <a:buFont typeface="+mj-lt"/>
              <a:buAutoNum type="arabicPeriod"/>
            </a:pPr>
            <a:r>
              <a:rPr lang="en-US" altLang="zh-CN" dirty="0">
                <a:latin typeface="Arial" panose="020B0604020202020204" pitchFamily="34" charset="0"/>
                <a:cs typeface="+mn-ea"/>
                <a:sym typeface="Arial" panose="020B0604020202020204" pitchFamily="34" charset="0"/>
              </a:rPr>
              <a:t>Distel JS, et al. </a:t>
            </a:r>
            <a:r>
              <a:rPr lang="en-US" altLang="zh-CN" dirty="0" err="1">
                <a:latin typeface="Arial" panose="020B0604020202020204" pitchFamily="34" charset="0"/>
                <a:cs typeface="+mn-ea"/>
                <a:sym typeface="Arial" panose="020B0604020202020204" pitchFamily="34" charset="0"/>
              </a:rPr>
              <a:t>PLoS</a:t>
            </a:r>
            <a:r>
              <a:rPr lang="en-US" altLang="zh-CN" dirty="0">
                <a:latin typeface="Arial" panose="020B0604020202020204" pitchFamily="34" charset="0"/>
                <a:cs typeface="+mn-ea"/>
                <a:sym typeface="Arial" panose="020B0604020202020204" pitchFamily="34" charset="0"/>
              </a:rPr>
              <a:t> </a:t>
            </a:r>
            <a:r>
              <a:rPr lang="en-US" altLang="zh-CN" dirty="0" err="1">
                <a:latin typeface="Arial" panose="020B0604020202020204" pitchFamily="34" charset="0"/>
                <a:cs typeface="+mn-ea"/>
                <a:sym typeface="Arial" panose="020B0604020202020204" pitchFamily="34" charset="0"/>
              </a:rPr>
              <a:t>Pathog</a:t>
            </a:r>
            <a:r>
              <a:rPr lang="en-US" altLang="zh-CN" dirty="0">
                <a:latin typeface="Arial" panose="020B0604020202020204" pitchFamily="34" charset="0"/>
                <a:cs typeface="+mn-ea"/>
                <a:sym typeface="Arial" panose="020B0604020202020204" pitchFamily="34" charset="0"/>
              </a:rPr>
              <a:t> . 2023 Jun 9;19(6):e1011173.</a:t>
            </a:r>
          </a:p>
          <a:p>
            <a:pPr marL="228600" indent="-228600">
              <a:buFont typeface="+mj-lt"/>
              <a:buAutoNum type="arabicPeriod"/>
            </a:pPr>
            <a:r>
              <a:rPr lang="en" altLang="zh-CN" dirty="0">
                <a:latin typeface="Arial" panose="020B0604020202020204" pitchFamily="34" charset="0"/>
                <a:cs typeface="+mn-ea"/>
                <a:sym typeface="Arial" panose="020B0604020202020204" pitchFamily="34" charset="0"/>
              </a:rPr>
              <a:t>Yao Y, et al. Antibiotics (Basel). 2023 Dec 18;12(12):1749</a:t>
            </a:r>
            <a:endParaRPr lang="zh-CN" altLang="en-US" dirty="0">
              <a:latin typeface="Arial" panose="020B0604020202020204" pitchFamily="34" charset="0"/>
              <a:cs typeface="+mn-ea"/>
              <a:sym typeface="Arial" panose="020B0604020202020204" pitchFamily="34" charset="0"/>
            </a:endParaRPr>
          </a:p>
        </p:txBody>
      </p:sp>
      <p:sp>
        <p:nvSpPr>
          <p:cNvPr id="3" name="文本占位符 2">
            <a:extLst>
              <a:ext uri="{FF2B5EF4-FFF2-40B4-BE49-F238E27FC236}">
                <a16:creationId xmlns:a16="http://schemas.microsoft.com/office/drawing/2014/main" id="{165E925A-5E0A-C8E0-81F3-17BCCDD04D2F}"/>
              </a:ext>
            </a:extLst>
          </p:cNvPr>
          <p:cNvSpPr>
            <a:spLocks noGrp="1"/>
          </p:cNvSpPr>
          <p:nvPr>
            <p:ph type="body" sz="quarter" idx="11"/>
          </p:nvPr>
        </p:nvSpPr>
        <p:spPr/>
        <p:txBody>
          <a:bodyPr>
            <a:normAutofit/>
          </a:bodyPr>
          <a:lstStyle/>
          <a:p>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肺部感染时可在巨噬细胞内生存和繁殖以抵御宿主免疫系统清除和抗生素的作用</a:t>
            </a:r>
          </a:p>
        </p:txBody>
      </p:sp>
      <p:sp>
        <p:nvSpPr>
          <p:cNvPr id="6" name="文本占位符 5">
            <a:extLst>
              <a:ext uri="{FF2B5EF4-FFF2-40B4-BE49-F238E27FC236}">
                <a16:creationId xmlns:a16="http://schemas.microsoft.com/office/drawing/2014/main" id="{C80AFBA0-1A06-6F17-03B9-9DB65FEAACD6}"/>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：鲍曼不动杆菌</a:t>
            </a:r>
          </a:p>
        </p:txBody>
      </p:sp>
      <p:pic>
        <p:nvPicPr>
          <p:cNvPr id="5" name="图片 4">
            <a:extLst>
              <a:ext uri="{FF2B5EF4-FFF2-40B4-BE49-F238E27FC236}">
                <a16:creationId xmlns:a16="http://schemas.microsoft.com/office/drawing/2014/main" id="{39EA8D14-9132-88B0-0198-6329780EA4F6}"/>
              </a:ext>
            </a:extLst>
          </p:cNvPr>
          <p:cNvPicPr>
            <a:picLocks noChangeAspect="1"/>
          </p:cNvPicPr>
          <p:nvPr/>
        </p:nvPicPr>
        <p:blipFill>
          <a:blip r:embed="rId4"/>
          <a:stretch>
            <a:fillRect/>
          </a:stretch>
        </p:blipFill>
        <p:spPr>
          <a:xfrm>
            <a:off x="-5006681" y="505085"/>
            <a:ext cx="4083432" cy="553048"/>
          </a:xfrm>
          <a:prstGeom prst="rect">
            <a:avLst/>
          </a:prstGeom>
        </p:spPr>
      </p:pic>
      <p:pic>
        <p:nvPicPr>
          <p:cNvPr id="7" name="图片 6">
            <a:extLst>
              <a:ext uri="{FF2B5EF4-FFF2-40B4-BE49-F238E27FC236}">
                <a16:creationId xmlns:a16="http://schemas.microsoft.com/office/drawing/2014/main" id="{E6FFFDB1-FEF5-DA36-9678-72D085AE7427}"/>
              </a:ext>
            </a:extLst>
          </p:cNvPr>
          <p:cNvPicPr>
            <a:picLocks noChangeAspect="1"/>
          </p:cNvPicPr>
          <p:nvPr/>
        </p:nvPicPr>
        <p:blipFill>
          <a:blip r:embed="rId5"/>
          <a:stretch>
            <a:fillRect/>
          </a:stretch>
        </p:blipFill>
        <p:spPr>
          <a:xfrm>
            <a:off x="-4985990" y="1221831"/>
            <a:ext cx="3900810" cy="362115"/>
          </a:xfrm>
          <a:prstGeom prst="rect">
            <a:avLst/>
          </a:prstGeom>
        </p:spPr>
      </p:pic>
      <p:pic>
        <p:nvPicPr>
          <p:cNvPr id="9" name="图片 8">
            <a:extLst>
              <a:ext uri="{FF2B5EF4-FFF2-40B4-BE49-F238E27FC236}">
                <a16:creationId xmlns:a16="http://schemas.microsoft.com/office/drawing/2014/main" id="{2BB21CA1-6051-2104-E9B8-726A4C2A5776}"/>
              </a:ext>
            </a:extLst>
          </p:cNvPr>
          <p:cNvPicPr>
            <a:picLocks noChangeAspect="1"/>
          </p:cNvPicPr>
          <p:nvPr/>
        </p:nvPicPr>
        <p:blipFill>
          <a:blip r:embed="rId6"/>
          <a:stretch>
            <a:fillRect/>
          </a:stretch>
        </p:blipFill>
        <p:spPr>
          <a:xfrm>
            <a:off x="-5004252" y="1874946"/>
            <a:ext cx="3919072" cy="572800"/>
          </a:xfrm>
          <a:prstGeom prst="rect">
            <a:avLst/>
          </a:prstGeom>
        </p:spPr>
      </p:pic>
      <p:pic>
        <p:nvPicPr>
          <p:cNvPr id="12" name="图片 11">
            <a:extLst>
              <a:ext uri="{FF2B5EF4-FFF2-40B4-BE49-F238E27FC236}">
                <a16:creationId xmlns:a16="http://schemas.microsoft.com/office/drawing/2014/main" id="{9F9EAAAC-2459-7DE7-3334-6FDEB6CA693E}"/>
              </a:ext>
            </a:extLst>
          </p:cNvPr>
          <p:cNvPicPr>
            <a:picLocks noChangeAspect="1"/>
          </p:cNvPicPr>
          <p:nvPr/>
        </p:nvPicPr>
        <p:blipFill>
          <a:blip r:embed="rId7"/>
          <a:stretch>
            <a:fillRect/>
          </a:stretch>
        </p:blipFill>
        <p:spPr>
          <a:xfrm>
            <a:off x="-5065692" y="2738746"/>
            <a:ext cx="4201454" cy="3149795"/>
          </a:xfrm>
          <a:prstGeom prst="rect">
            <a:avLst/>
          </a:prstGeom>
        </p:spPr>
      </p:pic>
      <p:pic>
        <p:nvPicPr>
          <p:cNvPr id="57" name="图片 56">
            <a:extLst>
              <a:ext uri="{FF2B5EF4-FFF2-40B4-BE49-F238E27FC236}">
                <a16:creationId xmlns:a16="http://schemas.microsoft.com/office/drawing/2014/main" id="{1640907F-7410-6CC8-BD7E-1A2555846A14}"/>
              </a:ext>
            </a:extLst>
          </p:cNvPr>
          <p:cNvPicPr>
            <a:picLocks noChangeAspect="1"/>
          </p:cNvPicPr>
          <p:nvPr/>
        </p:nvPicPr>
        <p:blipFill>
          <a:blip r:embed="rId8"/>
          <a:stretch>
            <a:fillRect/>
          </a:stretch>
        </p:blipFill>
        <p:spPr>
          <a:xfrm>
            <a:off x="-4554824" y="6140256"/>
            <a:ext cx="3179719" cy="577210"/>
          </a:xfrm>
          <a:prstGeom prst="rect">
            <a:avLst/>
          </a:prstGeom>
        </p:spPr>
      </p:pic>
      <p:pic>
        <p:nvPicPr>
          <p:cNvPr id="1026" name="Picture 2" descr="图8">
            <a:extLst>
              <a:ext uri="{FF2B5EF4-FFF2-40B4-BE49-F238E27FC236}">
                <a16:creationId xmlns:a16="http://schemas.microsoft.com/office/drawing/2014/main" id="{9ADCA1BB-0CF0-ED4A-1CF5-D1A5B8CE89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09598" y="2283833"/>
            <a:ext cx="5694723" cy="3829701"/>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6A816CFC-715E-0E81-8A77-1F42EE1BD328}"/>
              </a:ext>
            </a:extLst>
          </p:cNvPr>
          <p:cNvSpPr txBox="1"/>
          <p:nvPr/>
        </p:nvSpPr>
        <p:spPr>
          <a:xfrm>
            <a:off x="6591298" y="3567419"/>
            <a:ext cx="662941" cy="323165"/>
          </a:xfrm>
          <a:prstGeom prst="rect">
            <a:avLst/>
          </a:prstGeom>
          <a:solidFill>
            <a:srgbClr val="D1B8EF"/>
          </a:solidFill>
        </p:spPr>
        <p:txBody>
          <a:bodyPr wrap="square" lIns="0" tIns="0" rIns="0" bIns="0">
            <a:spAutoFit/>
          </a:bodyPr>
          <a:lstStyle/>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晚期</a:t>
            </a:r>
            <a:endParaRPr lang="en-US" altLang="zh-CN" sz="1050" b="1" dirty="0">
              <a:latin typeface="Arial" panose="020B0604020202020204" pitchFamily="34" charset="0"/>
              <a:ea typeface="HarmonyOS Sans SC" panose="00000500000000000000" pitchFamily="2" charset="-122"/>
              <a:sym typeface="Arial" panose="020B0604020202020204" pitchFamily="34" charset="0"/>
            </a:endParaRPr>
          </a:p>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核内体</a:t>
            </a:r>
          </a:p>
        </p:txBody>
      </p:sp>
      <p:sp>
        <p:nvSpPr>
          <p:cNvPr id="59" name="矩形 58">
            <a:extLst>
              <a:ext uri="{FF2B5EF4-FFF2-40B4-BE49-F238E27FC236}">
                <a16:creationId xmlns:a16="http://schemas.microsoft.com/office/drawing/2014/main" id="{2A360996-DD04-0180-3DE3-8824F7ADBB53}"/>
              </a:ext>
            </a:extLst>
          </p:cNvPr>
          <p:cNvSpPr/>
          <p:nvPr/>
        </p:nvSpPr>
        <p:spPr>
          <a:xfrm>
            <a:off x="4810683" y="3890584"/>
            <a:ext cx="468000" cy="252000"/>
          </a:xfrm>
          <a:prstGeom prst="rect">
            <a:avLst/>
          </a:prstGeom>
          <a:solidFill>
            <a:srgbClr val="D1B8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sp>
        <p:nvSpPr>
          <p:cNvPr id="54" name="文本框 53">
            <a:extLst>
              <a:ext uri="{FF2B5EF4-FFF2-40B4-BE49-F238E27FC236}">
                <a16:creationId xmlns:a16="http://schemas.microsoft.com/office/drawing/2014/main" id="{C7F8A30B-9DC9-53B8-B071-06B63913890C}"/>
              </a:ext>
            </a:extLst>
          </p:cNvPr>
          <p:cNvSpPr txBox="1"/>
          <p:nvPr/>
        </p:nvSpPr>
        <p:spPr>
          <a:xfrm>
            <a:off x="4695622" y="3894848"/>
            <a:ext cx="662941" cy="323165"/>
          </a:xfrm>
          <a:prstGeom prst="rect">
            <a:avLst/>
          </a:prstGeom>
          <a:noFill/>
        </p:spPr>
        <p:txBody>
          <a:bodyPr wrap="square" lIns="0" tIns="0" rIns="0" bIns="0">
            <a:spAutoFit/>
          </a:bodyPr>
          <a:lstStyle/>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新形成的</a:t>
            </a:r>
            <a:r>
              <a:rPr lang="en-US" altLang="zh-CN" sz="1050" b="1" dirty="0">
                <a:latin typeface="Arial" panose="020B0604020202020204" pitchFamily="34" charset="0"/>
                <a:ea typeface="HarmonyOS Sans SC" panose="00000500000000000000" pitchFamily="2" charset="-122"/>
                <a:sym typeface="Arial" panose="020B0604020202020204" pitchFamily="34" charset="0"/>
              </a:rPr>
              <a:t>ACV</a:t>
            </a:r>
            <a:endParaRPr lang="zh-CN" altLang="en-US" sz="1050" b="1" dirty="0">
              <a:latin typeface="Arial" panose="020B0604020202020204" pitchFamily="34" charset="0"/>
              <a:ea typeface="HarmonyOS Sans SC" panose="00000500000000000000" pitchFamily="2" charset="-122"/>
              <a:sym typeface="Arial" panose="020B0604020202020204" pitchFamily="34" charset="0"/>
            </a:endParaRPr>
          </a:p>
        </p:txBody>
      </p:sp>
      <p:sp>
        <p:nvSpPr>
          <p:cNvPr id="60" name="矩形 59">
            <a:extLst>
              <a:ext uri="{FF2B5EF4-FFF2-40B4-BE49-F238E27FC236}">
                <a16:creationId xmlns:a16="http://schemas.microsoft.com/office/drawing/2014/main" id="{58DF47D9-F97E-9EC3-C3FC-B052B0D2E890}"/>
              </a:ext>
            </a:extLst>
          </p:cNvPr>
          <p:cNvSpPr/>
          <p:nvPr/>
        </p:nvSpPr>
        <p:spPr>
          <a:xfrm>
            <a:off x="5541573" y="3229622"/>
            <a:ext cx="648000" cy="252000"/>
          </a:xfrm>
          <a:prstGeom prst="rect">
            <a:avLst/>
          </a:prstGeom>
          <a:solidFill>
            <a:srgbClr val="D1B8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sp>
        <p:nvSpPr>
          <p:cNvPr id="10" name="文本框 9">
            <a:extLst>
              <a:ext uri="{FF2B5EF4-FFF2-40B4-BE49-F238E27FC236}">
                <a16:creationId xmlns:a16="http://schemas.microsoft.com/office/drawing/2014/main" id="{F231C17B-5664-9841-CF2C-5FA3474A8D68}"/>
              </a:ext>
            </a:extLst>
          </p:cNvPr>
          <p:cNvSpPr txBox="1"/>
          <p:nvPr/>
        </p:nvSpPr>
        <p:spPr>
          <a:xfrm>
            <a:off x="5541573" y="3158457"/>
            <a:ext cx="662941" cy="323165"/>
          </a:xfrm>
          <a:prstGeom prst="rect">
            <a:avLst/>
          </a:prstGeom>
          <a:noFill/>
        </p:spPr>
        <p:txBody>
          <a:bodyPr wrap="square" lIns="0" tIns="0" rIns="0" bIns="0">
            <a:spAutoFit/>
          </a:bodyPr>
          <a:lstStyle/>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早期</a:t>
            </a:r>
            <a:endParaRPr lang="en-US" altLang="zh-CN" sz="1050" b="1" dirty="0">
              <a:latin typeface="Arial" panose="020B0604020202020204" pitchFamily="34" charset="0"/>
              <a:ea typeface="HarmonyOS Sans SC" panose="00000500000000000000" pitchFamily="2" charset="-122"/>
              <a:sym typeface="Arial" panose="020B0604020202020204" pitchFamily="34" charset="0"/>
            </a:endParaRPr>
          </a:p>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核内体</a:t>
            </a:r>
          </a:p>
        </p:txBody>
      </p:sp>
      <p:sp>
        <p:nvSpPr>
          <p:cNvPr id="61" name="文本框 60">
            <a:extLst>
              <a:ext uri="{FF2B5EF4-FFF2-40B4-BE49-F238E27FC236}">
                <a16:creationId xmlns:a16="http://schemas.microsoft.com/office/drawing/2014/main" id="{544A2128-4CAD-78C0-3386-05D6E6D15F50}"/>
              </a:ext>
            </a:extLst>
          </p:cNvPr>
          <p:cNvSpPr txBox="1"/>
          <p:nvPr/>
        </p:nvSpPr>
        <p:spPr>
          <a:xfrm>
            <a:off x="7200899" y="3858478"/>
            <a:ext cx="662941" cy="161583"/>
          </a:xfrm>
          <a:prstGeom prst="rect">
            <a:avLst/>
          </a:prstGeom>
          <a:solidFill>
            <a:srgbClr val="D1B8EF"/>
          </a:solidFill>
        </p:spPr>
        <p:txBody>
          <a:bodyPr wrap="square" lIns="0" tIns="0" rIns="0" bIns="0">
            <a:spAutoFit/>
          </a:bodyPr>
          <a:lstStyle/>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溶酶体</a:t>
            </a:r>
          </a:p>
        </p:txBody>
      </p:sp>
      <p:sp>
        <p:nvSpPr>
          <p:cNvPr id="63" name="矩形 62">
            <a:extLst>
              <a:ext uri="{FF2B5EF4-FFF2-40B4-BE49-F238E27FC236}">
                <a16:creationId xmlns:a16="http://schemas.microsoft.com/office/drawing/2014/main" id="{C36129B8-128F-C016-83D4-24B28DCBDC82}"/>
              </a:ext>
            </a:extLst>
          </p:cNvPr>
          <p:cNvSpPr/>
          <p:nvPr/>
        </p:nvSpPr>
        <p:spPr>
          <a:xfrm>
            <a:off x="7735768" y="4582622"/>
            <a:ext cx="378000" cy="288000"/>
          </a:xfrm>
          <a:prstGeom prst="rect">
            <a:avLst/>
          </a:prstGeom>
          <a:solidFill>
            <a:srgbClr val="D1B8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sp>
        <p:nvSpPr>
          <p:cNvPr id="62" name="文本框 61">
            <a:extLst>
              <a:ext uri="{FF2B5EF4-FFF2-40B4-BE49-F238E27FC236}">
                <a16:creationId xmlns:a16="http://schemas.microsoft.com/office/drawing/2014/main" id="{C96C6EE7-902F-D4DC-859A-EEC94D2F4566}"/>
              </a:ext>
            </a:extLst>
          </p:cNvPr>
          <p:cNvSpPr txBox="1"/>
          <p:nvPr/>
        </p:nvSpPr>
        <p:spPr>
          <a:xfrm>
            <a:off x="7623778" y="4582622"/>
            <a:ext cx="593926" cy="276999"/>
          </a:xfrm>
          <a:prstGeom prst="rect">
            <a:avLst/>
          </a:prstGeom>
          <a:noFill/>
        </p:spPr>
        <p:txBody>
          <a:bodyPr wrap="square" lIns="0" tIns="0" rIns="0" bIns="0">
            <a:spAutoFit/>
          </a:bodyPr>
          <a:lstStyle/>
          <a:p>
            <a:pPr algn="ctr"/>
            <a:r>
              <a:rPr lang="zh-CN" altLang="en-US" b="1" dirty="0">
                <a:latin typeface="Arial" panose="020B0604020202020204" pitchFamily="34" charset="0"/>
                <a:ea typeface="HarmonyOS Sans SC" panose="00000500000000000000" pitchFamily="2" charset="-122"/>
                <a:sym typeface="Arial" panose="020B0604020202020204" pitchFamily="34" charset="0"/>
              </a:rPr>
              <a:t>其他</a:t>
            </a:r>
            <a:endParaRPr lang="en-US" altLang="zh-CN" b="1" dirty="0">
              <a:latin typeface="Arial" panose="020B0604020202020204" pitchFamily="34" charset="0"/>
              <a:ea typeface="HarmonyOS Sans SC" panose="00000500000000000000" pitchFamily="2" charset="-122"/>
              <a:sym typeface="Arial" panose="020B0604020202020204" pitchFamily="34" charset="0"/>
            </a:endParaRPr>
          </a:p>
          <a:p>
            <a:pPr algn="ctr"/>
            <a:r>
              <a:rPr lang="zh-CN" altLang="en-US" b="1" dirty="0">
                <a:latin typeface="Arial" panose="020B0604020202020204" pitchFamily="34" charset="0"/>
                <a:ea typeface="HarmonyOS Sans SC" panose="00000500000000000000" pitchFamily="2" charset="-122"/>
                <a:sym typeface="Arial" panose="020B0604020202020204" pitchFamily="34" charset="0"/>
              </a:rPr>
              <a:t>毒力因子</a:t>
            </a:r>
          </a:p>
        </p:txBody>
      </p:sp>
      <p:sp>
        <p:nvSpPr>
          <p:cNvPr id="1024" name="文本框 1023">
            <a:extLst>
              <a:ext uri="{FF2B5EF4-FFF2-40B4-BE49-F238E27FC236}">
                <a16:creationId xmlns:a16="http://schemas.microsoft.com/office/drawing/2014/main" id="{1D88ECEE-49EF-080C-9E28-FC720AB30DA6}"/>
              </a:ext>
            </a:extLst>
          </p:cNvPr>
          <p:cNvSpPr txBox="1"/>
          <p:nvPr/>
        </p:nvSpPr>
        <p:spPr>
          <a:xfrm>
            <a:off x="5704285" y="4492746"/>
            <a:ext cx="936000" cy="161583"/>
          </a:xfrm>
          <a:prstGeom prst="rect">
            <a:avLst/>
          </a:prstGeom>
          <a:solidFill>
            <a:srgbClr val="D1B8EF"/>
          </a:solidFill>
        </p:spPr>
        <p:txBody>
          <a:bodyPr wrap="square" lIns="0" tIns="0" rIns="0" bIns="0">
            <a:spAutoFit/>
          </a:bodyPr>
          <a:lstStyle/>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自噬体</a:t>
            </a:r>
          </a:p>
        </p:txBody>
      </p:sp>
      <p:sp>
        <p:nvSpPr>
          <p:cNvPr id="1027" name="文本框 1026">
            <a:extLst>
              <a:ext uri="{FF2B5EF4-FFF2-40B4-BE49-F238E27FC236}">
                <a16:creationId xmlns:a16="http://schemas.microsoft.com/office/drawing/2014/main" id="{F7189F37-0DD6-F0D3-2CE2-8B5BDA57C1E2}"/>
              </a:ext>
            </a:extLst>
          </p:cNvPr>
          <p:cNvSpPr txBox="1"/>
          <p:nvPr/>
        </p:nvSpPr>
        <p:spPr>
          <a:xfrm>
            <a:off x="4228958" y="4919651"/>
            <a:ext cx="662941" cy="323165"/>
          </a:xfrm>
          <a:prstGeom prst="rect">
            <a:avLst/>
          </a:prstGeom>
          <a:solidFill>
            <a:srgbClr val="D1B8EF"/>
          </a:solidFill>
        </p:spPr>
        <p:txBody>
          <a:bodyPr wrap="square" lIns="0" tIns="0" rIns="0" bIns="0">
            <a:spAutoFit/>
          </a:bodyPr>
          <a:lstStyle/>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早期</a:t>
            </a:r>
            <a:endParaRPr lang="en-US" altLang="zh-CN" sz="1050" b="1" dirty="0">
              <a:latin typeface="Arial" panose="020B0604020202020204" pitchFamily="34" charset="0"/>
              <a:ea typeface="HarmonyOS Sans SC" panose="00000500000000000000" pitchFamily="2" charset="-122"/>
              <a:sym typeface="Arial" panose="020B0604020202020204" pitchFamily="34" charset="0"/>
            </a:endParaRPr>
          </a:p>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核内体</a:t>
            </a:r>
          </a:p>
        </p:txBody>
      </p:sp>
      <p:sp>
        <p:nvSpPr>
          <p:cNvPr id="1028" name="矩形 1027">
            <a:extLst>
              <a:ext uri="{FF2B5EF4-FFF2-40B4-BE49-F238E27FC236}">
                <a16:creationId xmlns:a16="http://schemas.microsoft.com/office/drawing/2014/main" id="{FA06CB8F-68C9-0AEB-2632-1294D43D2310}"/>
              </a:ext>
            </a:extLst>
          </p:cNvPr>
          <p:cNvSpPr/>
          <p:nvPr/>
        </p:nvSpPr>
        <p:spPr>
          <a:xfrm>
            <a:off x="4423899" y="5712937"/>
            <a:ext cx="662940" cy="252000"/>
          </a:xfrm>
          <a:prstGeom prst="rect">
            <a:avLst/>
          </a:prstGeom>
          <a:solidFill>
            <a:srgbClr val="D1B8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sp>
        <p:nvSpPr>
          <p:cNvPr id="1029" name="矩形 1028">
            <a:extLst>
              <a:ext uri="{FF2B5EF4-FFF2-40B4-BE49-F238E27FC236}">
                <a16:creationId xmlns:a16="http://schemas.microsoft.com/office/drawing/2014/main" id="{14D93288-19B9-4F20-E5F3-05B1B0FEA3BC}"/>
              </a:ext>
            </a:extLst>
          </p:cNvPr>
          <p:cNvSpPr/>
          <p:nvPr/>
        </p:nvSpPr>
        <p:spPr>
          <a:xfrm>
            <a:off x="4615742" y="5509964"/>
            <a:ext cx="267656" cy="252000"/>
          </a:xfrm>
          <a:prstGeom prst="rect">
            <a:avLst/>
          </a:prstGeom>
          <a:solidFill>
            <a:srgbClr val="D1B8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sp>
        <p:nvSpPr>
          <p:cNvPr id="1025" name="文本框 1024">
            <a:extLst>
              <a:ext uri="{FF2B5EF4-FFF2-40B4-BE49-F238E27FC236}">
                <a16:creationId xmlns:a16="http://schemas.microsoft.com/office/drawing/2014/main" id="{24CB28CF-FCF2-12B6-94A5-16A7F4F07350}"/>
              </a:ext>
            </a:extLst>
          </p:cNvPr>
          <p:cNvSpPr txBox="1"/>
          <p:nvPr/>
        </p:nvSpPr>
        <p:spPr>
          <a:xfrm>
            <a:off x="4423899" y="5515772"/>
            <a:ext cx="574031" cy="323165"/>
          </a:xfrm>
          <a:prstGeom prst="rect">
            <a:avLst/>
          </a:prstGeom>
          <a:noFill/>
        </p:spPr>
        <p:txBody>
          <a:bodyPr wrap="square" lIns="0" tIns="0" rIns="0" bIns="0">
            <a:spAutoFit/>
          </a:bodyPr>
          <a:lstStyle/>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晚期</a:t>
            </a:r>
            <a:endParaRPr lang="en-US" altLang="zh-CN" sz="1050" b="1" dirty="0">
              <a:latin typeface="Arial" panose="020B0604020202020204" pitchFamily="34" charset="0"/>
              <a:ea typeface="HarmonyOS Sans SC" panose="00000500000000000000" pitchFamily="2" charset="-122"/>
              <a:sym typeface="Arial" panose="020B0604020202020204" pitchFamily="34" charset="0"/>
            </a:endParaRPr>
          </a:p>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核内体</a:t>
            </a:r>
          </a:p>
        </p:txBody>
      </p:sp>
      <p:sp>
        <p:nvSpPr>
          <p:cNvPr id="1030" name="文本框 1029">
            <a:extLst>
              <a:ext uri="{FF2B5EF4-FFF2-40B4-BE49-F238E27FC236}">
                <a16:creationId xmlns:a16="http://schemas.microsoft.com/office/drawing/2014/main" id="{C1F1D8D2-8550-C219-E1DF-4BF0D1EDA061}"/>
              </a:ext>
            </a:extLst>
          </p:cNvPr>
          <p:cNvSpPr txBox="1"/>
          <p:nvPr/>
        </p:nvSpPr>
        <p:spPr>
          <a:xfrm>
            <a:off x="4997930" y="5928587"/>
            <a:ext cx="662941" cy="161583"/>
          </a:xfrm>
          <a:prstGeom prst="rect">
            <a:avLst/>
          </a:prstGeom>
          <a:solidFill>
            <a:srgbClr val="D1B8EF"/>
          </a:solidFill>
        </p:spPr>
        <p:txBody>
          <a:bodyPr wrap="square" lIns="0" tIns="0" rIns="0" bIns="0">
            <a:spAutoFit/>
          </a:bodyPr>
          <a:lstStyle/>
          <a:p>
            <a:pPr algn="ctr"/>
            <a:r>
              <a:rPr lang="zh-CN" altLang="en-US" sz="1050" b="1" dirty="0">
                <a:latin typeface="Arial" panose="020B0604020202020204" pitchFamily="34" charset="0"/>
                <a:ea typeface="HarmonyOS Sans SC" panose="00000500000000000000" pitchFamily="2" charset="-122"/>
                <a:sym typeface="Arial" panose="020B0604020202020204" pitchFamily="34" charset="0"/>
              </a:rPr>
              <a:t>溶酶体</a:t>
            </a:r>
          </a:p>
        </p:txBody>
      </p:sp>
      <p:sp>
        <p:nvSpPr>
          <p:cNvPr id="1033" name="文本框 1032">
            <a:extLst>
              <a:ext uri="{FF2B5EF4-FFF2-40B4-BE49-F238E27FC236}">
                <a16:creationId xmlns:a16="http://schemas.microsoft.com/office/drawing/2014/main" id="{32CEEB5A-3010-3B3F-7510-9A3E486C9D56}"/>
              </a:ext>
            </a:extLst>
          </p:cNvPr>
          <p:cNvSpPr txBox="1"/>
          <p:nvPr/>
        </p:nvSpPr>
        <p:spPr>
          <a:xfrm>
            <a:off x="501248" y="2462540"/>
            <a:ext cx="2169381" cy="2400657"/>
          </a:xfrm>
          <a:prstGeom prst="rect">
            <a:avLst/>
          </a:prstGeom>
          <a:noFill/>
        </p:spPr>
        <p:txBody>
          <a:bodyPr wrap="square">
            <a:spAutoFit/>
          </a:bodyPr>
          <a:lstStyle/>
          <a:p>
            <a:pPr>
              <a:spcAft>
                <a:spcPts val="600"/>
              </a:spcAft>
            </a:pP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巨噬细胞通过吞噬作用消灭病原体</a:t>
            </a:r>
            <a:r>
              <a:rPr lang="en-US" altLang="zh-CN" sz="1400"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rPr>
              <a:t>1</a:t>
            </a: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a:t>
            </a:r>
            <a:endParaRPr lang="en-US" altLang="zh-CN" sz="1400"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p>
            <a:pPr marL="285750" indent="-285750">
              <a:spcAft>
                <a:spcPts val="600"/>
              </a:spcAft>
              <a:buFont typeface="Arial" panose="020B0604020202020204" pitchFamily="34" charset="0"/>
              <a:buChar char="•"/>
            </a:pP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巨噬细胞识别了</a:t>
            </a:r>
            <a:r>
              <a:rPr lang="en-US" altLang="zh-CN"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AB</a:t>
            </a: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后，可将其内化吞入细胞内部，形成吞噬体。</a:t>
            </a:r>
            <a:endParaRPr lang="en-US" altLang="zh-CN" sz="1400"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p>
            <a:pPr marL="285750" indent="-285750">
              <a:spcAft>
                <a:spcPts val="600"/>
              </a:spcAft>
              <a:buFont typeface="Arial" panose="020B0604020202020204" pitchFamily="34" charset="0"/>
              <a:buChar char="•"/>
            </a:pP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新形成的吞噬体逐渐成熟后变为吞噬溶酶体，将细菌细胞内的物质降解，从而杀灭细菌。</a:t>
            </a:r>
          </a:p>
        </p:txBody>
      </p:sp>
      <p:sp>
        <p:nvSpPr>
          <p:cNvPr id="1036" name="文本框 1035">
            <a:extLst>
              <a:ext uri="{FF2B5EF4-FFF2-40B4-BE49-F238E27FC236}">
                <a16:creationId xmlns:a16="http://schemas.microsoft.com/office/drawing/2014/main" id="{7E6D6950-0CE5-1FC9-6130-88814A7391E5}"/>
              </a:ext>
            </a:extLst>
          </p:cNvPr>
          <p:cNvSpPr txBox="1"/>
          <p:nvPr/>
        </p:nvSpPr>
        <p:spPr>
          <a:xfrm>
            <a:off x="9289144" y="2462540"/>
            <a:ext cx="2531382" cy="3185487"/>
          </a:xfrm>
          <a:prstGeom prst="rect">
            <a:avLst/>
          </a:prstGeom>
          <a:noFill/>
        </p:spPr>
        <p:txBody>
          <a:bodyPr wrap="square">
            <a:spAutoFit/>
          </a:bodyPr>
          <a:lstStyle>
            <a:defPPr>
              <a:defRPr lang="en-US"/>
            </a:defPPr>
            <a:lvl1pPr>
              <a:defRPr sz="1200"/>
            </a:lvl1pPr>
          </a:lstStyle>
          <a:p>
            <a:pPr marL="171450" indent="-171450">
              <a:spcAft>
                <a:spcPts val="600"/>
              </a:spcAft>
              <a:buFont typeface="Arial" panose="020B0604020202020204" pitchFamily="34" charset="0"/>
              <a:buChar char="•"/>
            </a:pPr>
            <a:r>
              <a:rPr lang="en-US" altLang="zh-CN"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AB</a:t>
            </a: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可在被巨噬细胞内化后主动诱导自噬形成自噬体，同时阻止自噬体与溶酶体融合，造成不完全自噬，形成一个特定的隔室，称为含鲍曼不动杆菌液泡（</a:t>
            </a:r>
            <a:r>
              <a:rPr lang="en-US" altLang="zh-CN"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Acinetobacter Containing Vacuoles</a:t>
            </a: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ACV</a:t>
            </a: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a:t>
            </a:r>
            <a:endParaRPr lang="en-US" altLang="zh-CN" sz="1400"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p>
            <a:pPr marL="171450" indent="-171450">
              <a:spcAft>
                <a:spcPts val="600"/>
              </a:spcAft>
              <a:buFont typeface="Arial" panose="020B0604020202020204" pitchFamily="34" charset="0"/>
              <a:buChar char="•"/>
            </a:pP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在</a:t>
            </a:r>
            <a:r>
              <a:rPr lang="en-US" altLang="zh-CN"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ACV</a:t>
            </a: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内，</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AB</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可存活和复制</a:t>
            </a: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，从而逃避免疫系统的消除和</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承受抗生素治疗</a:t>
            </a:r>
            <a:r>
              <a:rPr lang="zh-CN" altLang="en-US" sz="1400" dirty="0">
                <a:solidFill>
                  <a:schemeClr val="bg1"/>
                </a:solidFill>
                <a:latin typeface="Arial" panose="020B0604020202020204" pitchFamily="34" charset="0"/>
                <a:ea typeface="HarmonyOS Sans SC" panose="00000500000000000000" pitchFamily="2" charset="-122"/>
                <a:sym typeface="Arial" panose="020B0604020202020204" pitchFamily="34" charset="0"/>
              </a:rPr>
              <a:t>，并持续释放炎性细胞因子，导致巨噬细胞炎症产物累积最终细胞死亡。</a:t>
            </a:r>
            <a:r>
              <a:rPr lang="en-US" altLang="zh-CN" sz="1400"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rPr>
              <a:t>1</a:t>
            </a:r>
            <a:endParaRPr lang="zh-CN" altLang="en-US" sz="1400"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p:txBody>
      </p:sp>
      <p:graphicFrame>
        <p:nvGraphicFramePr>
          <p:cNvPr id="8" name="表格 7">
            <a:extLst>
              <a:ext uri="{FF2B5EF4-FFF2-40B4-BE49-F238E27FC236}">
                <a16:creationId xmlns:a16="http://schemas.microsoft.com/office/drawing/2014/main" id="{2F7FACF9-3DD6-AABA-9736-7F663E3542A8}"/>
              </a:ext>
            </a:extLst>
          </p:cNvPr>
          <p:cNvGraphicFramePr>
            <a:graphicFrameLocks noGrp="1"/>
          </p:cNvGraphicFramePr>
          <p:nvPr>
            <p:extLst>
              <p:ext uri="{D42A27DB-BD31-4B8C-83A1-F6EECF244321}">
                <p14:modId xmlns:p14="http://schemas.microsoft.com/office/powerpoint/2010/main" val="226704754"/>
              </p:ext>
            </p:extLst>
          </p:nvPr>
        </p:nvGraphicFramePr>
        <p:xfrm>
          <a:off x="0" y="1028700"/>
          <a:ext cx="236220" cy="3289616"/>
        </p:xfrm>
        <a:graphic>
          <a:graphicData uri="http://schemas.openxmlformats.org/drawingml/2006/table">
            <a:tbl>
              <a:tblPr firstRow="1" bandRow="1">
                <a:tableStyleId>{5C22544A-7EE6-4342-B048-85BDC9FD1C3A}</a:tableStyleId>
              </a:tblPr>
              <a:tblGrid>
                <a:gridCol w="236220">
                  <a:extLst>
                    <a:ext uri="{9D8B030D-6E8A-4147-A177-3AD203B41FA5}">
                      <a16:colId xmlns:a16="http://schemas.microsoft.com/office/drawing/2014/main" val="2320617847"/>
                    </a:ext>
                  </a:extLst>
                </a:gridCol>
              </a:tblGrid>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3910616"/>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599962"/>
                  </a:ext>
                </a:extLst>
              </a:tr>
              <a:tr h="822404">
                <a:tc>
                  <a:txBody>
                    <a:bodyPr/>
                    <a:lstStyle/>
                    <a:p>
                      <a:pPr algn="ctr"/>
                      <a:endParaRPr lang="zh-CN" altLang="en-US" sz="7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264650"/>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8048485"/>
                  </a:ext>
                </a:extLst>
              </a:tr>
            </a:tbl>
          </a:graphicData>
        </a:graphic>
      </p:graphicFrame>
      <p:sp>
        <p:nvSpPr>
          <p:cNvPr id="13" name="文本框 12">
            <a:extLst>
              <a:ext uri="{FF2B5EF4-FFF2-40B4-BE49-F238E27FC236}">
                <a16:creationId xmlns:a16="http://schemas.microsoft.com/office/drawing/2014/main" id="{CF90D883-FD99-DE77-462E-50D272DBE790}"/>
              </a:ext>
            </a:extLst>
          </p:cNvPr>
          <p:cNvSpPr txBox="1"/>
          <p:nvPr/>
        </p:nvSpPr>
        <p:spPr>
          <a:xfrm>
            <a:off x="38338" y="1204982"/>
            <a:ext cx="159544" cy="46166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14" name="文本框 13">
            <a:extLst>
              <a:ext uri="{FF2B5EF4-FFF2-40B4-BE49-F238E27FC236}">
                <a16:creationId xmlns:a16="http://schemas.microsoft.com/office/drawing/2014/main" id="{BA60C397-B8A7-ABC6-4AFD-AA258E0D8BC2}"/>
              </a:ext>
            </a:extLst>
          </p:cNvPr>
          <p:cNvSpPr txBox="1"/>
          <p:nvPr/>
        </p:nvSpPr>
        <p:spPr>
          <a:xfrm>
            <a:off x="38338" y="2088426"/>
            <a:ext cx="159544" cy="338554"/>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p:txBody>
      </p:sp>
      <p:sp>
        <p:nvSpPr>
          <p:cNvPr id="15" name="文本框 14">
            <a:extLst>
              <a:ext uri="{FF2B5EF4-FFF2-40B4-BE49-F238E27FC236}">
                <a16:creationId xmlns:a16="http://schemas.microsoft.com/office/drawing/2014/main" id="{6020DF1D-25BF-D711-1790-CDEB410AFA77}"/>
              </a:ext>
            </a:extLst>
          </p:cNvPr>
          <p:cNvSpPr txBox="1"/>
          <p:nvPr/>
        </p:nvSpPr>
        <p:spPr>
          <a:xfrm>
            <a:off x="38338" y="2778195"/>
            <a:ext cx="159544" cy="58477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p:txBody>
      </p:sp>
      <p:sp>
        <p:nvSpPr>
          <p:cNvPr id="16" name="文本框 15">
            <a:extLst>
              <a:ext uri="{FF2B5EF4-FFF2-40B4-BE49-F238E27FC236}">
                <a16:creationId xmlns:a16="http://schemas.microsoft.com/office/drawing/2014/main" id="{E3275A7C-A35D-EC5F-EEB1-44EC13B56D96}"/>
              </a:ext>
            </a:extLst>
          </p:cNvPr>
          <p:cNvSpPr txBox="1"/>
          <p:nvPr/>
        </p:nvSpPr>
        <p:spPr>
          <a:xfrm>
            <a:off x="46776" y="3648145"/>
            <a:ext cx="142668" cy="369332"/>
          </a:xfrm>
          <a:prstGeom prst="rect">
            <a:avLst/>
          </a:prstGeom>
          <a:noFill/>
        </p:spPr>
        <p:txBody>
          <a:bodyPr wrap="none" lIns="0" tIns="0" rIns="0" bIns="0">
            <a:spAutoFit/>
          </a:bodyPr>
          <a:lstStyle/>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PD</a:t>
            </a:r>
            <a:endPar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17" name="组合 16">
            <a:extLst>
              <a:ext uri="{FF2B5EF4-FFF2-40B4-BE49-F238E27FC236}">
                <a16:creationId xmlns:a16="http://schemas.microsoft.com/office/drawing/2014/main" id="{C5270838-6841-F1F3-F908-ED7CA796009B}"/>
              </a:ext>
            </a:extLst>
          </p:cNvPr>
          <p:cNvGrpSpPr/>
          <p:nvPr/>
        </p:nvGrpSpPr>
        <p:grpSpPr>
          <a:xfrm flipV="1">
            <a:off x="-1" y="3438527"/>
            <a:ext cx="314656" cy="880265"/>
            <a:chOff x="-528856" y="1330593"/>
            <a:chExt cx="314656" cy="843814"/>
          </a:xfrm>
        </p:grpSpPr>
        <p:sp>
          <p:nvSpPr>
            <p:cNvPr id="18" name="直角三角形 17">
              <a:extLst>
                <a:ext uri="{FF2B5EF4-FFF2-40B4-BE49-F238E27FC236}">
                  <a16:creationId xmlns:a16="http://schemas.microsoft.com/office/drawing/2014/main" id="{28ABEA6A-7D5D-79F4-E026-03FFDC211F0A}"/>
                </a:ext>
              </a:extLst>
            </p:cNvPr>
            <p:cNvSpPr/>
            <p:nvPr/>
          </p:nvSpPr>
          <p:spPr>
            <a:xfrm flipV="1">
              <a:off x="-293111" y="2122350"/>
              <a:ext cx="78911" cy="52057"/>
            </a:xfrm>
            <a:prstGeom prst="rtTriangle">
              <a:avLst/>
            </a:prstGeom>
            <a:gradFill flip="none" rotWithShape="1">
              <a:gsLst>
                <a:gs pos="0">
                  <a:schemeClr val="tx2">
                    <a:lumMod val="75000"/>
                  </a:schemeClr>
                </a:gs>
                <a:gs pos="31000">
                  <a:srgbClr val="627787"/>
                </a:gs>
                <a:gs pos="100000">
                  <a:schemeClr val="bg1">
                    <a:lumMod val="50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19" name="组合 18">
              <a:extLst>
                <a:ext uri="{FF2B5EF4-FFF2-40B4-BE49-F238E27FC236}">
                  <a16:creationId xmlns:a16="http://schemas.microsoft.com/office/drawing/2014/main" id="{E3F1C39C-5519-1CDE-5E5B-28BC9629F336}"/>
                </a:ext>
              </a:extLst>
            </p:cNvPr>
            <p:cNvGrpSpPr/>
            <p:nvPr/>
          </p:nvGrpSpPr>
          <p:grpSpPr>
            <a:xfrm>
              <a:off x="-528856" y="1330593"/>
              <a:ext cx="314655" cy="791759"/>
              <a:chOff x="2696263" y="1081219"/>
              <a:chExt cx="314655" cy="791759"/>
            </a:xfrm>
          </p:grpSpPr>
          <p:sp>
            <p:nvSpPr>
              <p:cNvPr id="20" name="矩形 19">
                <a:extLst>
                  <a:ext uri="{FF2B5EF4-FFF2-40B4-BE49-F238E27FC236}">
                    <a16:creationId xmlns:a16="http://schemas.microsoft.com/office/drawing/2014/main" id="{B4E5CD13-1E18-C30A-678F-A06BF4D1B34D}"/>
                  </a:ext>
                </a:extLst>
              </p:cNvPr>
              <p:cNvSpPr>
                <a:spLocks/>
              </p:cNvSpPr>
              <p:nvPr/>
            </p:nvSpPr>
            <p:spPr>
              <a:xfrm>
                <a:off x="2696263" y="1081219"/>
                <a:ext cx="314655" cy="791759"/>
              </a:xfrm>
              <a:prstGeom prst="rect">
                <a:avLst/>
              </a:prstGeom>
              <a:solidFill>
                <a:schemeClr val="accent1"/>
              </a:solidFill>
              <a:ln>
                <a:noFill/>
              </a:ln>
              <a:effectLst>
                <a:outerShdw blurRad="228600" dist="152400" dir="5400000" sx="92000" sy="92000" algn="t"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1" name="文本框 20">
                <a:extLst>
                  <a:ext uri="{FF2B5EF4-FFF2-40B4-BE49-F238E27FC236}">
                    <a16:creationId xmlns:a16="http://schemas.microsoft.com/office/drawing/2014/main" id="{32573BD9-9192-A819-92D3-376DB25EFF81}"/>
                  </a:ext>
                </a:extLst>
              </p:cNvPr>
              <p:cNvSpPr txBox="1">
                <a:spLocks/>
              </p:cNvSpPr>
              <p:nvPr/>
            </p:nvSpPr>
            <p:spPr>
              <a:xfrm flipV="1">
                <a:off x="2736744" y="1185431"/>
                <a:ext cx="233692" cy="486802"/>
              </a:xfrm>
              <a:prstGeom prst="rect">
                <a:avLst/>
              </a:prstGeom>
              <a:noFill/>
            </p:spPr>
            <p:txBody>
              <a:bodyPr wrap="square" lIns="0" tIns="0" rIns="0" bIns="0">
                <a:spAutoFit/>
              </a:bodyPr>
              <a:lstStyle/>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PK</a:t>
                </a:r>
              </a:p>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a:t>
                </a:r>
              </a:p>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PD</a:t>
                </a:r>
              </a:p>
            </p:txBody>
          </p:sp>
        </p:grpSp>
      </p:grpSp>
      <p:grpSp>
        <p:nvGrpSpPr>
          <p:cNvPr id="22" name="组合 21">
            <a:extLst>
              <a:ext uri="{FF2B5EF4-FFF2-40B4-BE49-F238E27FC236}">
                <a16:creationId xmlns:a16="http://schemas.microsoft.com/office/drawing/2014/main" id="{436122D0-3434-1D65-58BD-D5989A0DBC52}"/>
              </a:ext>
            </a:extLst>
          </p:cNvPr>
          <p:cNvGrpSpPr>
            <a:grpSpLocks/>
          </p:cNvGrpSpPr>
          <p:nvPr/>
        </p:nvGrpSpPr>
        <p:grpSpPr>
          <a:xfrm>
            <a:off x="368299" y="1028699"/>
            <a:ext cx="11455399" cy="990601"/>
            <a:chOff x="577811" y="1885480"/>
            <a:chExt cx="21552289" cy="1799721"/>
          </a:xfrm>
        </p:grpSpPr>
        <p:sp>
          <p:nvSpPr>
            <p:cNvPr id="23" name="矩形: 圆角 22">
              <a:extLst>
                <a:ext uri="{FF2B5EF4-FFF2-40B4-BE49-F238E27FC236}">
                  <a16:creationId xmlns:a16="http://schemas.microsoft.com/office/drawing/2014/main" id="{8C2E3D62-5948-9DA8-F8B9-487DD07FB2CB}"/>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4" name="矩形: 圆角 23">
              <a:extLst>
                <a:ext uri="{FF2B5EF4-FFF2-40B4-BE49-F238E27FC236}">
                  <a16:creationId xmlns:a16="http://schemas.microsoft.com/office/drawing/2014/main" id="{39220093-0F4B-4BFF-A952-615FA611FCEF}"/>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5" name="文本框 24">
            <a:extLst>
              <a:ext uri="{FF2B5EF4-FFF2-40B4-BE49-F238E27FC236}">
                <a16:creationId xmlns:a16="http://schemas.microsoft.com/office/drawing/2014/main" id="{B7FC7BAF-AFE1-490B-A1C2-9BDCCBA78847}"/>
              </a:ext>
            </a:extLst>
          </p:cNvPr>
          <p:cNvSpPr txBox="1"/>
          <p:nvPr/>
        </p:nvSpPr>
        <p:spPr>
          <a:xfrm>
            <a:off x="472033" y="1107763"/>
            <a:ext cx="11314446" cy="815608"/>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肺泡巨噬细胞 （</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AM</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 和肺上皮细胞是抵御呼吸道病原体的第一道防线，巨噬细胞在宿主对</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呼吸道感染的免疫防御中起关键作用</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1</a:t>
            </a:r>
          </a:p>
          <a:p>
            <a:pPr marL="285750" indent="-285750">
              <a:spcAft>
                <a:spcPts val="600"/>
              </a:spcAft>
              <a:buFont typeface="Wingdings" panose="05000000000000000000" pitchFamily="2" charset="2"/>
              <a:buChar char="Ø"/>
            </a:pP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通常被认为是一种</a:t>
            </a:r>
            <a:r>
              <a:rPr lang="zh-CN" altLang="en-US"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细胞外病原体</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。肺部感染时即使被巨噬细胞吞噬后也可形成特殊的液泡</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ACV</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，在胞内进一步繁殖和持续存在，该能力对于避免宿主免疫系统清除和承受抗生素治疗可能很重要</a:t>
            </a:r>
            <a:r>
              <a:rPr lang="en-US" altLang="zh-CN" sz="1400" baseline="30000" dirty="0">
                <a:latin typeface="Arial" panose="020B0604020202020204" pitchFamily="34" charset="0"/>
                <a:ea typeface="HarmonyOS Sans SC" panose="00000500000000000000" pitchFamily="2" charset="-122"/>
                <a:cs typeface="+mn-ea"/>
                <a:sym typeface="Arial" panose="020B0604020202020204" pitchFamily="34" charset="0"/>
              </a:rPr>
              <a:t>1,2</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a:t>
            </a:r>
          </a:p>
        </p:txBody>
      </p:sp>
      <p:sp>
        <p:nvSpPr>
          <p:cNvPr id="26" name="矩形: 圆角 25">
            <a:extLst>
              <a:ext uri="{FF2B5EF4-FFF2-40B4-BE49-F238E27FC236}">
                <a16:creationId xmlns:a16="http://schemas.microsoft.com/office/drawing/2014/main" id="{6150DD28-4B4F-C824-EFC5-88A01FD6172A}"/>
              </a:ext>
            </a:extLst>
          </p:cNvPr>
          <p:cNvSpPr/>
          <p:nvPr/>
        </p:nvSpPr>
        <p:spPr>
          <a:xfrm rot="19132753">
            <a:off x="4117562" y="3847047"/>
            <a:ext cx="1874094" cy="2729258"/>
          </a:xfrm>
          <a:prstGeom prst="roundRect">
            <a:avLst>
              <a:gd name="adj" fmla="val 4877"/>
            </a:avLst>
          </a:prstGeom>
          <a:solidFill>
            <a:schemeClr val="accent2">
              <a:alpha val="1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sp>
        <p:nvSpPr>
          <p:cNvPr id="28" name="等腰三角形 14">
            <a:extLst>
              <a:ext uri="{FF2B5EF4-FFF2-40B4-BE49-F238E27FC236}">
                <a16:creationId xmlns:a16="http://schemas.microsoft.com/office/drawing/2014/main" id="{1927E259-6B2F-FEF9-07FA-96D1498E4D6A}"/>
              </a:ext>
            </a:extLst>
          </p:cNvPr>
          <p:cNvSpPr/>
          <p:nvPr/>
        </p:nvSpPr>
        <p:spPr>
          <a:xfrm rot="5400000">
            <a:off x="1482574" y="3739399"/>
            <a:ext cx="3351078" cy="502914"/>
          </a:xfrm>
          <a:custGeom>
            <a:avLst/>
            <a:gdLst>
              <a:gd name="connsiteX0" fmla="*/ 0 w 1986171"/>
              <a:gd name="connsiteY0" fmla="*/ 1233843 h 1233843"/>
              <a:gd name="connsiteX1" fmla="*/ 1986171 w 1986171"/>
              <a:gd name="connsiteY1" fmla="*/ 0 h 1233843"/>
              <a:gd name="connsiteX2" fmla="*/ 1986171 w 1986171"/>
              <a:gd name="connsiteY2" fmla="*/ 1233843 h 1233843"/>
              <a:gd name="connsiteX3" fmla="*/ 0 w 1986171"/>
              <a:gd name="connsiteY3" fmla="*/ 1233843 h 1233843"/>
              <a:gd name="connsiteX0" fmla="*/ 0 w 1986171"/>
              <a:gd name="connsiteY0" fmla="*/ 2521623 h 2521623"/>
              <a:gd name="connsiteX1" fmla="*/ 1788051 w 1986171"/>
              <a:gd name="connsiteY1" fmla="*/ 0 h 2521623"/>
              <a:gd name="connsiteX2" fmla="*/ 1986171 w 1986171"/>
              <a:gd name="connsiteY2" fmla="*/ 2521623 h 2521623"/>
              <a:gd name="connsiteX3" fmla="*/ 0 w 1986171"/>
              <a:gd name="connsiteY3" fmla="*/ 2521623 h 2521623"/>
              <a:gd name="connsiteX0" fmla="*/ 0 w 1986171"/>
              <a:gd name="connsiteY0" fmla="*/ 2695795 h 2695795"/>
              <a:gd name="connsiteX1" fmla="*/ 322111 w 1986171"/>
              <a:gd name="connsiteY1" fmla="*/ 0 h 2695795"/>
              <a:gd name="connsiteX2" fmla="*/ 1986171 w 1986171"/>
              <a:gd name="connsiteY2" fmla="*/ 2695795 h 2695795"/>
              <a:gd name="connsiteX3" fmla="*/ 0 w 1986171"/>
              <a:gd name="connsiteY3" fmla="*/ 2695795 h 2695795"/>
              <a:gd name="connsiteX0" fmla="*/ 0 w 1986171"/>
              <a:gd name="connsiteY0" fmla="*/ 2782880 h 2782880"/>
              <a:gd name="connsiteX1" fmla="*/ 713997 w 1986171"/>
              <a:gd name="connsiteY1" fmla="*/ 0 h 2782880"/>
              <a:gd name="connsiteX2" fmla="*/ 1986171 w 1986171"/>
              <a:gd name="connsiteY2" fmla="*/ 2782880 h 2782880"/>
              <a:gd name="connsiteX3" fmla="*/ 0 w 1986171"/>
              <a:gd name="connsiteY3" fmla="*/ 2782880 h 2782880"/>
              <a:gd name="connsiteX0" fmla="*/ 0 w 2364996"/>
              <a:gd name="connsiteY0" fmla="*/ 2300281 h 2300281"/>
              <a:gd name="connsiteX1" fmla="*/ 2364996 w 2364996"/>
              <a:gd name="connsiteY1" fmla="*/ 0 h 2300281"/>
              <a:gd name="connsiteX2" fmla="*/ 1986171 w 2364996"/>
              <a:gd name="connsiteY2" fmla="*/ 2300281 h 2300281"/>
              <a:gd name="connsiteX3" fmla="*/ 0 w 2364996"/>
              <a:gd name="connsiteY3" fmla="*/ 2300281 h 2300281"/>
              <a:gd name="connsiteX0" fmla="*/ 0 w 1986171"/>
              <a:gd name="connsiteY0" fmla="*/ 631501 h 631501"/>
              <a:gd name="connsiteX1" fmla="*/ 1362367 w 1986171"/>
              <a:gd name="connsiteY1" fmla="*/ 0 h 631501"/>
              <a:gd name="connsiteX2" fmla="*/ 1986171 w 1986171"/>
              <a:gd name="connsiteY2" fmla="*/ 631501 h 631501"/>
              <a:gd name="connsiteX3" fmla="*/ 0 w 1986171"/>
              <a:gd name="connsiteY3" fmla="*/ 631501 h 631501"/>
              <a:gd name="connsiteX0" fmla="*/ 0 w 1986171"/>
              <a:gd name="connsiteY0" fmla="*/ 502914 h 502914"/>
              <a:gd name="connsiteX1" fmla="*/ 1421645 w 1986171"/>
              <a:gd name="connsiteY1" fmla="*/ 0 h 502914"/>
              <a:gd name="connsiteX2" fmla="*/ 1986171 w 1986171"/>
              <a:gd name="connsiteY2" fmla="*/ 502914 h 502914"/>
              <a:gd name="connsiteX3" fmla="*/ 0 w 1986171"/>
              <a:gd name="connsiteY3" fmla="*/ 502914 h 502914"/>
            </a:gdLst>
            <a:ahLst/>
            <a:cxnLst>
              <a:cxn ang="0">
                <a:pos x="connsiteX0" y="connsiteY0"/>
              </a:cxn>
              <a:cxn ang="0">
                <a:pos x="connsiteX1" y="connsiteY1"/>
              </a:cxn>
              <a:cxn ang="0">
                <a:pos x="connsiteX2" y="connsiteY2"/>
              </a:cxn>
              <a:cxn ang="0">
                <a:pos x="connsiteX3" y="connsiteY3"/>
              </a:cxn>
            </a:cxnLst>
            <a:rect l="l" t="t" r="r" b="b"/>
            <a:pathLst>
              <a:path w="1986171" h="502914">
                <a:moveTo>
                  <a:pt x="0" y="502914"/>
                </a:moveTo>
                <a:lnTo>
                  <a:pt x="1421645" y="0"/>
                </a:lnTo>
                <a:lnTo>
                  <a:pt x="1986171" y="502914"/>
                </a:lnTo>
                <a:lnTo>
                  <a:pt x="0" y="502914"/>
                </a:lnTo>
                <a:close/>
              </a:path>
            </a:pathLst>
          </a:custGeom>
          <a:gradFill>
            <a:gsLst>
              <a:gs pos="0">
                <a:schemeClr val="accent1"/>
              </a:gs>
              <a:gs pos="100000">
                <a:schemeClr val="accent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6" name="矩形: 圆角 35">
            <a:extLst>
              <a:ext uri="{FF2B5EF4-FFF2-40B4-BE49-F238E27FC236}">
                <a16:creationId xmlns:a16="http://schemas.microsoft.com/office/drawing/2014/main" id="{7398D23D-2324-217F-A454-608A03E23B2F}"/>
              </a:ext>
            </a:extLst>
          </p:cNvPr>
          <p:cNvSpPr/>
          <p:nvPr/>
        </p:nvSpPr>
        <p:spPr>
          <a:xfrm rot="19132753">
            <a:off x="5886206" y="2471795"/>
            <a:ext cx="1874094" cy="3668783"/>
          </a:xfrm>
          <a:prstGeom prst="roundRect">
            <a:avLst>
              <a:gd name="adj" fmla="val 4111"/>
            </a:avLst>
          </a:prstGeom>
          <a:solidFill>
            <a:schemeClr val="accent2">
              <a:alpha val="10000"/>
            </a:schemeClr>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sp>
        <p:nvSpPr>
          <p:cNvPr id="37" name="等腰三角形 14">
            <a:extLst>
              <a:ext uri="{FF2B5EF4-FFF2-40B4-BE49-F238E27FC236}">
                <a16:creationId xmlns:a16="http://schemas.microsoft.com/office/drawing/2014/main" id="{B14488C7-E9FE-DE8B-FB6A-76A255CCAAC5}"/>
              </a:ext>
            </a:extLst>
          </p:cNvPr>
          <p:cNvSpPr/>
          <p:nvPr/>
        </p:nvSpPr>
        <p:spPr>
          <a:xfrm rot="16200000" flipH="1">
            <a:off x="7333310" y="3727496"/>
            <a:ext cx="3351078" cy="526723"/>
          </a:xfrm>
          <a:custGeom>
            <a:avLst/>
            <a:gdLst>
              <a:gd name="connsiteX0" fmla="*/ 0 w 1986171"/>
              <a:gd name="connsiteY0" fmla="*/ 1233843 h 1233843"/>
              <a:gd name="connsiteX1" fmla="*/ 1986171 w 1986171"/>
              <a:gd name="connsiteY1" fmla="*/ 0 h 1233843"/>
              <a:gd name="connsiteX2" fmla="*/ 1986171 w 1986171"/>
              <a:gd name="connsiteY2" fmla="*/ 1233843 h 1233843"/>
              <a:gd name="connsiteX3" fmla="*/ 0 w 1986171"/>
              <a:gd name="connsiteY3" fmla="*/ 1233843 h 1233843"/>
              <a:gd name="connsiteX0" fmla="*/ 0 w 1986171"/>
              <a:gd name="connsiteY0" fmla="*/ 2521623 h 2521623"/>
              <a:gd name="connsiteX1" fmla="*/ 1788051 w 1986171"/>
              <a:gd name="connsiteY1" fmla="*/ 0 h 2521623"/>
              <a:gd name="connsiteX2" fmla="*/ 1986171 w 1986171"/>
              <a:gd name="connsiteY2" fmla="*/ 2521623 h 2521623"/>
              <a:gd name="connsiteX3" fmla="*/ 0 w 1986171"/>
              <a:gd name="connsiteY3" fmla="*/ 2521623 h 2521623"/>
              <a:gd name="connsiteX0" fmla="*/ 0 w 1986171"/>
              <a:gd name="connsiteY0" fmla="*/ 2695795 h 2695795"/>
              <a:gd name="connsiteX1" fmla="*/ 322111 w 1986171"/>
              <a:gd name="connsiteY1" fmla="*/ 0 h 2695795"/>
              <a:gd name="connsiteX2" fmla="*/ 1986171 w 1986171"/>
              <a:gd name="connsiteY2" fmla="*/ 2695795 h 2695795"/>
              <a:gd name="connsiteX3" fmla="*/ 0 w 1986171"/>
              <a:gd name="connsiteY3" fmla="*/ 2695795 h 2695795"/>
              <a:gd name="connsiteX0" fmla="*/ 0 w 1986171"/>
              <a:gd name="connsiteY0" fmla="*/ 2782880 h 2782880"/>
              <a:gd name="connsiteX1" fmla="*/ 713997 w 1986171"/>
              <a:gd name="connsiteY1" fmla="*/ 0 h 2782880"/>
              <a:gd name="connsiteX2" fmla="*/ 1986171 w 1986171"/>
              <a:gd name="connsiteY2" fmla="*/ 2782880 h 2782880"/>
              <a:gd name="connsiteX3" fmla="*/ 0 w 1986171"/>
              <a:gd name="connsiteY3" fmla="*/ 2782880 h 2782880"/>
              <a:gd name="connsiteX0" fmla="*/ 0 w 2364996"/>
              <a:gd name="connsiteY0" fmla="*/ 2300281 h 2300281"/>
              <a:gd name="connsiteX1" fmla="*/ 2364996 w 2364996"/>
              <a:gd name="connsiteY1" fmla="*/ 0 h 2300281"/>
              <a:gd name="connsiteX2" fmla="*/ 1986171 w 2364996"/>
              <a:gd name="connsiteY2" fmla="*/ 2300281 h 2300281"/>
              <a:gd name="connsiteX3" fmla="*/ 0 w 2364996"/>
              <a:gd name="connsiteY3" fmla="*/ 2300281 h 2300281"/>
              <a:gd name="connsiteX0" fmla="*/ 0 w 1986171"/>
              <a:gd name="connsiteY0" fmla="*/ 631501 h 631501"/>
              <a:gd name="connsiteX1" fmla="*/ 1362367 w 1986171"/>
              <a:gd name="connsiteY1" fmla="*/ 0 h 631501"/>
              <a:gd name="connsiteX2" fmla="*/ 1986171 w 1986171"/>
              <a:gd name="connsiteY2" fmla="*/ 631501 h 631501"/>
              <a:gd name="connsiteX3" fmla="*/ 0 w 1986171"/>
              <a:gd name="connsiteY3" fmla="*/ 631501 h 631501"/>
              <a:gd name="connsiteX0" fmla="*/ 0 w 1986171"/>
              <a:gd name="connsiteY0" fmla="*/ 526723 h 526723"/>
              <a:gd name="connsiteX1" fmla="*/ 1622058 w 1986171"/>
              <a:gd name="connsiteY1" fmla="*/ 0 h 526723"/>
              <a:gd name="connsiteX2" fmla="*/ 1986171 w 1986171"/>
              <a:gd name="connsiteY2" fmla="*/ 526723 h 526723"/>
              <a:gd name="connsiteX3" fmla="*/ 0 w 1986171"/>
              <a:gd name="connsiteY3" fmla="*/ 526723 h 526723"/>
            </a:gdLst>
            <a:ahLst/>
            <a:cxnLst>
              <a:cxn ang="0">
                <a:pos x="connsiteX0" y="connsiteY0"/>
              </a:cxn>
              <a:cxn ang="0">
                <a:pos x="connsiteX1" y="connsiteY1"/>
              </a:cxn>
              <a:cxn ang="0">
                <a:pos x="connsiteX2" y="connsiteY2"/>
              </a:cxn>
              <a:cxn ang="0">
                <a:pos x="connsiteX3" y="connsiteY3"/>
              </a:cxn>
            </a:cxnLst>
            <a:rect l="l" t="t" r="r" b="b"/>
            <a:pathLst>
              <a:path w="1986171" h="526723">
                <a:moveTo>
                  <a:pt x="0" y="526723"/>
                </a:moveTo>
                <a:lnTo>
                  <a:pt x="1622058" y="0"/>
                </a:lnTo>
                <a:lnTo>
                  <a:pt x="1986171" y="526723"/>
                </a:lnTo>
                <a:lnTo>
                  <a:pt x="0" y="526723"/>
                </a:lnTo>
                <a:close/>
              </a:path>
            </a:pathLst>
          </a:custGeom>
          <a:gradFill>
            <a:gsLst>
              <a:gs pos="0">
                <a:schemeClr val="accent1"/>
              </a:gs>
              <a:gs pos="100000">
                <a:schemeClr val="accent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5" name="文本框 34">
            <a:extLst>
              <a:ext uri="{FF2B5EF4-FFF2-40B4-BE49-F238E27FC236}">
                <a16:creationId xmlns:a16="http://schemas.microsoft.com/office/drawing/2014/main" id="{E1337E1D-A035-9C9A-94F9-29239C9CDB43}"/>
              </a:ext>
            </a:extLst>
          </p:cNvPr>
          <p:cNvSpPr txBox="1"/>
          <p:nvPr/>
        </p:nvSpPr>
        <p:spPr>
          <a:xfrm>
            <a:off x="4020364" y="1984479"/>
            <a:ext cx="3772625" cy="307777"/>
          </a:xfrm>
          <a:prstGeom prst="rect">
            <a:avLst/>
          </a:prstGeom>
          <a:noFill/>
        </p:spPr>
        <p:txBody>
          <a:bodyPr wrap="square">
            <a:spAutoFit/>
          </a:bodyPr>
          <a:lstStyle/>
          <a:p>
            <a:pPr algn="ctr"/>
            <a:r>
              <a:rPr lang="zh-CN" altLang="en-US" sz="1400" b="1" dirty="0">
                <a:latin typeface="Arial" panose="020B0604020202020204" pitchFamily="34" charset="0"/>
                <a:ea typeface="HarmonyOS Sans SC" panose="00000500000000000000" pitchFamily="2" charset="-122"/>
                <a:sym typeface="Arial" panose="020B0604020202020204" pitchFamily="34" charset="0"/>
              </a:rPr>
              <a:t>鲍曼不动杆菌在巨噬细胞内的胞内生活模式</a:t>
            </a:r>
            <a:r>
              <a:rPr lang="en-US" altLang="zh-CN" sz="1400" b="1" baseline="30000" dirty="0">
                <a:latin typeface="Arial" panose="020B0604020202020204" pitchFamily="34" charset="0"/>
                <a:ea typeface="HarmonyOS Sans SC" panose="00000500000000000000" pitchFamily="2" charset="-122"/>
                <a:sym typeface="Arial" panose="020B0604020202020204" pitchFamily="34" charset="0"/>
              </a:rPr>
              <a:t>1</a:t>
            </a:r>
            <a:endParaRPr lang="zh-CN" altLang="en-US" sz="1400" b="1" baseline="30000" dirty="0">
              <a:latin typeface="Arial" panose="020B0604020202020204" pitchFamily="34" charset="0"/>
              <a:ea typeface="HarmonyOS Sans SC" panose="00000500000000000000" pitchFamily="2" charset="-122"/>
              <a:sym typeface="Arial" panose="020B0604020202020204" pitchFamily="34" charset="0"/>
            </a:endParaRPr>
          </a:p>
        </p:txBody>
      </p:sp>
    </p:spTree>
    <p:extLst>
      <p:ext uri="{BB962C8B-B14F-4D97-AF65-F5344CB8AC3E}">
        <p14:creationId xmlns:p14="http://schemas.microsoft.com/office/powerpoint/2010/main" val="37707982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D78814C7-13B4-66BC-AD0E-052C9F3673C9}"/>
              </a:ext>
            </a:extLst>
          </p:cNvPr>
          <p:cNvGrpSpPr/>
          <p:nvPr/>
        </p:nvGrpSpPr>
        <p:grpSpPr>
          <a:xfrm>
            <a:off x="371475" y="2117725"/>
            <a:ext cx="5657012" cy="3226171"/>
            <a:chOff x="330200" y="1760424"/>
            <a:chExt cx="5657012" cy="3855984"/>
          </a:xfrm>
        </p:grpSpPr>
        <p:grpSp>
          <p:nvGrpSpPr>
            <p:cNvPr id="49" name="组合 48">
              <a:extLst>
                <a:ext uri="{FF2B5EF4-FFF2-40B4-BE49-F238E27FC236}">
                  <a16:creationId xmlns:a16="http://schemas.microsoft.com/office/drawing/2014/main" id="{5C0D313A-037E-1157-955A-2238A030AEE7}"/>
                </a:ext>
              </a:extLst>
            </p:cNvPr>
            <p:cNvGrpSpPr>
              <a:grpSpLocks/>
            </p:cNvGrpSpPr>
            <p:nvPr/>
          </p:nvGrpSpPr>
          <p:grpSpPr>
            <a:xfrm>
              <a:off x="330200" y="1760424"/>
              <a:ext cx="5657012" cy="3855984"/>
              <a:chOff x="1076325" y="6997280"/>
              <a:chExt cx="3321778" cy="2077100"/>
            </a:xfrm>
          </p:grpSpPr>
          <p:grpSp>
            <p:nvGrpSpPr>
              <p:cNvPr id="51" name="组合 50">
                <a:extLst>
                  <a:ext uri="{FF2B5EF4-FFF2-40B4-BE49-F238E27FC236}">
                    <a16:creationId xmlns:a16="http://schemas.microsoft.com/office/drawing/2014/main" id="{F0239693-78E5-E2BD-1893-2AA2A9D001A7}"/>
                  </a:ext>
                </a:extLst>
              </p:cNvPr>
              <p:cNvGrpSpPr/>
              <p:nvPr/>
            </p:nvGrpSpPr>
            <p:grpSpPr>
              <a:xfrm>
                <a:off x="1261816" y="7175545"/>
                <a:ext cx="2950798" cy="1898835"/>
                <a:chOff x="747000" y="3712400"/>
                <a:chExt cx="3120150" cy="1873987"/>
              </a:xfrm>
            </p:grpSpPr>
            <p:sp>
              <p:nvSpPr>
                <p:cNvPr id="53" name="矩形: 圆角 52">
                  <a:extLst>
                    <a:ext uri="{FF2B5EF4-FFF2-40B4-BE49-F238E27FC236}">
                      <a16:creationId xmlns:a16="http://schemas.microsoft.com/office/drawing/2014/main" id="{39DDAD46-9D2F-3CD9-9D1F-15188FD4DFCA}"/>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4" name="矩形: 圆角 53">
                  <a:extLst>
                    <a:ext uri="{FF2B5EF4-FFF2-40B4-BE49-F238E27FC236}">
                      <a16:creationId xmlns:a16="http://schemas.microsoft.com/office/drawing/2014/main" id="{B852F35E-E156-CA3F-3AA6-639C0A1C98BE}"/>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2" name="矩形: 圆角 51">
                <a:extLst>
                  <a:ext uri="{FF2B5EF4-FFF2-40B4-BE49-F238E27FC236}">
                    <a16:creationId xmlns:a16="http://schemas.microsoft.com/office/drawing/2014/main" id="{47451BD6-9696-233F-2D73-C205D25FB600}"/>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0" name="任意多边形: 形状 49">
              <a:extLst>
                <a:ext uri="{FF2B5EF4-FFF2-40B4-BE49-F238E27FC236}">
                  <a16:creationId xmlns:a16="http://schemas.microsoft.com/office/drawing/2014/main" id="{64C72FCF-A819-7276-F5CB-3C9C5CC060D2}"/>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55" name="组合 54">
            <a:extLst>
              <a:ext uri="{FF2B5EF4-FFF2-40B4-BE49-F238E27FC236}">
                <a16:creationId xmlns:a16="http://schemas.microsoft.com/office/drawing/2014/main" id="{FDF48824-A25B-C32A-6313-326360DFC1DE}"/>
              </a:ext>
            </a:extLst>
          </p:cNvPr>
          <p:cNvGrpSpPr/>
          <p:nvPr/>
        </p:nvGrpSpPr>
        <p:grpSpPr>
          <a:xfrm>
            <a:off x="6163513" y="2117725"/>
            <a:ext cx="5657012" cy="3226171"/>
            <a:chOff x="330200" y="1760424"/>
            <a:chExt cx="5657012" cy="3855984"/>
          </a:xfrm>
        </p:grpSpPr>
        <p:grpSp>
          <p:nvGrpSpPr>
            <p:cNvPr id="56" name="组合 55">
              <a:extLst>
                <a:ext uri="{FF2B5EF4-FFF2-40B4-BE49-F238E27FC236}">
                  <a16:creationId xmlns:a16="http://schemas.microsoft.com/office/drawing/2014/main" id="{EEB633E1-EF91-AA2A-3248-B0AC11D10AC5}"/>
                </a:ext>
              </a:extLst>
            </p:cNvPr>
            <p:cNvGrpSpPr>
              <a:grpSpLocks/>
            </p:cNvGrpSpPr>
            <p:nvPr/>
          </p:nvGrpSpPr>
          <p:grpSpPr>
            <a:xfrm>
              <a:off x="330200" y="1760424"/>
              <a:ext cx="5657012" cy="3855984"/>
              <a:chOff x="1076325" y="6997280"/>
              <a:chExt cx="3321778" cy="2077100"/>
            </a:xfrm>
          </p:grpSpPr>
          <p:grpSp>
            <p:nvGrpSpPr>
              <p:cNvPr id="58" name="组合 57">
                <a:extLst>
                  <a:ext uri="{FF2B5EF4-FFF2-40B4-BE49-F238E27FC236}">
                    <a16:creationId xmlns:a16="http://schemas.microsoft.com/office/drawing/2014/main" id="{1D0D86FA-09AD-2686-B8A6-F1DC8AA63546}"/>
                  </a:ext>
                </a:extLst>
              </p:cNvPr>
              <p:cNvGrpSpPr/>
              <p:nvPr/>
            </p:nvGrpSpPr>
            <p:grpSpPr>
              <a:xfrm>
                <a:off x="1261816" y="7175545"/>
                <a:ext cx="2950798" cy="1898835"/>
                <a:chOff x="747000" y="3712400"/>
                <a:chExt cx="3120150" cy="1873987"/>
              </a:xfrm>
            </p:grpSpPr>
            <p:sp>
              <p:nvSpPr>
                <p:cNvPr id="60" name="矩形: 圆角 59">
                  <a:extLst>
                    <a:ext uri="{FF2B5EF4-FFF2-40B4-BE49-F238E27FC236}">
                      <a16:creationId xmlns:a16="http://schemas.microsoft.com/office/drawing/2014/main" id="{4E2F882C-5E31-EDD8-253F-5AE95403B22D}"/>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1" name="矩形: 圆角 60">
                  <a:extLst>
                    <a:ext uri="{FF2B5EF4-FFF2-40B4-BE49-F238E27FC236}">
                      <a16:creationId xmlns:a16="http://schemas.microsoft.com/office/drawing/2014/main" id="{E0F03FE6-D410-68B3-81B7-6F32CE89BFF4}"/>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9" name="矩形: 圆角 58">
                <a:extLst>
                  <a:ext uri="{FF2B5EF4-FFF2-40B4-BE49-F238E27FC236}">
                    <a16:creationId xmlns:a16="http://schemas.microsoft.com/office/drawing/2014/main" id="{438C11FD-7C43-0988-BA2E-D54B8FD08D2C}"/>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7" name="任意多边形: 形状 56">
              <a:extLst>
                <a:ext uri="{FF2B5EF4-FFF2-40B4-BE49-F238E27FC236}">
                  <a16:creationId xmlns:a16="http://schemas.microsoft.com/office/drawing/2014/main" id="{454DFFA9-FFE1-C9D9-2B2A-D49519DAA291}"/>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7" name="组合 6">
            <a:extLst>
              <a:ext uri="{FF2B5EF4-FFF2-40B4-BE49-F238E27FC236}">
                <a16:creationId xmlns:a16="http://schemas.microsoft.com/office/drawing/2014/main" id="{46AB684F-4BF5-CC7A-14CC-7F2ED84AFE06}"/>
              </a:ext>
            </a:extLst>
          </p:cNvPr>
          <p:cNvGrpSpPr/>
          <p:nvPr/>
        </p:nvGrpSpPr>
        <p:grpSpPr>
          <a:xfrm>
            <a:off x="959573" y="2117725"/>
            <a:ext cx="4480816" cy="345227"/>
            <a:chOff x="3590330" y="1666417"/>
            <a:chExt cx="4480816" cy="345227"/>
          </a:xfrm>
        </p:grpSpPr>
        <p:sp>
          <p:nvSpPr>
            <p:cNvPr id="8" name="任意多边形: 形状 7">
              <a:extLst>
                <a:ext uri="{FF2B5EF4-FFF2-40B4-BE49-F238E27FC236}">
                  <a16:creationId xmlns:a16="http://schemas.microsoft.com/office/drawing/2014/main" id="{C9FD1280-3A85-637F-4F72-CDD58477A37E}"/>
                </a:ext>
              </a:extLst>
            </p:cNvPr>
            <p:cNvSpPr/>
            <p:nvPr/>
          </p:nvSpPr>
          <p:spPr>
            <a:xfrm flipV="1">
              <a:off x="3590330" y="1666417"/>
              <a:ext cx="4480816"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9079D0FE-C8C3-87AC-361C-505BF705AD88}"/>
                </a:ext>
              </a:extLst>
            </p:cNvPr>
            <p:cNvSpPr txBox="1"/>
            <p:nvPr/>
          </p:nvSpPr>
          <p:spPr>
            <a:xfrm>
              <a:off x="3795738" y="1677902"/>
              <a:ext cx="4065537"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给药</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3</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次后舒巴坦和度洛巴坦在血浆和肺部的浓度</a:t>
              </a:r>
            </a:p>
          </p:txBody>
        </p:sp>
      </p:grpSp>
      <p:sp>
        <p:nvSpPr>
          <p:cNvPr id="2" name="文本占位符 1">
            <a:extLst>
              <a:ext uri="{FF2B5EF4-FFF2-40B4-BE49-F238E27FC236}">
                <a16:creationId xmlns:a16="http://schemas.microsoft.com/office/drawing/2014/main" id="{F6989F25-7F90-7072-1586-83581640CB2F}"/>
              </a:ext>
            </a:extLst>
          </p:cNvPr>
          <p:cNvSpPr>
            <a:spLocks noGrp="1"/>
          </p:cNvSpPr>
          <p:nvPr>
            <p:ph type="body" sz="quarter" idx="10"/>
          </p:nvPr>
        </p:nvSpPr>
        <p:spPr/>
        <p:txBody>
          <a:bodyPr/>
          <a:lstStyle/>
          <a:p>
            <a:r>
              <a:rPr lang="en-US" altLang="zh-CN" dirty="0">
                <a:latin typeface="Arial" panose="020B0604020202020204" pitchFamily="34" charset="0"/>
                <a:sym typeface="Arial" panose="020B0604020202020204" pitchFamily="34" charset="0"/>
              </a:rPr>
              <a:t>1. </a:t>
            </a:r>
            <a:r>
              <a:rPr lang="en-US" altLang="zh-CN" dirty="0" err="1">
                <a:latin typeface="Arial" panose="020B0604020202020204" pitchFamily="34" charset="0"/>
                <a:sym typeface="Arial" panose="020B0604020202020204" pitchFamily="34" charset="0"/>
              </a:rPr>
              <a:t>Rodvold</a:t>
            </a:r>
            <a:r>
              <a:rPr lang="en-US" altLang="zh-CN" dirty="0">
                <a:latin typeface="Arial" panose="020B0604020202020204" pitchFamily="34" charset="0"/>
                <a:sym typeface="Arial" panose="020B0604020202020204" pitchFamily="34" charset="0"/>
              </a:rPr>
              <a:t> KA, et al. </a:t>
            </a:r>
            <a:r>
              <a:rPr lang="en-US" altLang="zh-CN" dirty="0" err="1">
                <a:latin typeface="Arial" panose="020B0604020202020204" pitchFamily="34" charset="0"/>
                <a:sym typeface="Arial" panose="020B0604020202020204" pitchFamily="34" charset="0"/>
              </a:rPr>
              <a:t>Antimicrob</a:t>
            </a:r>
            <a:r>
              <a:rPr lang="en-US" altLang="zh-CN" dirty="0">
                <a:latin typeface="Arial" panose="020B0604020202020204" pitchFamily="34" charset="0"/>
                <a:sym typeface="Arial" panose="020B0604020202020204" pitchFamily="34" charset="0"/>
              </a:rPr>
              <a:t> Agents </a:t>
            </a:r>
            <a:r>
              <a:rPr lang="en-US" altLang="zh-CN" dirty="0" err="1">
                <a:latin typeface="Arial" panose="020B0604020202020204" pitchFamily="34" charset="0"/>
                <a:sym typeface="Arial" panose="020B0604020202020204" pitchFamily="34" charset="0"/>
              </a:rPr>
              <a:t>Chemother</a:t>
            </a:r>
            <a:r>
              <a:rPr lang="en-US" altLang="zh-CN" dirty="0">
                <a:latin typeface="Arial" panose="020B0604020202020204" pitchFamily="34" charset="0"/>
                <a:sym typeface="Arial" panose="020B0604020202020204" pitchFamily="34" charset="0"/>
              </a:rPr>
              <a:t> . 2018 Oct 24;62(11):e01089-18</a:t>
            </a:r>
          </a:p>
        </p:txBody>
      </p:sp>
      <p:sp>
        <p:nvSpPr>
          <p:cNvPr id="3" name="文本占位符 2">
            <a:extLst>
              <a:ext uri="{FF2B5EF4-FFF2-40B4-BE49-F238E27FC236}">
                <a16:creationId xmlns:a16="http://schemas.microsoft.com/office/drawing/2014/main" id="{EE744E6D-A9F5-C4B5-B129-2A676B4D0A02}"/>
              </a:ext>
            </a:extLst>
          </p:cNvPr>
          <p:cNvSpPr>
            <a:spLocks noGrp="1"/>
          </p:cNvSpPr>
          <p:nvPr>
            <p:ph type="body" sz="quarter" idx="11"/>
          </p:nvPr>
        </p:nvSpPr>
        <p:spPr/>
        <p:txBody>
          <a:bodyPr/>
          <a:lstStyle/>
          <a:p>
            <a:r>
              <a:rPr lang="zh-CN" altLang="en-US" dirty="0">
                <a:latin typeface="Arial" panose="020B0604020202020204" pitchFamily="34" charset="0"/>
                <a:sym typeface="Arial" panose="020B0604020202020204" pitchFamily="34" charset="0"/>
              </a:rPr>
              <a:t>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度洛巴坦肺内穿透率较高，支持其用于</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肺部感染的治疗</a:t>
            </a:r>
          </a:p>
        </p:txBody>
      </p:sp>
      <p:sp>
        <p:nvSpPr>
          <p:cNvPr id="26" name="文本占位符 25">
            <a:extLst>
              <a:ext uri="{FF2B5EF4-FFF2-40B4-BE49-F238E27FC236}">
                <a16:creationId xmlns:a16="http://schemas.microsoft.com/office/drawing/2014/main" id="{B4681FB7-B0E9-6B2D-D0C1-FB0848FF171B}"/>
              </a:ext>
            </a:extLst>
          </p:cNvPr>
          <p:cNvSpPr>
            <a:spLocks noGrp="1"/>
          </p:cNvSpPr>
          <p:nvPr>
            <p:ph type="body" sz="quarter" idx="12"/>
          </p:nvPr>
        </p:nvSpPr>
        <p:spPr>
          <a:xfrm>
            <a:off x="290790" y="5987826"/>
            <a:ext cx="11820524" cy="253916"/>
          </a:xfrm>
        </p:spPr>
        <p:txBody>
          <a:bodyPr/>
          <a:lstStyle/>
          <a:p>
            <a:r>
              <a:rPr lang="en-US" altLang="zh-CN" dirty="0">
                <a:latin typeface="Arial" panose="020B0604020202020204" pitchFamily="34" charset="0"/>
                <a:sym typeface="Arial" panose="020B0604020202020204" pitchFamily="34" charset="0"/>
              </a:rPr>
              <a:t>AUC</a:t>
            </a:r>
            <a:r>
              <a:rPr lang="en-US" altLang="zh-CN" baseline="-25000" dirty="0">
                <a:latin typeface="Arial" panose="020B0604020202020204" pitchFamily="34" charset="0"/>
                <a:sym typeface="Arial" panose="020B0604020202020204" pitchFamily="34" charset="0"/>
              </a:rPr>
              <a:t>0-6</a:t>
            </a:r>
            <a:r>
              <a:rPr lang="zh-CN" altLang="en-US" dirty="0">
                <a:latin typeface="Arial" panose="020B0604020202020204" pitchFamily="34" charset="0"/>
                <a:sym typeface="Arial" panose="020B0604020202020204" pitchFamily="34" charset="0"/>
              </a:rPr>
              <a:t>：</a:t>
            </a:r>
            <a:r>
              <a:rPr lang="en-US" altLang="zh-CN" dirty="0">
                <a:latin typeface="Arial" panose="020B0604020202020204" pitchFamily="34" charset="0"/>
                <a:sym typeface="Arial" panose="020B0604020202020204" pitchFamily="34" charset="0"/>
              </a:rPr>
              <a:t>0-6</a:t>
            </a:r>
            <a:r>
              <a:rPr lang="zh-CN" altLang="en-US" dirty="0">
                <a:latin typeface="Arial" panose="020B0604020202020204" pitchFamily="34" charset="0"/>
                <a:sym typeface="Arial" panose="020B0604020202020204" pitchFamily="34" charset="0"/>
              </a:rPr>
              <a:t>小时浓度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时间曲线下面积；</a:t>
            </a:r>
            <a:r>
              <a:rPr lang="en-US" altLang="zh-CN" dirty="0">
                <a:latin typeface="Arial" panose="020B0604020202020204" pitchFamily="34" charset="0"/>
                <a:sym typeface="Arial" panose="020B0604020202020204" pitchFamily="34" charset="0"/>
              </a:rPr>
              <a:t>ELF: </a:t>
            </a:r>
            <a:r>
              <a:rPr lang="zh-CN" altLang="en-US" i="0" dirty="0">
                <a:solidFill>
                  <a:srgbClr val="404040"/>
                </a:solidFill>
                <a:latin typeface="Arial" panose="020B0604020202020204" pitchFamily="34" charset="0"/>
                <a:sym typeface="Arial" panose="020B0604020202020204" pitchFamily="34" charset="0"/>
              </a:rPr>
              <a:t>肺泡上皮衬液</a:t>
            </a:r>
            <a:r>
              <a:rPr lang="en-US" altLang="zh-CN" i="0" dirty="0">
                <a:solidFill>
                  <a:srgbClr val="404040"/>
                </a:solidFill>
                <a:latin typeface="Arial" panose="020B0604020202020204" pitchFamily="34" charset="0"/>
                <a:sym typeface="Arial" panose="020B0604020202020204" pitchFamily="34" charset="0"/>
              </a:rPr>
              <a:t>; AM:</a:t>
            </a:r>
            <a:r>
              <a:rPr lang="zh-CN" altLang="en-US" sz="1000" dirty="0">
                <a:latin typeface="Arial" panose="020B0604020202020204" pitchFamily="34" charset="0"/>
                <a:sym typeface="Arial" panose="020B0604020202020204" pitchFamily="34" charset="0"/>
              </a:rPr>
              <a:t> </a:t>
            </a:r>
            <a:r>
              <a:rPr lang="zh-CN" altLang="en-US" i="0" dirty="0">
                <a:solidFill>
                  <a:srgbClr val="404040"/>
                </a:solidFill>
                <a:latin typeface="Arial" panose="020B0604020202020204" pitchFamily="34" charset="0"/>
                <a:sym typeface="Arial" panose="020B0604020202020204" pitchFamily="34" charset="0"/>
              </a:rPr>
              <a:t>肺泡巨噬细胞</a:t>
            </a:r>
            <a:r>
              <a:rPr lang="en-US" altLang="zh-CN" i="0" dirty="0">
                <a:solidFill>
                  <a:srgbClr val="404040"/>
                </a:solidFill>
                <a:latin typeface="Arial" panose="020B0604020202020204" pitchFamily="34" charset="0"/>
                <a:sym typeface="Arial" panose="020B0604020202020204" pitchFamily="34" charset="0"/>
              </a:rPr>
              <a:t>;</a:t>
            </a:r>
            <a:r>
              <a:rPr lang="en-US" altLang="zh-CN" dirty="0">
                <a:latin typeface="Arial" panose="020B0604020202020204" pitchFamily="34" charset="0"/>
                <a:sym typeface="Arial" panose="020B0604020202020204" pitchFamily="34" charset="0"/>
              </a:rPr>
              <a:t> AB</a:t>
            </a:r>
            <a:r>
              <a:rPr lang="zh-CN" altLang="en-US" dirty="0">
                <a:latin typeface="Arial" panose="020B0604020202020204" pitchFamily="34" charset="0"/>
                <a:sym typeface="Arial" panose="020B0604020202020204" pitchFamily="34" charset="0"/>
              </a:rPr>
              <a:t>：鲍曼不动杆菌；</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：碳青霉烯类耐药的鲍曼不动杆菌</a:t>
            </a:r>
          </a:p>
        </p:txBody>
      </p:sp>
      <p:grpSp>
        <p:nvGrpSpPr>
          <p:cNvPr id="19" name="组合 18">
            <a:extLst>
              <a:ext uri="{FF2B5EF4-FFF2-40B4-BE49-F238E27FC236}">
                <a16:creationId xmlns:a16="http://schemas.microsoft.com/office/drawing/2014/main" id="{B921009E-4763-3606-7130-1BAEA0C34117}"/>
              </a:ext>
            </a:extLst>
          </p:cNvPr>
          <p:cNvGrpSpPr/>
          <p:nvPr/>
        </p:nvGrpSpPr>
        <p:grpSpPr>
          <a:xfrm>
            <a:off x="857078" y="2533800"/>
            <a:ext cx="4682470" cy="2658276"/>
            <a:chOff x="1190703" y="1753737"/>
            <a:chExt cx="4891545" cy="3341146"/>
          </a:xfrm>
        </p:grpSpPr>
        <p:pic>
          <p:nvPicPr>
            <p:cNvPr id="20" name="图片 19">
              <a:extLst>
                <a:ext uri="{FF2B5EF4-FFF2-40B4-BE49-F238E27FC236}">
                  <a16:creationId xmlns:a16="http://schemas.microsoft.com/office/drawing/2014/main" id="{75C11911-3605-D2B7-69B2-D75C75A90A40}"/>
                </a:ext>
              </a:extLst>
            </p:cNvPr>
            <p:cNvPicPr>
              <a:picLocks noChangeAspect="1"/>
            </p:cNvPicPr>
            <p:nvPr/>
          </p:nvPicPr>
          <p:blipFill>
            <a:blip r:embed="rId3"/>
            <a:stretch>
              <a:fillRect/>
            </a:stretch>
          </p:blipFill>
          <p:spPr>
            <a:xfrm>
              <a:off x="1190703" y="1859702"/>
              <a:ext cx="4752897" cy="3138595"/>
            </a:xfrm>
            <a:prstGeom prst="rect">
              <a:avLst/>
            </a:prstGeom>
          </p:spPr>
        </p:pic>
        <p:sp>
          <p:nvSpPr>
            <p:cNvPr id="21" name="文本框 20">
              <a:extLst>
                <a:ext uri="{FF2B5EF4-FFF2-40B4-BE49-F238E27FC236}">
                  <a16:creationId xmlns:a16="http://schemas.microsoft.com/office/drawing/2014/main" id="{489A8C03-D33A-ABF6-2DFC-B5FE61649222}"/>
                </a:ext>
              </a:extLst>
            </p:cNvPr>
            <p:cNvSpPr txBox="1"/>
            <p:nvPr/>
          </p:nvSpPr>
          <p:spPr>
            <a:xfrm rot="16200000">
              <a:off x="635726" y="3079368"/>
              <a:ext cx="1493965" cy="289367"/>
            </a:xfrm>
            <a:prstGeom prst="rect">
              <a:avLst/>
            </a:prstGeom>
            <a:solidFill>
              <a:schemeClr val="bg1"/>
            </a:solidFill>
          </p:spPr>
          <p:txBody>
            <a:bodyPr wrap="square" rtlCol="0">
              <a:spAutoFit/>
            </a:bodyPr>
            <a:lstStyle/>
            <a:p>
              <a:r>
                <a:rPr lang="zh-CN" altLang="en-US" sz="1200" dirty="0">
                  <a:latin typeface="Arial" panose="020B0604020202020204" pitchFamily="34" charset="0"/>
                  <a:ea typeface="HarmonyOS Sans SC" panose="00000500000000000000" pitchFamily="2" charset="-122"/>
                  <a:sym typeface="Arial" panose="020B0604020202020204" pitchFamily="34" charset="0"/>
                </a:rPr>
                <a:t>浓度（</a:t>
              </a:r>
              <a:r>
                <a:rPr lang="en-US" altLang="zh-CN" sz="1200" dirty="0">
                  <a:latin typeface="Arial" panose="020B0604020202020204" pitchFamily="34" charset="0"/>
                  <a:ea typeface="HarmonyOS Sans SC" panose="00000500000000000000" pitchFamily="2" charset="-122"/>
                  <a:sym typeface="Arial" panose="020B0604020202020204" pitchFamily="34" charset="0"/>
                </a:rPr>
                <a:t>mg/L</a:t>
              </a:r>
              <a:r>
                <a:rPr lang="zh-CN" altLang="en-US" sz="1200" dirty="0">
                  <a:latin typeface="Arial" panose="020B0604020202020204" pitchFamily="34" charset="0"/>
                  <a:ea typeface="HarmonyOS Sans SC" panose="00000500000000000000" pitchFamily="2" charset="-122"/>
                  <a:sym typeface="Arial" panose="020B0604020202020204" pitchFamily="34" charset="0"/>
                </a:rPr>
                <a:t>）</a:t>
              </a:r>
            </a:p>
          </p:txBody>
        </p:sp>
        <p:sp>
          <p:nvSpPr>
            <p:cNvPr id="22" name="文本框 21">
              <a:extLst>
                <a:ext uri="{FF2B5EF4-FFF2-40B4-BE49-F238E27FC236}">
                  <a16:creationId xmlns:a16="http://schemas.microsoft.com/office/drawing/2014/main" id="{2EB9133E-78FD-604C-8ADB-B5A061CFB946}"/>
                </a:ext>
              </a:extLst>
            </p:cNvPr>
            <p:cNvSpPr txBox="1"/>
            <p:nvPr/>
          </p:nvSpPr>
          <p:spPr>
            <a:xfrm>
              <a:off x="2204115" y="1753737"/>
              <a:ext cx="835949" cy="348156"/>
            </a:xfrm>
            <a:prstGeom prst="rect">
              <a:avLst/>
            </a:prstGeom>
            <a:noFill/>
          </p:spPr>
          <p:txBody>
            <a:bodyPr wrap="none" rtlCol="0">
              <a:spAutoFit/>
            </a:bodyPr>
            <a:lstStyle/>
            <a:p>
              <a:r>
                <a:rPr lang="zh-CN" altLang="en-US" sz="1200" dirty="0">
                  <a:latin typeface="Arial" panose="020B0604020202020204" pitchFamily="34" charset="0"/>
                  <a:ea typeface="HarmonyOS Sans SC" panose="00000500000000000000" pitchFamily="2" charset="-122"/>
                  <a:sym typeface="Arial" panose="020B0604020202020204" pitchFamily="34" charset="0"/>
                </a:rPr>
                <a:t>度洛巴坦</a:t>
              </a:r>
            </a:p>
          </p:txBody>
        </p:sp>
        <p:sp>
          <p:nvSpPr>
            <p:cNvPr id="23" name="文本框 22">
              <a:extLst>
                <a:ext uri="{FF2B5EF4-FFF2-40B4-BE49-F238E27FC236}">
                  <a16:creationId xmlns:a16="http://schemas.microsoft.com/office/drawing/2014/main" id="{DF1B0446-A65F-3FC4-1598-27AF2B10CF61}"/>
                </a:ext>
              </a:extLst>
            </p:cNvPr>
            <p:cNvSpPr txBox="1"/>
            <p:nvPr/>
          </p:nvSpPr>
          <p:spPr>
            <a:xfrm>
              <a:off x="4519685" y="1753737"/>
              <a:ext cx="675190" cy="348156"/>
            </a:xfrm>
            <a:prstGeom prst="rect">
              <a:avLst/>
            </a:prstGeom>
            <a:noFill/>
          </p:spPr>
          <p:txBody>
            <a:bodyPr wrap="none" rtlCol="0">
              <a:spAutoFit/>
            </a:bodyPr>
            <a:lstStyle/>
            <a:p>
              <a:r>
                <a:rPr lang="zh-CN" altLang="en-US" sz="1200" dirty="0">
                  <a:latin typeface="Arial" panose="020B0604020202020204" pitchFamily="34" charset="0"/>
                  <a:ea typeface="HarmonyOS Sans SC" panose="00000500000000000000" pitchFamily="2" charset="-122"/>
                  <a:sym typeface="Arial" panose="020B0604020202020204" pitchFamily="34" charset="0"/>
                </a:rPr>
                <a:t>舒巴坦</a:t>
              </a:r>
            </a:p>
          </p:txBody>
        </p:sp>
        <p:sp>
          <p:nvSpPr>
            <p:cNvPr id="24" name="文本框 23">
              <a:extLst>
                <a:ext uri="{FF2B5EF4-FFF2-40B4-BE49-F238E27FC236}">
                  <a16:creationId xmlns:a16="http://schemas.microsoft.com/office/drawing/2014/main" id="{583F9EED-DBD0-A037-D882-A11D1AC40400}"/>
                </a:ext>
              </a:extLst>
            </p:cNvPr>
            <p:cNvSpPr txBox="1"/>
            <p:nvPr/>
          </p:nvSpPr>
          <p:spPr>
            <a:xfrm>
              <a:off x="3193575" y="4746727"/>
              <a:ext cx="1261884" cy="348156"/>
            </a:xfrm>
            <a:prstGeom prst="rect">
              <a:avLst/>
            </a:prstGeom>
            <a:solidFill>
              <a:schemeClr val="bg1"/>
            </a:solidFill>
          </p:spPr>
          <p:txBody>
            <a:bodyPr wrap="square" rtlCol="0">
              <a:spAutoFit/>
            </a:bodyPr>
            <a:lstStyle>
              <a:defPPr>
                <a:defRPr lang="en-US"/>
              </a:defPPr>
              <a:lvl1pPr>
                <a:defRPr sz="1400"/>
              </a:lvl1pPr>
            </a:lstStyle>
            <a:p>
              <a:r>
                <a:rPr lang="zh-CN" altLang="en-US" sz="1200" dirty="0">
                  <a:latin typeface="Arial" panose="020B0604020202020204" pitchFamily="34" charset="0"/>
                  <a:ea typeface="HarmonyOS Sans SC" panose="00000500000000000000" pitchFamily="2" charset="-122"/>
                  <a:sym typeface="Arial" panose="020B0604020202020204" pitchFamily="34" charset="0"/>
                </a:rPr>
                <a:t>时间（小时）</a:t>
              </a:r>
            </a:p>
          </p:txBody>
        </p:sp>
        <p:sp>
          <p:nvSpPr>
            <p:cNvPr id="25" name="文本框 24">
              <a:extLst>
                <a:ext uri="{FF2B5EF4-FFF2-40B4-BE49-F238E27FC236}">
                  <a16:creationId xmlns:a16="http://schemas.microsoft.com/office/drawing/2014/main" id="{97C84FEF-FBFE-861F-6083-25776FB70D36}"/>
                </a:ext>
              </a:extLst>
            </p:cNvPr>
            <p:cNvSpPr txBox="1"/>
            <p:nvPr/>
          </p:nvSpPr>
          <p:spPr>
            <a:xfrm>
              <a:off x="5242962" y="1907625"/>
              <a:ext cx="839286" cy="928415"/>
            </a:xfrm>
            <a:prstGeom prst="rect">
              <a:avLst/>
            </a:prstGeom>
            <a:noFill/>
          </p:spPr>
          <p:txBody>
            <a:bodyPr wrap="square" rtlCol="0">
              <a:spAutoFit/>
            </a:bodyPr>
            <a:lstStyle/>
            <a:p>
              <a:r>
                <a:rPr lang="zh-CN" altLang="en-US" sz="1400" dirty="0">
                  <a:latin typeface="Arial" panose="020B0604020202020204" pitchFamily="34" charset="0"/>
                  <a:ea typeface="HarmonyOS Sans SC" panose="00000500000000000000" pitchFamily="2" charset="-122"/>
                  <a:sym typeface="Arial" panose="020B0604020202020204" pitchFamily="34" charset="0"/>
                </a:rPr>
                <a:t>● </a:t>
              </a:r>
              <a:r>
                <a:rPr lang="zh-CN" altLang="en-US" sz="1100" dirty="0">
                  <a:latin typeface="Arial" panose="020B0604020202020204" pitchFamily="34" charset="0"/>
                  <a:ea typeface="HarmonyOS Sans SC" panose="00000500000000000000" pitchFamily="2" charset="-122"/>
                  <a:sym typeface="Arial" panose="020B0604020202020204" pitchFamily="34" charset="0"/>
                </a:rPr>
                <a:t>血浆</a:t>
              </a:r>
              <a:endParaRPr lang="en-US" altLang="zh-CN" sz="1100" dirty="0">
                <a:latin typeface="Arial" panose="020B0604020202020204" pitchFamily="34" charset="0"/>
                <a:ea typeface="HarmonyOS Sans SC" panose="00000500000000000000" pitchFamily="2" charset="-122"/>
                <a:sym typeface="Arial" panose="020B0604020202020204" pitchFamily="34" charset="0"/>
              </a:endParaRPr>
            </a:p>
            <a:p>
              <a:r>
                <a:rPr lang="zh-CN" altLang="en-US" sz="1400" dirty="0">
                  <a:latin typeface="Arial" panose="020B0604020202020204" pitchFamily="34" charset="0"/>
                  <a:ea typeface="HarmonyOS Sans SC" panose="00000500000000000000" pitchFamily="2" charset="-122"/>
                  <a:sym typeface="Arial" panose="020B0604020202020204" pitchFamily="34" charset="0"/>
                </a:rPr>
                <a:t>△ </a:t>
              </a:r>
              <a:r>
                <a:rPr lang="en-US" altLang="zh-CN" sz="1100" b="0" i="0" dirty="0">
                  <a:solidFill>
                    <a:srgbClr val="404040"/>
                  </a:solidFill>
                  <a:effectLst/>
                  <a:highlight>
                    <a:srgbClr val="FFFFFF"/>
                  </a:highlight>
                  <a:latin typeface="Arial" panose="020B0604020202020204" pitchFamily="34" charset="0"/>
                  <a:ea typeface="HarmonyOS Sans SC" panose="00000500000000000000" pitchFamily="2" charset="-122"/>
                  <a:sym typeface="Arial" panose="020B0604020202020204" pitchFamily="34" charset="0"/>
                </a:rPr>
                <a:t>ELF</a:t>
              </a:r>
            </a:p>
            <a:p>
              <a:r>
                <a:rPr lang="zh-CN" altLang="en-US" sz="1400" dirty="0">
                  <a:latin typeface="Arial" panose="020B0604020202020204" pitchFamily="34" charset="0"/>
                  <a:ea typeface="HarmonyOS Sans SC" panose="00000500000000000000" pitchFamily="2" charset="-122"/>
                  <a:sym typeface="Arial" panose="020B0604020202020204" pitchFamily="34" charset="0"/>
                </a:rPr>
                <a:t>■ </a:t>
              </a:r>
              <a:r>
                <a:rPr lang="en-US" altLang="zh-CN" sz="1100" dirty="0">
                  <a:solidFill>
                    <a:srgbClr val="404040"/>
                  </a:solidFill>
                  <a:highlight>
                    <a:srgbClr val="FFFFFF"/>
                  </a:highlight>
                  <a:latin typeface="Arial" panose="020B0604020202020204" pitchFamily="34" charset="0"/>
                  <a:ea typeface="HarmonyOS Sans SC" panose="00000500000000000000" pitchFamily="2" charset="-122"/>
                  <a:sym typeface="Arial" panose="020B0604020202020204" pitchFamily="34" charset="0"/>
                </a:rPr>
                <a:t>AM</a:t>
              </a:r>
              <a:endParaRPr lang="zh-CN" altLang="en-US" sz="1100" dirty="0">
                <a:latin typeface="Arial" panose="020B0604020202020204" pitchFamily="34" charset="0"/>
                <a:ea typeface="HarmonyOS Sans SC" panose="00000500000000000000" pitchFamily="2" charset="-122"/>
                <a:sym typeface="Arial" panose="020B0604020202020204" pitchFamily="34" charset="0"/>
              </a:endParaRPr>
            </a:p>
          </p:txBody>
        </p:sp>
      </p:grpSp>
      <p:graphicFrame>
        <p:nvGraphicFramePr>
          <p:cNvPr id="27" name="表格 26">
            <a:extLst>
              <a:ext uri="{FF2B5EF4-FFF2-40B4-BE49-F238E27FC236}">
                <a16:creationId xmlns:a16="http://schemas.microsoft.com/office/drawing/2014/main" id="{A3BFB0CD-C67A-60FE-D008-509DE1D3265A}"/>
              </a:ext>
            </a:extLst>
          </p:cNvPr>
          <p:cNvGraphicFramePr>
            <a:graphicFrameLocks noGrp="1"/>
          </p:cNvGraphicFramePr>
          <p:nvPr>
            <p:extLst>
              <p:ext uri="{D42A27DB-BD31-4B8C-83A1-F6EECF244321}">
                <p14:modId xmlns:p14="http://schemas.microsoft.com/office/powerpoint/2010/main" val="3919433795"/>
              </p:ext>
            </p:extLst>
          </p:nvPr>
        </p:nvGraphicFramePr>
        <p:xfrm>
          <a:off x="6316623" y="2718820"/>
          <a:ext cx="5329277" cy="2170681"/>
        </p:xfrm>
        <a:graphic>
          <a:graphicData uri="http://schemas.openxmlformats.org/drawingml/2006/table">
            <a:tbl>
              <a:tblPr firstRow="1" bandRow="1">
                <a:tableStyleId>{5C22544A-7EE6-4342-B048-85BDC9FD1C3A}</a:tableStyleId>
              </a:tblPr>
              <a:tblGrid>
                <a:gridCol w="1104933">
                  <a:extLst>
                    <a:ext uri="{9D8B030D-6E8A-4147-A177-3AD203B41FA5}">
                      <a16:colId xmlns:a16="http://schemas.microsoft.com/office/drawing/2014/main" val="1407132101"/>
                    </a:ext>
                  </a:extLst>
                </a:gridCol>
                <a:gridCol w="1020897">
                  <a:extLst>
                    <a:ext uri="{9D8B030D-6E8A-4147-A177-3AD203B41FA5}">
                      <a16:colId xmlns:a16="http://schemas.microsoft.com/office/drawing/2014/main" val="568037538"/>
                    </a:ext>
                  </a:extLst>
                </a:gridCol>
                <a:gridCol w="794896">
                  <a:extLst>
                    <a:ext uri="{9D8B030D-6E8A-4147-A177-3AD203B41FA5}">
                      <a16:colId xmlns:a16="http://schemas.microsoft.com/office/drawing/2014/main" val="2034109871"/>
                    </a:ext>
                  </a:extLst>
                </a:gridCol>
                <a:gridCol w="1044277">
                  <a:extLst>
                    <a:ext uri="{9D8B030D-6E8A-4147-A177-3AD203B41FA5}">
                      <a16:colId xmlns:a16="http://schemas.microsoft.com/office/drawing/2014/main" val="1793000664"/>
                    </a:ext>
                  </a:extLst>
                </a:gridCol>
                <a:gridCol w="1364274">
                  <a:extLst>
                    <a:ext uri="{9D8B030D-6E8A-4147-A177-3AD203B41FA5}">
                      <a16:colId xmlns:a16="http://schemas.microsoft.com/office/drawing/2014/main" val="225066536"/>
                    </a:ext>
                  </a:extLst>
                </a:gridCol>
              </a:tblGrid>
              <a:tr h="771119">
                <a:tc>
                  <a:txBody>
                    <a:bodyPr/>
                    <a:lstStyle/>
                    <a:p>
                      <a:pPr algn="ctr"/>
                      <a:endParaRPr lang="zh-CN" altLang="en-US" sz="1400" baseline="30000" dirty="0">
                        <a:solidFill>
                          <a:schemeClr val="accent1"/>
                        </a:solidFill>
                        <a:latin typeface="Arial" panose="020B0604020202020204" pitchFamily="34" charset="0"/>
                        <a:ea typeface="HarmonyOS Sans SC" panose="00000500000000000000" pitchFamily="2" charset="-122"/>
                        <a:sym typeface="Arial" panose="020B0604020202020204" pitchFamily="34" charset="0"/>
                      </a:endParaRPr>
                    </a:p>
                  </a:txBody>
                  <a:tcPr anchor="ctr">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zh-CN" altLang="en-US" sz="14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血浆</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4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ELF</a:t>
                      </a:r>
                      <a:endParaRPr lang="zh-CN" altLang="en-US" sz="1400" dirty="0">
                        <a:solidFill>
                          <a:schemeClr val="accent1"/>
                        </a:solidFill>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4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ELF/</a:t>
                      </a:r>
                    </a:p>
                    <a:p>
                      <a:pPr algn="ctr"/>
                      <a:r>
                        <a:rPr lang="zh-CN" altLang="en-US" sz="14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总血浆</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171" rtl="0" eaLnBrk="1" fontAlgn="auto" latinLnBrk="0" hangingPunct="1">
                        <a:lnSpc>
                          <a:spcPct val="100000"/>
                        </a:lnSpc>
                        <a:spcBef>
                          <a:spcPts val="0"/>
                        </a:spcBef>
                        <a:spcAft>
                          <a:spcPts val="0"/>
                        </a:spcAft>
                        <a:buClrTx/>
                        <a:buSzTx/>
                        <a:buFontTx/>
                        <a:buNone/>
                        <a:tabLst/>
                        <a:defRPr/>
                      </a:pPr>
                      <a:r>
                        <a:rPr lang="en-US" altLang="zh-CN" sz="14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ELF/</a:t>
                      </a:r>
                    </a:p>
                    <a:p>
                      <a:pPr marL="0" marR="0" lvl="0" indent="0" algn="ctr" defTabSz="914171" rtl="0" eaLnBrk="1" fontAlgn="auto" latinLnBrk="0" hangingPunct="1">
                        <a:lnSpc>
                          <a:spcPct val="100000"/>
                        </a:lnSpc>
                        <a:spcBef>
                          <a:spcPts val="0"/>
                        </a:spcBef>
                        <a:spcAft>
                          <a:spcPts val="0"/>
                        </a:spcAft>
                        <a:buClrTx/>
                        <a:buSzTx/>
                        <a:buFontTx/>
                        <a:buNone/>
                        <a:tabLst/>
                        <a:defRPr/>
                      </a:pPr>
                      <a:r>
                        <a:rPr lang="zh-CN" altLang="en-US" sz="14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未结合血浆</a:t>
                      </a:r>
                      <a:r>
                        <a:rPr lang="en-US" altLang="zh-CN" sz="1400" baseline="300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a</a:t>
                      </a:r>
                    </a:p>
                  </a:txBody>
                  <a:tcPr anchor="ctr">
                    <a:lnL w="3175" cap="flat" cmpd="sng" algn="ctr">
                      <a:solidFill>
                        <a:schemeClr val="bg1">
                          <a:lumMod val="75000"/>
                        </a:schemeClr>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42435976"/>
                  </a:ext>
                </a:extLst>
              </a:tr>
              <a:tr h="699781">
                <a:tc>
                  <a:txBody>
                    <a:bodyPr/>
                    <a:lstStyle/>
                    <a:p>
                      <a:pPr algn="ctr"/>
                      <a:r>
                        <a:rPr lang="zh-CN" altLang="en-US" sz="1400" dirty="0">
                          <a:latin typeface="Arial" panose="020B0604020202020204" pitchFamily="34" charset="0"/>
                          <a:ea typeface="HarmonyOS Sans SC" panose="00000500000000000000" pitchFamily="2" charset="-122"/>
                          <a:sym typeface="Arial" panose="020B0604020202020204" pitchFamily="34" charset="0"/>
                        </a:rPr>
                        <a:t>度洛巴坦</a:t>
                      </a:r>
                    </a:p>
                  </a:txBody>
                  <a:tcPr anchor="ctr">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en-US" altLang="zh-CN" sz="1400" b="0" i="0" kern="1200" dirty="0">
                          <a:solidFill>
                            <a:schemeClr val="dk1"/>
                          </a:solidFill>
                          <a:effectLst/>
                          <a:latin typeface="Arial" panose="020B0604020202020204" pitchFamily="34" charset="0"/>
                          <a:ea typeface="HarmonyOS Sans SC" panose="00000500000000000000" pitchFamily="2" charset="-122"/>
                          <a:cs typeface="+mn-cs"/>
                          <a:sym typeface="Arial" panose="020B0604020202020204" pitchFamily="34" charset="0"/>
                        </a:rPr>
                        <a:t>109.05 ± 23.44</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en-US" altLang="zh-CN" sz="1400" b="0" i="0" u="none" strike="noStrike" kern="1200" baseline="0" dirty="0">
                          <a:solidFill>
                            <a:schemeClr val="dk1"/>
                          </a:solidFill>
                          <a:latin typeface="Arial" panose="020B0604020202020204" pitchFamily="34" charset="0"/>
                          <a:ea typeface="HarmonyOS Sans SC" panose="00000500000000000000" pitchFamily="2" charset="-122"/>
                          <a:cs typeface="+mn-cs"/>
                          <a:sym typeface="Arial" panose="020B0604020202020204" pitchFamily="34" charset="0"/>
                        </a:rPr>
                        <a:t>40.1</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0.37</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0.41</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575770027"/>
                  </a:ext>
                </a:extLst>
              </a:tr>
              <a:tr h="699781">
                <a:tc>
                  <a:txBody>
                    <a:bodyPr/>
                    <a:lstStyle/>
                    <a:p>
                      <a:pPr algn="ctr"/>
                      <a:r>
                        <a:rPr lang="zh-CN" altLang="en-US" sz="1400" dirty="0">
                          <a:latin typeface="Arial" panose="020B0604020202020204" pitchFamily="34" charset="0"/>
                          <a:ea typeface="HarmonyOS Sans SC" panose="00000500000000000000" pitchFamily="2" charset="-122"/>
                          <a:sym typeface="Arial" panose="020B0604020202020204" pitchFamily="34" charset="0"/>
                        </a:rPr>
                        <a:t>舒巴坦</a:t>
                      </a: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400" b="0" i="0" u="none" strike="noStrike" kern="1200" baseline="0" dirty="0">
                          <a:solidFill>
                            <a:schemeClr val="dk1"/>
                          </a:solidFill>
                          <a:latin typeface="Arial" panose="020B0604020202020204" pitchFamily="34" charset="0"/>
                          <a:ea typeface="HarmonyOS Sans SC" panose="00000500000000000000" pitchFamily="2" charset="-122"/>
                          <a:cs typeface="+mn-cs"/>
                          <a:sym typeface="Arial" panose="020B0604020202020204" pitchFamily="34" charset="0"/>
                        </a:rPr>
                        <a:t>67.89</a:t>
                      </a:r>
                      <a:r>
                        <a:rPr lang="en-US" altLang="zh-CN" sz="1400" b="0" i="0" kern="1200" dirty="0">
                          <a:solidFill>
                            <a:schemeClr val="dk1"/>
                          </a:solidFill>
                          <a:effectLst/>
                          <a:latin typeface="Arial" panose="020B0604020202020204" pitchFamily="34" charset="0"/>
                          <a:ea typeface="HarmonyOS Sans SC" panose="00000500000000000000" pitchFamily="2" charset="-122"/>
                          <a:cs typeface="+mn-cs"/>
                          <a:sym typeface="Arial" panose="020B0604020202020204" pitchFamily="34" charset="0"/>
                        </a:rPr>
                        <a:t>± </a:t>
                      </a:r>
                      <a:r>
                        <a:rPr lang="en-US" altLang="zh-CN" sz="1400" b="0" i="0" u="none" strike="noStrike" kern="1200" baseline="0" dirty="0">
                          <a:solidFill>
                            <a:schemeClr val="dk1"/>
                          </a:solidFill>
                          <a:latin typeface="Arial" panose="020B0604020202020204" pitchFamily="34" charset="0"/>
                          <a:ea typeface="HarmonyOS Sans SC" panose="00000500000000000000" pitchFamily="2" charset="-122"/>
                          <a:cs typeface="+mn-cs"/>
                          <a:sym typeface="Arial" panose="020B0604020202020204" pitchFamily="34" charset="0"/>
                        </a:rPr>
                        <a:t>16.69</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34.7</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0.5</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0.81</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362217050"/>
                  </a:ext>
                </a:extLst>
              </a:tr>
            </a:tbl>
          </a:graphicData>
        </a:graphic>
      </p:graphicFrame>
      <p:sp>
        <p:nvSpPr>
          <p:cNvPr id="29" name="文本框 28">
            <a:extLst>
              <a:ext uri="{FF2B5EF4-FFF2-40B4-BE49-F238E27FC236}">
                <a16:creationId xmlns:a16="http://schemas.microsoft.com/office/drawing/2014/main" id="{F4EC2FC9-AD59-19CE-8F3B-85637E4FD2BE}"/>
              </a:ext>
            </a:extLst>
          </p:cNvPr>
          <p:cNvSpPr txBox="1"/>
          <p:nvPr/>
        </p:nvSpPr>
        <p:spPr>
          <a:xfrm>
            <a:off x="6494423" y="4990135"/>
            <a:ext cx="4885217" cy="261610"/>
          </a:xfrm>
          <a:prstGeom prst="rect">
            <a:avLst/>
          </a:prstGeom>
          <a:noFill/>
        </p:spPr>
        <p:txBody>
          <a:bodyPr wrap="square">
            <a:spAutoFit/>
          </a:bodyPr>
          <a:lstStyle/>
          <a:p>
            <a:r>
              <a:rPr lang="en-US" altLang="zh-CN" sz="1100" dirty="0">
                <a:latin typeface="Arial" panose="020B0604020202020204" pitchFamily="34" charset="0"/>
                <a:ea typeface="HarmonyOS Sans SC" panose="00000500000000000000" pitchFamily="2" charset="-122"/>
                <a:sym typeface="Arial" panose="020B0604020202020204" pitchFamily="34" charset="0"/>
              </a:rPr>
              <a:t>a </a:t>
            </a:r>
            <a:r>
              <a:rPr lang="zh-CN" altLang="en-US" sz="1100" dirty="0">
                <a:latin typeface="Arial" panose="020B0604020202020204" pitchFamily="34" charset="0"/>
                <a:ea typeface="HarmonyOS Sans SC" panose="00000500000000000000" pitchFamily="2" charset="-122"/>
                <a:sym typeface="Arial" panose="020B0604020202020204" pitchFamily="34" charset="0"/>
              </a:rPr>
              <a:t>假设血浆中度洛巴坦的未结合比例为 </a:t>
            </a:r>
            <a:r>
              <a:rPr lang="en-US" altLang="zh-CN" sz="1100" dirty="0">
                <a:latin typeface="Arial" panose="020B0604020202020204" pitchFamily="34" charset="0"/>
                <a:ea typeface="HarmonyOS Sans SC" panose="00000500000000000000" pitchFamily="2" charset="-122"/>
                <a:sym typeface="Arial" panose="020B0604020202020204" pitchFamily="34" charset="0"/>
              </a:rPr>
              <a:t>0.90</a:t>
            </a:r>
            <a:r>
              <a:rPr lang="zh-CN" altLang="en-US" sz="1100" dirty="0">
                <a:latin typeface="Arial" panose="020B0604020202020204" pitchFamily="34" charset="0"/>
                <a:ea typeface="HarmonyOS Sans SC" panose="00000500000000000000" pitchFamily="2" charset="-122"/>
                <a:sym typeface="Arial" panose="020B0604020202020204" pitchFamily="34" charset="0"/>
              </a:rPr>
              <a:t>，舒巴坦的未结合比例为 </a:t>
            </a:r>
            <a:r>
              <a:rPr lang="en-US" altLang="zh-CN" sz="1100" dirty="0">
                <a:latin typeface="Arial" panose="020B0604020202020204" pitchFamily="34" charset="0"/>
                <a:ea typeface="HarmonyOS Sans SC" panose="00000500000000000000" pitchFamily="2" charset="-122"/>
                <a:sym typeface="Arial" panose="020B0604020202020204" pitchFamily="34" charset="0"/>
              </a:rPr>
              <a:t>0.62</a:t>
            </a:r>
            <a:endParaRPr lang="zh-CN" altLang="en-US" sz="1100" dirty="0">
              <a:latin typeface="Arial" panose="020B0604020202020204" pitchFamily="34" charset="0"/>
              <a:ea typeface="HarmonyOS Sans SC" panose="00000500000000000000" pitchFamily="2" charset="-122"/>
              <a:sym typeface="Arial" panose="020B0604020202020204" pitchFamily="34" charset="0"/>
            </a:endParaRPr>
          </a:p>
        </p:txBody>
      </p:sp>
      <p:grpSp>
        <p:nvGrpSpPr>
          <p:cNvPr id="16" name="组合 15">
            <a:extLst>
              <a:ext uri="{FF2B5EF4-FFF2-40B4-BE49-F238E27FC236}">
                <a16:creationId xmlns:a16="http://schemas.microsoft.com/office/drawing/2014/main" id="{9E3AA10F-2F4A-A201-15D7-BC4A43CC95BC}"/>
              </a:ext>
            </a:extLst>
          </p:cNvPr>
          <p:cNvGrpSpPr/>
          <p:nvPr/>
        </p:nvGrpSpPr>
        <p:grpSpPr>
          <a:xfrm>
            <a:off x="6751611" y="2117725"/>
            <a:ext cx="4480816" cy="345227"/>
            <a:chOff x="3590330" y="1666417"/>
            <a:chExt cx="4480816" cy="345227"/>
          </a:xfrm>
        </p:grpSpPr>
        <p:sp>
          <p:nvSpPr>
            <p:cNvPr id="17" name="任意多边形: 形状 16">
              <a:extLst>
                <a:ext uri="{FF2B5EF4-FFF2-40B4-BE49-F238E27FC236}">
                  <a16:creationId xmlns:a16="http://schemas.microsoft.com/office/drawing/2014/main" id="{EA4B1EF9-002B-0E56-B636-3B218E6FFC04}"/>
                </a:ext>
              </a:extLst>
            </p:cNvPr>
            <p:cNvSpPr/>
            <p:nvPr/>
          </p:nvSpPr>
          <p:spPr>
            <a:xfrm flipV="1">
              <a:off x="3590330" y="1666417"/>
              <a:ext cx="4480816"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8" name="文本框 17">
              <a:extLst>
                <a:ext uri="{FF2B5EF4-FFF2-40B4-BE49-F238E27FC236}">
                  <a16:creationId xmlns:a16="http://schemas.microsoft.com/office/drawing/2014/main" id="{7520FD12-7DC4-394A-62D9-1E23FE5E1C0B}"/>
                </a:ext>
              </a:extLst>
            </p:cNvPr>
            <p:cNvSpPr txBox="1"/>
            <p:nvPr/>
          </p:nvSpPr>
          <p:spPr>
            <a:xfrm>
              <a:off x="3827063" y="1677902"/>
              <a:ext cx="4002891"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舒巴坦和度洛巴坦血浆和</a:t>
              </a:r>
              <a:r>
                <a:rPr lang="en-US" altLang="zh-CN"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ELF</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 AUC</a:t>
              </a:r>
              <a:r>
                <a:rPr lang="en-US" altLang="zh-CN" sz="1400" b="1" baseline="-25000" dirty="0">
                  <a:solidFill>
                    <a:schemeClr val="bg1"/>
                  </a:solidFill>
                  <a:latin typeface="Arial" panose="020B0604020202020204" pitchFamily="34" charset="0"/>
                  <a:ea typeface="HarmonyOS Sans SC" panose="00000500000000000000" pitchFamily="2" charset="-122"/>
                  <a:sym typeface="Arial" panose="020B0604020202020204" pitchFamily="34" charset="0"/>
                </a:rPr>
                <a:t>0-6</a:t>
              </a:r>
              <a:r>
                <a:rPr lang="zh-CN" altLang="en-US" sz="1400" b="1" i="0" kern="120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 </a:t>
              </a:r>
              <a:r>
                <a:rPr lang="en-US" altLang="zh-CN" sz="1400" b="1" i="0" kern="120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a:t>
              </a:r>
              <a:r>
                <a:rPr lang="en-US" altLang="zh-CN" sz="1400" b="1" i="0" kern="1200" dirty="0" err="1">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mg·h</a:t>
              </a:r>
              <a:r>
                <a:rPr lang="en-US" altLang="zh-CN" sz="1400" b="1" i="0" kern="1200" dirty="0">
                  <a:solidFill>
                    <a:schemeClr val="bg1"/>
                  </a:solidFill>
                  <a:effectLst/>
                  <a:latin typeface="Arial" panose="020B0604020202020204" pitchFamily="34" charset="0"/>
                  <a:ea typeface="HarmonyOS Sans SC" panose="00000500000000000000" pitchFamily="2" charset="-122"/>
                  <a:sym typeface="Arial" panose="020B0604020202020204" pitchFamily="34" charset="0"/>
                </a:rPr>
                <a:t>/L)</a:t>
              </a:r>
              <a:endParaRPr lang="zh-CN" altLang="en-US"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pic>
        <p:nvPicPr>
          <p:cNvPr id="15" name="图片 14">
            <a:extLst>
              <a:ext uri="{FF2B5EF4-FFF2-40B4-BE49-F238E27FC236}">
                <a16:creationId xmlns:a16="http://schemas.microsoft.com/office/drawing/2014/main" id="{5D417FC8-AFE3-03A2-EB37-0FA40C69B8F3}"/>
              </a:ext>
            </a:extLst>
          </p:cNvPr>
          <p:cNvPicPr>
            <a:picLocks noChangeAspect="1"/>
          </p:cNvPicPr>
          <p:nvPr/>
        </p:nvPicPr>
        <p:blipFill>
          <a:blip r:embed="rId4"/>
          <a:stretch>
            <a:fillRect/>
          </a:stretch>
        </p:blipFill>
        <p:spPr>
          <a:xfrm>
            <a:off x="-4224643" y="1698617"/>
            <a:ext cx="3734180" cy="528701"/>
          </a:xfrm>
          <a:prstGeom prst="rect">
            <a:avLst/>
          </a:prstGeom>
        </p:spPr>
      </p:pic>
      <p:pic>
        <p:nvPicPr>
          <p:cNvPr id="28" name="图片 27">
            <a:extLst>
              <a:ext uri="{FF2B5EF4-FFF2-40B4-BE49-F238E27FC236}">
                <a16:creationId xmlns:a16="http://schemas.microsoft.com/office/drawing/2014/main" id="{E7D307AD-3F84-F721-6C35-997BBE9FB0BB}"/>
              </a:ext>
            </a:extLst>
          </p:cNvPr>
          <p:cNvPicPr>
            <a:picLocks noChangeAspect="1"/>
          </p:cNvPicPr>
          <p:nvPr/>
        </p:nvPicPr>
        <p:blipFill>
          <a:blip r:embed="rId5"/>
          <a:stretch>
            <a:fillRect/>
          </a:stretch>
        </p:blipFill>
        <p:spPr>
          <a:xfrm>
            <a:off x="-3343177" y="2348773"/>
            <a:ext cx="2824810" cy="1808691"/>
          </a:xfrm>
          <a:prstGeom prst="rect">
            <a:avLst/>
          </a:prstGeom>
        </p:spPr>
      </p:pic>
      <p:grpSp>
        <p:nvGrpSpPr>
          <p:cNvPr id="36" name="组合 35">
            <a:extLst>
              <a:ext uri="{FF2B5EF4-FFF2-40B4-BE49-F238E27FC236}">
                <a16:creationId xmlns:a16="http://schemas.microsoft.com/office/drawing/2014/main" id="{50E2BFC4-7BFE-3B08-FEA3-9730963BF518}"/>
              </a:ext>
            </a:extLst>
          </p:cNvPr>
          <p:cNvGrpSpPr/>
          <p:nvPr/>
        </p:nvGrpSpPr>
        <p:grpSpPr>
          <a:xfrm>
            <a:off x="-3400734" y="4393318"/>
            <a:ext cx="2906555" cy="1388039"/>
            <a:chOff x="2344101" y="3081289"/>
            <a:chExt cx="7490983" cy="3357381"/>
          </a:xfrm>
        </p:grpSpPr>
        <p:pic>
          <p:nvPicPr>
            <p:cNvPr id="33" name="图片 32">
              <a:extLst>
                <a:ext uri="{FF2B5EF4-FFF2-40B4-BE49-F238E27FC236}">
                  <a16:creationId xmlns:a16="http://schemas.microsoft.com/office/drawing/2014/main" id="{AA30EB52-B428-C221-904C-37FDE8613375}"/>
                </a:ext>
              </a:extLst>
            </p:cNvPr>
            <p:cNvPicPr>
              <a:picLocks noChangeAspect="1"/>
            </p:cNvPicPr>
            <p:nvPr/>
          </p:nvPicPr>
          <p:blipFill>
            <a:blip r:embed="rId6"/>
            <a:stretch>
              <a:fillRect/>
            </a:stretch>
          </p:blipFill>
          <p:spPr>
            <a:xfrm>
              <a:off x="2356915" y="3081289"/>
              <a:ext cx="7478169" cy="695422"/>
            </a:xfrm>
            <a:prstGeom prst="rect">
              <a:avLst/>
            </a:prstGeom>
          </p:spPr>
        </p:pic>
        <p:pic>
          <p:nvPicPr>
            <p:cNvPr id="35" name="图片 34">
              <a:extLst>
                <a:ext uri="{FF2B5EF4-FFF2-40B4-BE49-F238E27FC236}">
                  <a16:creationId xmlns:a16="http://schemas.microsoft.com/office/drawing/2014/main" id="{0A98AFFF-089F-F2E1-EA6B-5BA869F47104}"/>
                </a:ext>
              </a:extLst>
            </p:cNvPr>
            <p:cNvPicPr>
              <a:picLocks noChangeAspect="1"/>
            </p:cNvPicPr>
            <p:nvPr/>
          </p:nvPicPr>
          <p:blipFill>
            <a:blip r:embed="rId7"/>
            <a:stretch>
              <a:fillRect/>
            </a:stretch>
          </p:blipFill>
          <p:spPr>
            <a:xfrm>
              <a:off x="2344101" y="3618876"/>
              <a:ext cx="7478169" cy="2819794"/>
            </a:xfrm>
            <a:prstGeom prst="rect">
              <a:avLst/>
            </a:prstGeom>
          </p:spPr>
        </p:pic>
      </p:grpSp>
      <p:graphicFrame>
        <p:nvGraphicFramePr>
          <p:cNvPr id="30" name="表格 29">
            <a:extLst>
              <a:ext uri="{FF2B5EF4-FFF2-40B4-BE49-F238E27FC236}">
                <a16:creationId xmlns:a16="http://schemas.microsoft.com/office/drawing/2014/main" id="{DF01985A-F0D7-F3A9-1754-2399D429669F}"/>
              </a:ext>
            </a:extLst>
          </p:cNvPr>
          <p:cNvGraphicFramePr>
            <a:graphicFrameLocks noGrp="1"/>
          </p:cNvGraphicFramePr>
          <p:nvPr>
            <p:extLst>
              <p:ext uri="{D42A27DB-BD31-4B8C-83A1-F6EECF244321}">
                <p14:modId xmlns:p14="http://schemas.microsoft.com/office/powerpoint/2010/main" val="1058132586"/>
              </p:ext>
            </p:extLst>
          </p:nvPr>
        </p:nvGraphicFramePr>
        <p:xfrm>
          <a:off x="0" y="1028700"/>
          <a:ext cx="236220" cy="3289616"/>
        </p:xfrm>
        <a:graphic>
          <a:graphicData uri="http://schemas.openxmlformats.org/drawingml/2006/table">
            <a:tbl>
              <a:tblPr firstRow="1" bandRow="1">
                <a:tableStyleId>{5C22544A-7EE6-4342-B048-85BDC9FD1C3A}</a:tableStyleId>
              </a:tblPr>
              <a:tblGrid>
                <a:gridCol w="236220">
                  <a:extLst>
                    <a:ext uri="{9D8B030D-6E8A-4147-A177-3AD203B41FA5}">
                      <a16:colId xmlns:a16="http://schemas.microsoft.com/office/drawing/2014/main" val="2320617847"/>
                    </a:ext>
                  </a:extLst>
                </a:gridCol>
              </a:tblGrid>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3910616"/>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599962"/>
                  </a:ext>
                </a:extLst>
              </a:tr>
              <a:tr h="822404">
                <a:tc>
                  <a:txBody>
                    <a:bodyPr/>
                    <a:lstStyle/>
                    <a:p>
                      <a:pPr algn="ctr"/>
                      <a:endParaRPr lang="zh-CN" altLang="en-US" sz="7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264650"/>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8048485"/>
                  </a:ext>
                </a:extLst>
              </a:tr>
            </a:tbl>
          </a:graphicData>
        </a:graphic>
      </p:graphicFrame>
      <p:sp>
        <p:nvSpPr>
          <p:cNvPr id="32" name="文本框 31">
            <a:extLst>
              <a:ext uri="{FF2B5EF4-FFF2-40B4-BE49-F238E27FC236}">
                <a16:creationId xmlns:a16="http://schemas.microsoft.com/office/drawing/2014/main" id="{EB441B93-003B-0686-91EB-0F3F3BCF6017}"/>
              </a:ext>
            </a:extLst>
          </p:cNvPr>
          <p:cNvSpPr txBox="1"/>
          <p:nvPr/>
        </p:nvSpPr>
        <p:spPr>
          <a:xfrm>
            <a:off x="38338" y="1204982"/>
            <a:ext cx="159544" cy="46166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34" name="文本框 33">
            <a:extLst>
              <a:ext uri="{FF2B5EF4-FFF2-40B4-BE49-F238E27FC236}">
                <a16:creationId xmlns:a16="http://schemas.microsoft.com/office/drawing/2014/main" id="{5F5EBE92-C7CC-6ACF-1173-CF3554813F5A}"/>
              </a:ext>
            </a:extLst>
          </p:cNvPr>
          <p:cNvSpPr txBox="1"/>
          <p:nvPr/>
        </p:nvSpPr>
        <p:spPr>
          <a:xfrm>
            <a:off x="38338" y="2088426"/>
            <a:ext cx="159544" cy="338554"/>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p:txBody>
      </p:sp>
      <p:sp>
        <p:nvSpPr>
          <p:cNvPr id="37" name="文本框 36">
            <a:extLst>
              <a:ext uri="{FF2B5EF4-FFF2-40B4-BE49-F238E27FC236}">
                <a16:creationId xmlns:a16="http://schemas.microsoft.com/office/drawing/2014/main" id="{BB17706C-5B77-240C-1D9A-7A0B4470EF87}"/>
              </a:ext>
            </a:extLst>
          </p:cNvPr>
          <p:cNvSpPr txBox="1"/>
          <p:nvPr/>
        </p:nvSpPr>
        <p:spPr>
          <a:xfrm>
            <a:off x="38338" y="2778195"/>
            <a:ext cx="159544" cy="58477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p:txBody>
      </p:sp>
      <p:sp>
        <p:nvSpPr>
          <p:cNvPr id="38" name="文本框 37">
            <a:extLst>
              <a:ext uri="{FF2B5EF4-FFF2-40B4-BE49-F238E27FC236}">
                <a16:creationId xmlns:a16="http://schemas.microsoft.com/office/drawing/2014/main" id="{3F1EC34B-D01F-C9A9-F7BF-84B11DFB90E8}"/>
              </a:ext>
            </a:extLst>
          </p:cNvPr>
          <p:cNvSpPr txBox="1"/>
          <p:nvPr/>
        </p:nvSpPr>
        <p:spPr>
          <a:xfrm>
            <a:off x="46776" y="3648145"/>
            <a:ext cx="142668" cy="369332"/>
          </a:xfrm>
          <a:prstGeom prst="rect">
            <a:avLst/>
          </a:prstGeom>
          <a:noFill/>
        </p:spPr>
        <p:txBody>
          <a:bodyPr wrap="none" lIns="0" tIns="0" rIns="0" bIns="0">
            <a:spAutoFit/>
          </a:bodyPr>
          <a:lstStyle/>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PD</a:t>
            </a:r>
            <a:endPar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39" name="组合 38">
            <a:extLst>
              <a:ext uri="{FF2B5EF4-FFF2-40B4-BE49-F238E27FC236}">
                <a16:creationId xmlns:a16="http://schemas.microsoft.com/office/drawing/2014/main" id="{AA12A716-13E9-25B8-392B-C3689164EA2F}"/>
              </a:ext>
            </a:extLst>
          </p:cNvPr>
          <p:cNvGrpSpPr/>
          <p:nvPr/>
        </p:nvGrpSpPr>
        <p:grpSpPr>
          <a:xfrm flipV="1">
            <a:off x="-1" y="3438527"/>
            <a:ext cx="314656" cy="880265"/>
            <a:chOff x="-528856" y="1330593"/>
            <a:chExt cx="314656" cy="843814"/>
          </a:xfrm>
        </p:grpSpPr>
        <p:sp>
          <p:nvSpPr>
            <p:cNvPr id="40" name="直角三角形 39">
              <a:extLst>
                <a:ext uri="{FF2B5EF4-FFF2-40B4-BE49-F238E27FC236}">
                  <a16:creationId xmlns:a16="http://schemas.microsoft.com/office/drawing/2014/main" id="{455AEF87-05C3-764E-787D-8D926E6348C1}"/>
                </a:ext>
              </a:extLst>
            </p:cNvPr>
            <p:cNvSpPr/>
            <p:nvPr/>
          </p:nvSpPr>
          <p:spPr>
            <a:xfrm flipV="1">
              <a:off x="-293111" y="2122350"/>
              <a:ext cx="78911" cy="52057"/>
            </a:xfrm>
            <a:prstGeom prst="rtTriangle">
              <a:avLst/>
            </a:prstGeom>
            <a:gradFill flip="none" rotWithShape="1">
              <a:gsLst>
                <a:gs pos="0">
                  <a:schemeClr val="tx2">
                    <a:lumMod val="75000"/>
                  </a:schemeClr>
                </a:gs>
                <a:gs pos="31000">
                  <a:srgbClr val="627787"/>
                </a:gs>
                <a:gs pos="100000">
                  <a:schemeClr val="bg1">
                    <a:lumMod val="50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41" name="组合 40">
              <a:extLst>
                <a:ext uri="{FF2B5EF4-FFF2-40B4-BE49-F238E27FC236}">
                  <a16:creationId xmlns:a16="http://schemas.microsoft.com/office/drawing/2014/main" id="{CDD0860E-B697-DCDB-4687-63984449FDE2}"/>
                </a:ext>
              </a:extLst>
            </p:cNvPr>
            <p:cNvGrpSpPr/>
            <p:nvPr/>
          </p:nvGrpSpPr>
          <p:grpSpPr>
            <a:xfrm>
              <a:off x="-528856" y="1330593"/>
              <a:ext cx="314655" cy="791759"/>
              <a:chOff x="2696263" y="1081219"/>
              <a:chExt cx="314655" cy="791759"/>
            </a:xfrm>
          </p:grpSpPr>
          <p:sp>
            <p:nvSpPr>
              <p:cNvPr id="42" name="矩形 41">
                <a:extLst>
                  <a:ext uri="{FF2B5EF4-FFF2-40B4-BE49-F238E27FC236}">
                    <a16:creationId xmlns:a16="http://schemas.microsoft.com/office/drawing/2014/main" id="{5955A681-125C-9EDE-3B59-76914FEAC351}"/>
                  </a:ext>
                </a:extLst>
              </p:cNvPr>
              <p:cNvSpPr>
                <a:spLocks/>
              </p:cNvSpPr>
              <p:nvPr/>
            </p:nvSpPr>
            <p:spPr>
              <a:xfrm>
                <a:off x="2696263" y="1081219"/>
                <a:ext cx="314655" cy="791759"/>
              </a:xfrm>
              <a:prstGeom prst="rect">
                <a:avLst/>
              </a:prstGeom>
              <a:solidFill>
                <a:schemeClr val="accent1"/>
              </a:solidFill>
              <a:ln>
                <a:noFill/>
              </a:ln>
              <a:effectLst>
                <a:outerShdw blurRad="228600" dist="152400" dir="5400000" sx="92000" sy="92000" algn="t"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3" name="文本框 42">
                <a:extLst>
                  <a:ext uri="{FF2B5EF4-FFF2-40B4-BE49-F238E27FC236}">
                    <a16:creationId xmlns:a16="http://schemas.microsoft.com/office/drawing/2014/main" id="{1AEF0CC8-A408-575C-8B4A-7A5529F58B0E}"/>
                  </a:ext>
                </a:extLst>
              </p:cNvPr>
              <p:cNvSpPr txBox="1">
                <a:spLocks/>
              </p:cNvSpPr>
              <p:nvPr/>
            </p:nvSpPr>
            <p:spPr>
              <a:xfrm flipV="1">
                <a:off x="2736744" y="1185431"/>
                <a:ext cx="233692" cy="486802"/>
              </a:xfrm>
              <a:prstGeom prst="rect">
                <a:avLst/>
              </a:prstGeom>
              <a:noFill/>
            </p:spPr>
            <p:txBody>
              <a:bodyPr wrap="square" lIns="0" tIns="0" rIns="0" bIns="0">
                <a:spAutoFit/>
              </a:bodyPr>
              <a:lstStyle/>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PK</a:t>
                </a:r>
              </a:p>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a:t>
                </a:r>
              </a:p>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PD</a:t>
                </a:r>
              </a:p>
            </p:txBody>
          </p:sp>
        </p:grpSp>
      </p:grpSp>
      <p:grpSp>
        <p:nvGrpSpPr>
          <p:cNvPr id="44" name="组合 43">
            <a:extLst>
              <a:ext uri="{FF2B5EF4-FFF2-40B4-BE49-F238E27FC236}">
                <a16:creationId xmlns:a16="http://schemas.microsoft.com/office/drawing/2014/main" id="{ADE98D5E-B8AA-8710-4531-F00847CDE166}"/>
              </a:ext>
            </a:extLst>
          </p:cNvPr>
          <p:cNvGrpSpPr>
            <a:grpSpLocks/>
          </p:cNvGrpSpPr>
          <p:nvPr/>
        </p:nvGrpSpPr>
        <p:grpSpPr>
          <a:xfrm>
            <a:off x="368299" y="1028699"/>
            <a:ext cx="11455399" cy="990601"/>
            <a:chOff x="577811" y="1885480"/>
            <a:chExt cx="21552289" cy="1799721"/>
          </a:xfrm>
        </p:grpSpPr>
        <p:sp>
          <p:nvSpPr>
            <p:cNvPr id="45" name="矩形: 圆角 44">
              <a:extLst>
                <a:ext uri="{FF2B5EF4-FFF2-40B4-BE49-F238E27FC236}">
                  <a16:creationId xmlns:a16="http://schemas.microsoft.com/office/drawing/2014/main" id="{C5ECB466-03BD-BB29-6CF2-1E8C9F57CBF5}"/>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6" name="矩形: 圆角 45">
              <a:extLst>
                <a:ext uri="{FF2B5EF4-FFF2-40B4-BE49-F238E27FC236}">
                  <a16:creationId xmlns:a16="http://schemas.microsoft.com/office/drawing/2014/main" id="{C7743B02-FC2F-CE01-DBE4-5AB6DEAFD8C0}"/>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7" name="文本框 46">
            <a:extLst>
              <a:ext uri="{FF2B5EF4-FFF2-40B4-BE49-F238E27FC236}">
                <a16:creationId xmlns:a16="http://schemas.microsoft.com/office/drawing/2014/main" id="{835E55C4-420D-8AA3-A00B-0869DFC30B8E}"/>
              </a:ext>
            </a:extLst>
          </p:cNvPr>
          <p:cNvSpPr txBox="1"/>
          <p:nvPr/>
        </p:nvSpPr>
        <p:spPr>
          <a:xfrm>
            <a:off x="472033" y="1107763"/>
            <a:ext cx="11314446" cy="907941"/>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舒巴坦</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度洛巴坦（</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1g-1g</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IV, q6h</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，每次输注</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3</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小时）连续输注</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3</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次后，两种药物达到稳态血浆浓度。两种药物在血浆、肺泡上皮衬液</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(ELF)</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和肺泡巨噬细胞</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(AM) </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中浓度的时程和模式相似。度洛巴坦和舒巴坦在巨噬细胞内的药物浓度较为恒定，</a:t>
            </a:r>
            <a:r>
              <a:rPr lang="en-US" altLang="zh-CN"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ELF</a:t>
            </a:r>
            <a:r>
              <a:rPr lang="zh-CN" altLang="en-US"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中的药物暴露量大幅高于巨噬细胞内</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a:t>
            </a:r>
          </a:p>
          <a:p>
            <a:pPr marL="285750" indent="-285750">
              <a:spcAft>
                <a:spcPts val="600"/>
              </a:spcAft>
              <a:buFont typeface="Wingdings" panose="05000000000000000000" pitchFamily="2" charset="2"/>
              <a:buChar char="Ø"/>
            </a:pP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基于</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BAL</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取样的</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ELF</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和总血浆平均浓度的</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AUC</a:t>
            </a:r>
            <a:r>
              <a:rPr lang="en-US" altLang="zh-CN" sz="1200" baseline="-25000" dirty="0">
                <a:latin typeface="Arial" panose="020B0604020202020204" pitchFamily="34" charset="0"/>
                <a:ea typeface="HarmonyOS Sans SC" panose="00000500000000000000" pitchFamily="2" charset="-122"/>
                <a:cs typeface="+mn-ea"/>
                <a:sym typeface="Arial" panose="020B0604020202020204" pitchFamily="34" charset="0"/>
              </a:rPr>
              <a:t>0-6</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值，度洛巴坦和舒巴坦的肺内穿透率分别为</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37%</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和</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50%</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。如考虑</a:t>
            </a:r>
            <a:r>
              <a:rPr lang="zh-CN" altLang="en-US"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度洛巴坦和舒巴坦</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的未结合血浆浓度，</a:t>
            </a:r>
            <a:r>
              <a:rPr lang="zh-CN" altLang="en-US"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肺内穿透率分别为</a:t>
            </a:r>
            <a:r>
              <a:rPr lang="en-US" altLang="zh-CN"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41%</a:t>
            </a:r>
            <a:r>
              <a:rPr lang="zh-CN" altLang="en-US"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和</a:t>
            </a:r>
            <a:r>
              <a:rPr lang="en-US" altLang="zh-CN"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81%</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，可用作下呼吸道</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CRAB</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感染的抗菌治疗药物。</a:t>
            </a:r>
          </a:p>
        </p:txBody>
      </p:sp>
      <p:sp>
        <p:nvSpPr>
          <p:cNvPr id="69" name="矩形 68">
            <a:extLst>
              <a:ext uri="{FF2B5EF4-FFF2-40B4-BE49-F238E27FC236}">
                <a16:creationId xmlns:a16="http://schemas.microsoft.com/office/drawing/2014/main" id="{7794A380-6614-7CFC-5749-CA509ADB1008}"/>
              </a:ext>
            </a:extLst>
          </p:cNvPr>
          <p:cNvSpPr/>
          <p:nvPr/>
        </p:nvSpPr>
        <p:spPr>
          <a:xfrm>
            <a:off x="0" y="5367648"/>
            <a:ext cx="12192000" cy="62990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70" name="文本框 69">
            <a:extLst>
              <a:ext uri="{FF2B5EF4-FFF2-40B4-BE49-F238E27FC236}">
                <a16:creationId xmlns:a16="http://schemas.microsoft.com/office/drawing/2014/main" id="{0E55D2BD-CBC1-6505-EA90-CB8600229C1A}"/>
              </a:ext>
            </a:extLst>
          </p:cNvPr>
          <p:cNvSpPr txBox="1"/>
          <p:nvPr/>
        </p:nvSpPr>
        <p:spPr>
          <a:xfrm>
            <a:off x="790917" y="5405602"/>
            <a:ext cx="11066122" cy="553998"/>
          </a:xfrm>
          <a:prstGeom prst="rect">
            <a:avLst/>
          </a:prstGeom>
          <a:noFill/>
        </p:spPr>
        <p:txBody>
          <a:bodyPr wrap="square">
            <a:spAutoFit/>
          </a:bodyPr>
          <a:lstStyle/>
          <a:p>
            <a:pPr marL="0" marR="0" lvl="0" indent="0" algn="just" defTabSz="914400" rtl="0" eaLnBrk="1" fontAlgn="auto" latinLnBrk="0" hangingPunct="1">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一项针对健康成年男性和女性受试者的 </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1 </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期、多剂量、开放标签药代动力学研究。研究共纳入</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30</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名受试者，每</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6</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小时一次静脉同时输注</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1g</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舒巴坦和</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1g</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度洛巴坦，每次</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3</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小时。连续给药</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3</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次，最后</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1</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次输注开始后</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1</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2.5</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3.25</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4</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和</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6</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小时对每个受试者进行</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1</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次支气管肺泡灌洗（</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BAL</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），并抽血，用液相色谱</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串联质谱法</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(LS-MS/MS)</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检测两种药物在血浆、肺泡上皮衬液（</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ELF</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）和肺泡巨噬细胞（</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AM</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）中的浓度。</a:t>
            </a:r>
          </a:p>
        </p:txBody>
      </p:sp>
      <p:grpSp>
        <p:nvGrpSpPr>
          <p:cNvPr id="71" name="组合 70">
            <a:extLst>
              <a:ext uri="{FF2B5EF4-FFF2-40B4-BE49-F238E27FC236}">
                <a16:creationId xmlns:a16="http://schemas.microsoft.com/office/drawing/2014/main" id="{B4068F47-A0B6-4979-6648-E304D44C82F4}"/>
              </a:ext>
            </a:extLst>
          </p:cNvPr>
          <p:cNvGrpSpPr/>
          <p:nvPr/>
        </p:nvGrpSpPr>
        <p:grpSpPr>
          <a:xfrm>
            <a:off x="334962" y="5516533"/>
            <a:ext cx="419100" cy="419100"/>
            <a:chOff x="334962" y="5497520"/>
            <a:chExt cx="419100" cy="419100"/>
          </a:xfrm>
        </p:grpSpPr>
        <p:sp>
          <p:nvSpPr>
            <p:cNvPr id="72" name="椭圆 71">
              <a:extLst>
                <a:ext uri="{FF2B5EF4-FFF2-40B4-BE49-F238E27FC236}">
                  <a16:creationId xmlns:a16="http://schemas.microsoft.com/office/drawing/2014/main" id="{0469B0E1-2EA0-57A7-681E-CB76EC02211B}"/>
                </a:ext>
              </a:extLst>
            </p:cNvPr>
            <p:cNvSpPr/>
            <p:nvPr/>
          </p:nvSpPr>
          <p:spPr>
            <a:xfrm>
              <a:off x="334962" y="5497520"/>
              <a:ext cx="419100" cy="4191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73" name="组合 72">
              <a:extLst>
                <a:ext uri="{FF2B5EF4-FFF2-40B4-BE49-F238E27FC236}">
                  <a16:creationId xmlns:a16="http://schemas.microsoft.com/office/drawing/2014/main" id="{5ABE321A-CCA3-6088-B6BE-0012FCBDC034}"/>
                </a:ext>
              </a:extLst>
            </p:cNvPr>
            <p:cNvGrpSpPr/>
            <p:nvPr/>
          </p:nvGrpSpPr>
          <p:grpSpPr>
            <a:xfrm>
              <a:off x="423862" y="5571065"/>
              <a:ext cx="241300" cy="272010"/>
              <a:chOff x="5318125" y="2577041"/>
              <a:chExt cx="1455207" cy="1640416"/>
            </a:xfrm>
            <a:solidFill>
              <a:schemeClr val="accent2"/>
            </a:solidFill>
          </p:grpSpPr>
          <p:sp>
            <p:nvSpPr>
              <p:cNvPr id="74" name="任意多边形: 形状 73">
                <a:extLst>
                  <a:ext uri="{FF2B5EF4-FFF2-40B4-BE49-F238E27FC236}">
                    <a16:creationId xmlns:a16="http://schemas.microsoft.com/office/drawing/2014/main" id="{F45B4DB1-B2CD-E386-1A57-B7D70C9B4FCA}"/>
                  </a:ext>
                </a:extLst>
              </p:cNvPr>
              <p:cNvSpPr/>
              <p:nvPr/>
            </p:nvSpPr>
            <p:spPr>
              <a:xfrm>
                <a:off x="5836708" y="2577041"/>
                <a:ext cx="936624" cy="1640416"/>
              </a:xfrm>
              <a:custGeom>
                <a:avLst/>
                <a:gdLst>
                  <a:gd name="connsiteX0" fmla="*/ 904875 w 936624"/>
                  <a:gd name="connsiteY0" fmla="*/ 1534583 h 1640416"/>
                  <a:gd name="connsiteX1" fmla="*/ 682625 w 936624"/>
                  <a:gd name="connsiteY1" fmla="*/ 1534583 h 1640416"/>
                  <a:gd name="connsiteX2" fmla="*/ 889000 w 936624"/>
                  <a:gd name="connsiteY2" fmla="*/ 1153583 h 1640416"/>
                  <a:gd name="connsiteX3" fmla="*/ 492125 w 936624"/>
                  <a:gd name="connsiteY3" fmla="*/ 682625 h 1640416"/>
                  <a:gd name="connsiteX4" fmla="*/ 365125 w 936624"/>
                  <a:gd name="connsiteY4" fmla="*/ 566208 h 1640416"/>
                  <a:gd name="connsiteX5" fmla="*/ 238125 w 936624"/>
                  <a:gd name="connsiteY5" fmla="*/ 693208 h 1640416"/>
                  <a:gd name="connsiteX6" fmla="*/ 365125 w 936624"/>
                  <a:gd name="connsiteY6" fmla="*/ 820208 h 1640416"/>
                  <a:gd name="connsiteX7" fmla="*/ 455083 w 936624"/>
                  <a:gd name="connsiteY7" fmla="*/ 783167 h 1640416"/>
                  <a:gd name="connsiteX8" fmla="*/ 777875 w 936624"/>
                  <a:gd name="connsiteY8" fmla="*/ 1148292 h 1640416"/>
                  <a:gd name="connsiteX9" fmla="*/ 317500 w 936624"/>
                  <a:gd name="connsiteY9" fmla="*/ 1529292 h 1640416"/>
                  <a:gd name="connsiteX10" fmla="*/ 26458 w 936624"/>
                  <a:gd name="connsiteY10" fmla="*/ 1529292 h 1640416"/>
                  <a:gd name="connsiteX11" fmla="*/ 0 w 936624"/>
                  <a:gd name="connsiteY11" fmla="*/ 1555750 h 1640416"/>
                  <a:gd name="connsiteX12" fmla="*/ 0 w 936624"/>
                  <a:gd name="connsiteY12" fmla="*/ 1613958 h 1640416"/>
                  <a:gd name="connsiteX13" fmla="*/ 26458 w 936624"/>
                  <a:gd name="connsiteY13" fmla="*/ 1640417 h 1640416"/>
                  <a:gd name="connsiteX14" fmla="*/ 910167 w 936624"/>
                  <a:gd name="connsiteY14" fmla="*/ 1640417 h 1640416"/>
                  <a:gd name="connsiteX15" fmla="*/ 936625 w 936624"/>
                  <a:gd name="connsiteY15" fmla="*/ 1613958 h 1640416"/>
                  <a:gd name="connsiteX16" fmla="*/ 936625 w 936624"/>
                  <a:gd name="connsiteY16" fmla="*/ 1555750 h 1640416"/>
                  <a:gd name="connsiteX17" fmla="*/ 904875 w 936624"/>
                  <a:gd name="connsiteY17" fmla="*/ 1534583 h 1640416"/>
                  <a:gd name="connsiteX18" fmla="*/ 645583 w 936624"/>
                  <a:gd name="connsiteY18" fmla="*/ 232833 h 1640416"/>
                  <a:gd name="connsiteX19" fmla="*/ 719667 w 936624"/>
                  <a:gd name="connsiteY19" fmla="*/ 232833 h 1640416"/>
                  <a:gd name="connsiteX20" fmla="*/ 719667 w 936624"/>
                  <a:gd name="connsiteY20" fmla="*/ 164042 h 1640416"/>
                  <a:gd name="connsiteX21" fmla="*/ 571500 w 936624"/>
                  <a:gd name="connsiteY21" fmla="*/ 15875 h 1640416"/>
                  <a:gd name="connsiteX22" fmla="*/ 497417 w 936624"/>
                  <a:gd name="connsiteY22" fmla="*/ 15875 h 1640416"/>
                  <a:gd name="connsiteX23" fmla="*/ 497417 w 936624"/>
                  <a:gd name="connsiteY23" fmla="*/ 84667 h 1640416"/>
                  <a:gd name="connsiteX24" fmla="*/ 645583 w 936624"/>
                  <a:gd name="connsiteY24" fmla="*/ 232833 h 164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6624" h="1640416">
                    <a:moveTo>
                      <a:pt x="904875" y="1534583"/>
                    </a:moveTo>
                    <a:lnTo>
                      <a:pt x="682625" y="1534583"/>
                    </a:lnTo>
                    <a:cubicBezTo>
                      <a:pt x="809625" y="1444625"/>
                      <a:pt x="889000" y="1307042"/>
                      <a:pt x="889000" y="1153583"/>
                    </a:cubicBezTo>
                    <a:cubicBezTo>
                      <a:pt x="889000" y="936625"/>
                      <a:pt x="719667" y="746125"/>
                      <a:pt x="492125" y="682625"/>
                    </a:cubicBezTo>
                    <a:cubicBezTo>
                      <a:pt x="486833" y="619125"/>
                      <a:pt x="433917" y="566208"/>
                      <a:pt x="365125" y="566208"/>
                    </a:cubicBezTo>
                    <a:cubicBezTo>
                      <a:pt x="296333" y="566208"/>
                      <a:pt x="238125" y="624417"/>
                      <a:pt x="238125" y="693208"/>
                    </a:cubicBezTo>
                    <a:cubicBezTo>
                      <a:pt x="238125" y="762000"/>
                      <a:pt x="296333" y="820208"/>
                      <a:pt x="365125" y="820208"/>
                    </a:cubicBezTo>
                    <a:cubicBezTo>
                      <a:pt x="396875" y="820208"/>
                      <a:pt x="428625" y="804333"/>
                      <a:pt x="455083" y="783167"/>
                    </a:cubicBezTo>
                    <a:cubicBezTo>
                      <a:pt x="640292" y="830792"/>
                      <a:pt x="777875" y="978958"/>
                      <a:pt x="777875" y="1148292"/>
                    </a:cubicBezTo>
                    <a:cubicBezTo>
                      <a:pt x="777875" y="1359958"/>
                      <a:pt x="571500" y="1529292"/>
                      <a:pt x="317500" y="1529292"/>
                    </a:cubicBezTo>
                    <a:lnTo>
                      <a:pt x="26458" y="1529292"/>
                    </a:lnTo>
                    <a:cubicBezTo>
                      <a:pt x="10583" y="1529292"/>
                      <a:pt x="0" y="1539875"/>
                      <a:pt x="0" y="1555750"/>
                    </a:cubicBezTo>
                    <a:lnTo>
                      <a:pt x="0" y="1613958"/>
                    </a:lnTo>
                    <a:cubicBezTo>
                      <a:pt x="0" y="1629833"/>
                      <a:pt x="10583" y="1640417"/>
                      <a:pt x="26458" y="1640417"/>
                    </a:cubicBezTo>
                    <a:lnTo>
                      <a:pt x="910167" y="1640417"/>
                    </a:lnTo>
                    <a:cubicBezTo>
                      <a:pt x="926042" y="1640417"/>
                      <a:pt x="936625" y="1629833"/>
                      <a:pt x="936625" y="1613958"/>
                    </a:cubicBezTo>
                    <a:lnTo>
                      <a:pt x="936625" y="1555750"/>
                    </a:lnTo>
                    <a:cubicBezTo>
                      <a:pt x="936625" y="1550458"/>
                      <a:pt x="926042" y="1534583"/>
                      <a:pt x="904875" y="1534583"/>
                    </a:cubicBezTo>
                    <a:close/>
                    <a:moveTo>
                      <a:pt x="645583" y="232833"/>
                    </a:moveTo>
                    <a:cubicBezTo>
                      <a:pt x="666750" y="254000"/>
                      <a:pt x="698500" y="254000"/>
                      <a:pt x="719667" y="232833"/>
                    </a:cubicBezTo>
                    <a:cubicBezTo>
                      <a:pt x="740833" y="211667"/>
                      <a:pt x="740833" y="179917"/>
                      <a:pt x="719667" y="164042"/>
                    </a:cubicBezTo>
                    <a:lnTo>
                      <a:pt x="571500" y="15875"/>
                    </a:lnTo>
                    <a:cubicBezTo>
                      <a:pt x="550333" y="-5292"/>
                      <a:pt x="518583" y="-5292"/>
                      <a:pt x="497417" y="15875"/>
                    </a:cubicBezTo>
                    <a:cubicBezTo>
                      <a:pt x="476250" y="37042"/>
                      <a:pt x="476250" y="68792"/>
                      <a:pt x="497417" y="84667"/>
                    </a:cubicBezTo>
                    <a:lnTo>
                      <a:pt x="645583" y="232833"/>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75" name="任意多边形: 形状 74">
                <a:extLst>
                  <a:ext uri="{FF2B5EF4-FFF2-40B4-BE49-F238E27FC236}">
                    <a16:creationId xmlns:a16="http://schemas.microsoft.com/office/drawing/2014/main" id="{CAAE3460-1D21-A443-4187-140C168058D0}"/>
                  </a:ext>
                </a:extLst>
              </p:cNvPr>
              <p:cNvSpPr/>
              <p:nvPr/>
            </p:nvSpPr>
            <p:spPr>
              <a:xfrm>
                <a:off x="5318125" y="2672291"/>
                <a:ext cx="1158875" cy="1137708"/>
              </a:xfrm>
              <a:custGeom>
                <a:avLst/>
                <a:gdLst>
                  <a:gd name="connsiteX0" fmla="*/ 703792 w 1158875"/>
                  <a:gd name="connsiteY0" fmla="*/ 597958 h 1137708"/>
                  <a:gd name="connsiteX1" fmla="*/ 883708 w 1158875"/>
                  <a:gd name="connsiteY1" fmla="*/ 418042 h 1137708"/>
                  <a:gd name="connsiteX2" fmla="*/ 1005417 w 1158875"/>
                  <a:gd name="connsiteY2" fmla="*/ 465667 h 1137708"/>
                  <a:gd name="connsiteX3" fmla="*/ 1143000 w 1158875"/>
                  <a:gd name="connsiteY3" fmla="*/ 333375 h 1137708"/>
                  <a:gd name="connsiteX4" fmla="*/ 1143000 w 1158875"/>
                  <a:gd name="connsiteY4" fmla="*/ 264583 h 1137708"/>
                  <a:gd name="connsiteX5" fmla="*/ 889000 w 1158875"/>
                  <a:gd name="connsiteY5" fmla="*/ 15875 h 1137708"/>
                  <a:gd name="connsiteX6" fmla="*/ 814917 w 1158875"/>
                  <a:gd name="connsiteY6" fmla="*/ 15875 h 1137708"/>
                  <a:gd name="connsiteX7" fmla="*/ 164042 w 1158875"/>
                  <a:gd name="connsiteY7" fmla="*/ 656167 h 1137708"/>
                  <a:gd name="connsiteX8" fmla="*/ 164042 w 1158875"/>
                  <a:gd name="connsiteY8" fmla="*/ 724958 h 1137708"/>
                  <a:gd name="connsiteX9" fmla="*/ 418042 w 1158875"/>
                  <a:gd name="connsiteY9" fmla="*/ 973667 h 1137708"/>
                  <a:gd name="connsiteX10" fmla="*/ 492125 w 1158875"/>
                  <a:gd name="connsiteY10" fmla="*/ 973667 h 1137708"/>
                  <a:gd name="connsiteX11" fmla="*/ 751417 w 1158875"/>
                  <a:gd name="connsiteY11" fmla="*/ 719667 h 1137708"/>
                  <a:gd name="connsiteX12" fmla="*/ 703792 w 1158875"/>
                  <a:gd name="connsiteY12" fmla="*/ 597958 h 1137708"/>
                  <a:gd name="connsiteX13" fmla="*/ 89958 w 1158875"/>
                  <a:gd name="connsiteY13" fmla="*/ 730250 h 1137708"/>
                  <a:gd name="connsiteX14" fmla="*/ 15875 w 1158875"/>
                  <a:gd name="connsiteY14" fmla="*/ 730250 h 1137708"/>
                  <a:gd name="connsiteX15" fmla="*/ 15875 w 1158875"/>
                  <a:gd name="connsiteY15" fmla="*/ 799042 h 1137708"/>
                  <a:gd name="connsiteX16" fmla="*/ 343958 w 1158875"/>
                  <a:gd name="connsiteY16" fmla="*/ 1121833 h 1137708"/>
                  <a:gd name="connsiteX17" fmla="*/ 418042 w 1158875"/>
                  <a:gd name="connsiteY17" fmla="*/ 1121833 h 1137708"/>
                  <a:gd name="connsiteX18" fmla="*/ 418042 w 1158875"/>
                  <a:gd name="connsiteY18" fmla="*/ 1053042 h 1137708"/>
                  <a:gd name="connsiteX19" fmla="*/ 89958 w 1158875"/>
                  <a:gd name="connsiteY19" fmla="*/ 730250 h 113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8875" h="1137708">
                    <a:moveTo>
                      <a:pt x="703792" y="597958"/>
                    </a:moveTo>
                    <a:cubicBezTo>
                      <a:pt x="703792" y="497417"/>
                      <a:pt x="788458" y="418042"/>
                      <a:pt x="883708" y="418042"/>
                    </a:cubicBezTo>
                    <a:cubicBezTo>
                      <a:pt x="931333" y="418042"/>
                      <a:pt x="973667" y="433917"/>
                      <a:pt x="1005417" y="465667"/>
                    </a:cubicBezTo>
                    <a:lnTo>
                      <a:pt x="1143000" y="333375"/>
                    </a:lnTo>
                    <a:cubicBezTo>
                      <a:pt x="1164167" y="312208"/>
                      <a:pt x="1164167" y="280458"/>
                      <a:pt x="1143000" y="264583"/>
                    </a:cubicBezTo>
                    <a:lnTo>
                      <a:pt x="889000" y="15875"/>
                    </a:lnTo>
                    <a:cubicBezTo>
                      <a:pt x="867833" y="-5292"/>
                      <a:pt x="836083" y="-5292"/>
                      <a:pt x="814917" y="15875"/>
                    </a:cubicBezTo>
                    <a:lnTo>
                      <a:pt x="164042" y="656167"/>
                    </a:lnTo>
                    <a:cubicBezTo>
                      <a:pt x="142875" y="677333"/>
                      <a:pt x="142875" y="709083"/>
                      <a:pt x="164042" y="724958"/>
                    </a:cubicBezTo>
                    <a:lnTo>
                      <a:pt x="418042" y="973667"/>
                    </a:lnTo>
                    <a:cubicBezTo>
                      <a:pt x="439208" y="994833"/>
                      <a:pt x="470958" y="994833"/>
                      <a:pt x="492125" y="973667"/>
                    </a:cubicBezTo>
                    <a:lnTo>
                      <a:pt x="751417" y="719667"/>
                    </a:lnTo>
                    <a:cubicBezTo>
                      <a:pt x="724958" y="693208"/>
                      <a:pt x="703792" y="650875"/>
                      <a:pt x="703792" y="597958"/>
                    </a:cubicBezTo>
                    <a:close/>
                    <a:moveTo>
                      <a:pt x="89958" y="730250"/>
                    </a:moveTo>
                    <a:cubicBezTo>
                      <a:pt x="68792" y="709083"/>
                      <a:pt x="37042" y="709083"/>
                      <a:pt x="15875" y="730250"/>
                    </a:cubicBezTo>
                    <a:cubicBezTo>
                      <a:pt x="-5292" y="751417"/>
                      <a:pt x="-5292" y="783167"/>
                      <a:pt x="15875" y="799042"/>
                    </a:cubicBezTo>
                    <a:lnTo>
                      <a:pt x="343958" y="1121833"/>
                    </a:lnTo>
                    <a:cubicBezTo>
                      <a:pt x="365125" y="1143000"/>
                      <a:pt x="396875" y="1143000"/>
                      <a:pt x="418042" y="1121833"/>
                    </a:cubicBezTo>
                    <a:cubicBezTo>
                      <a:pt x="439208" y="1100667"/>
                      <a:pt x="439208" y="1068917"/>
                      <a:pt x="418042" y="1053042"/>
                    </a:cubicBezTo>
                    <a:lnTo>
                      <a:pt x="89958" y="730250"/>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grpSp>
    </p:spTree>
    <p:extLst>
      <p:ext uri="{BB962C8B-B14F-4D97-AF65-F5344CB8AC3E}">
        <p14:creationId xmlns:p14="http://schemas.microsoft.com/office/powerpoint/2010/main" val="459913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C06B2F6A-0229-C048-64B6-2FABE1BC1F3C}"/>
              </a:ext>
            </a:extLst>
          </p:cNvPr>
          <p:cNvGrpSpPr/>
          <p:nvPr/>
        </p:nvGrpSpPr>
        <p:grpSpPr>
          <a:xfrm>
            <a:off x="6163513" y="2010845"/>
            <a:ext cx="5657012" cy="4010543"/>
            <a:chOff x="371475" y="2010845"/>
            <a:chExt cx="5657012" cy="3226173"/>
          </a:xfrm>
        </p:grpSpPr>
        <p:grpSp>
          <p:nvGrpSpPr>
            <p:cNvPr id="57" name="组合 56">
              <a:extLst>
                <a:ext uri="{FF2B5EF4-FFF2-40B4-BE49-F238E27FC236}">
                  <a16:creationId xmlns:a16="http://schemas.microsoft.com/office/drawing/2014/main" id="{2C1A774F-F573-0CA7-2084-CFC49685BC33}"/>
                </a:ext>
              </a:extLst>
            </p:cNvPr>
            <p:cNvGrpSpPr/>
            <p:nvPr/>
          </p:nvGrpSpPr>
          <p:grpSpPr>
            <a:xfrm>
              <a:off x="371475" y="2010847"/>
              <a:ext cx="5657012" cy="3226171"/>
              <a:chOff x="330200" y="1760424"/>
              <a:chExt cx="5657012" cy="3855984"/>
            </a:xfrm>
          </p:grpSpPr>
          <p:grpSp>
            <p:nvGrpSpPr>
              <p:cNvPr id="59" name="组合 58">
                <a:extLst>
                  <a:ext uri="{FF2B5EF4-FFF2-40B4-BE49-F238E27FC236}">
                    <a16:creationId xmlns:a16="http://schemas.microsoft.com/office/drawing/2014/main" id="{6CD8085A-6431-6532-60DA-7D04683F622E}"/>
                  </a:ext>
                </a:extLst>
              </p:cNvPr>
              <p:cNvGrpSpPr>
                <a:grpSpLocks/>
              </p:cNvGrpSpPr>
              <p:nvPr/>
            </p:nvGrpSpPr>
            <p:grpSpPr>
              <a:xfrm>
                <a:off x="330200" y="1760424"/>
                <a:ext cx="5657012" cy="3855984"/>
                <a:chOff x="1076325" y="6997280"/>
                <a:chExt cx="3321778" cy="2077100"/>
              </a:xfrm>
            </p:grpSpPr>
            <p:grpSp>
              <p:nvGrpSpPr>
                <p:cNvPr id="61" name="组合 60">
                  <a:extLst>
                    <a:ext uri="{FF2B5EF4-FFF2-40B4-BE49-F238E27FC236}">
                      <a16:creationId xmlns:a16="http://schemas.microsoft.com/office/drawing/2014/main" id="{30423669-99F5-54B8-866D-0E6390DD135B}"/>
                    </a:ext>
                  </a:extLst>
                </p:cNvPr>
                <p:cNvGrpSpPr/>
                <p:nvPr/>
              </p:nvGrpSpPr>
              <p:grpSpPr>
                <a:xfrm>
                  <a:off x="1261816" y="7175545"/>
                  <a:ext cx="2950798" cy="1898835"/>
                  <a:chOff x="747000" y="3712400"/>
                  <a:chExt cx="3120150" cy="1873987"/>
                </a:xfrm>
              </p:grpSpPr>
              <p:sp>
                <p:nvSpPr>
                  <p:cNvPr id="63" name="矩形: 圆角 62">
                    <a:extLst>
                      <a:ext uri="{FF2B5EF4-FFF2-40B4-BE49-F238E27FC236}">
                        <a16:creationId xmlns:a16="http://schemas.microsoft.com/office/drawing/2014/main" id="{8643171E-323C-1AC5-2ED1-2F1558588FA2}"/>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4" name="矩形: 圆角 63">
                    <a:extLst>
                      <a:ext uri="{FF2B5EF4-FFF2-40B4-BE49-F238E27FC236}">
                        <a16:creationId xmlns:a16="http://schemas.microsoft.com/office/drawing/2014/main" id="{2724197B-B353-9739-F08D-36B9B95C91A9}"/>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62" name="矩形: 圆角 61">
                  <a:extLst>
                    <a:ext uri="{FF2B5EF4-FFF2-40B4-BE49-F238E27FC236}">
                      <a16:creationId xmlns:a16="http://schemas.microsoft.com/office/drawing/2014/main" id="{05210C10-2DB7-B811-BF7F-F0B2C1D3CA8E}"/>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60" name="任意多边形: 形状 59">
                <a:extLst>
                  <a:ext uri="{FF2B5EF4-FFF2-40B4-BE49-F238E27FC236}">
                    <a16:creationId xmlns:a16="http://schemas.microsoft.com/office/drawing/2014/main" id="{21643FC6-DDF6-08CE-BDD5-8813C67FA18B}"/>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8" name="任意多边形: 形状 57">
              <a:extLst>
                <a:ext uri="{FF2B5EF4-FFF2-40B4-BE49-F238E27FC236}">
                  <a16:creationId xmlns:a16="http://schemas.microsoft.com/office/drawing/2014/main" id="{F70176AF-80FC-ABDE-0668-2BDDD2196A61}"/>
                </a:ext>
              </a:extLst>
            </p:cNvPr>
            <p:cNvSpPr/>
            <p:nvPr/>
          </p:nvSpPr>
          <p:spPr>
            <a:xfrm flipV="1">
              <a:off x="888162" y="2010845"/>
              <a:ext cx="4623638" cy="389906"/>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65" name="文本框 64">
            <a:extLst>
              <a:ext uri="{FF2B5EF4-FFF2-40B4-BE49-F238E27FC236}">
                <a16:creationId xmlns:a16="http://schemas.microsoft.com/office/drawing/2014/main" id="{0F4D6F7F-5BC2-C832-F328-0D39D7008E34}"/>
              </a:ext>
            </a:extLst>
          </p:cNvPr>
          <p:cNvSpPr txBox="1"/>
          <p:nvPr/>
        </p:nvSpPr>
        <p:spPr>
          <a:xfrm>
            <a:off x="7101003" y="2013483"/>
            <a:ext cx="3832042" cy="461665"/>
          </a:xfrm>
          <a:prstGeom prst="rect">
            <a:avLst/>
          </a:prstGeom>
          <a:noFill/>
        </p:spPr>
        <p:txBody>
          <a:bodyPr wrap="square" rtlCol="0">
            <a:spAutoFit/>
          </a:bodyPr>
          <a:lstStyle/>
          <a:p>
            <a:pPr algn="ctr"/>
            <a:r>
              <a:rPr lang="zh-CN" altLang="en-US" sz="12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基于度洛巴坦</a:t>
            </a:r>
            <a:r>
              <a:rPr lang="zh-CN" altLang="en-US" sz="1200" b="1" dirty="0">
                <a:solidFill>
                  <a:schemeClr val="accent2"/>
                </a:solidFill>
                <a:latin typeface="Arial" panose="020B0604020202020204" pitchFamily="34" charset="0"/>
                <a:ea typeface="HarmonyOS Sans SC" panose="00000500000000000000" pitchFamily="2" charset="-122"/>
                <a:sym typeface="Arial" panose="020B0604020202020204" pitchFamily="34" charset="0"/>
              </a:rPr>
              <a:t>总</a:t>
            </a:r>
            <a:r>
              <a:rPr lang="en-US" altLang="zh-CN" sz="1200" b="1" dirty="0">
                <a:solidFill>
                  <a:schemeClr val="accent2"/>
                </a:solidFill>
                <a:latin typeface="Arial" panose="020B0604020202020204" pitchFamily="34" charset="0"/>
                <a:ea typeface="HarmonyOS Sans SC" panose="00000500000000000000" pitchFamily="2" charset="-122"/>
                <a:sym typeface="Arial" panose="020B0604020202020204" pitchFamily="34" charset="0"/>
              </a:rPr>
              <a:t>ELF </a:t>
            </a:r>
            <a:r>
              <a:rPr lang="en-US" altLang="zh-CN" sz="12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AUC/MIC ≥ 10</a:t>
            </a:r>
            <a:r>
              <a:rPr lang="zh-CN" altLang="en-US" sz="12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的</a:t>
            </a:r>
            <a:r>
              <a:rPr lang="en-US" altLang="zh-CN" sz="12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PK/PD</a:t>
            </a:r>
            <a:r>
              <a:rPr lang="zh-CN" altLang="en-US" sz="12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靶值的第一天达标概率</a:t>
            </a:r>
          </a:p>
        </p:txBody>
      </p:sp>
      <p:grpSp>
        <p:nvGrpSpPr>
          <p:cNvPr id="55" name="组合 54">
            <a:extLst>
              <a:ext uri="{FF2B5EF4-FFF2-40B4-BE49-F238E27FC236}">
                <a16:creationId xmlns:a16="http://schemas.microsoft.com/office/drawing/2014/main" id="{C6E572D3-FECC-F297-EB96-E625E3FCEC3D}"/>
              </a:ext>
            </a:extLst>
          </p:cNvPr>
          <p:cNvGrpSpPr/>
          <p:nvPr/>
        </p:nvGrpSpPr>
        <p:grpSpPr>
          <a:xfrm>
            <a:off x="371475" y="2010845"/>
            <a:ext cx="5657012" cy="4010543"/>
            <a:chOff x="371475" y="2010845"/>
            <a:chExt cx="5657012" cy="3226173"/>
          </a:xfrm>
        </p:grpSpPr>
        <p:grpSp>
          <p:nvGrpSpPr>
            <p:cNvPr id="45" name="组合 44">
              <a:extLst>
                <a:ext uri="{FF2B5EF4-FFF2-40B4-BE49-F238E27FC236}">
                  <a16:creationId xmlns:a16="http://schemas.microsoft.com/office/drawing/2014/main" id="{20A60785-8DBC-140A-0074-F7C622E13AA5}"/>
                </a:ext>
              </a:extLst>
            </p:cNvPr>
            <p:cNvGrpSpPr/>
            <p:nvPr/>
          </p:nvGrpSpPr>
          <p:grpSpPr>
            <a:xfrm>
              <a:off x="371475" y="2010847"/>
              <a:ext cx="5657012" cy="3226171"/>
              <a:chOff x="330200" y="1760424"/>
              <a:chExt cx="5657012" cy="3855984"/>
            </a:xfrm>
          </p:grpSpPr>
          <p:grpSp>
            <p:nvGrpSpPr>
              <p:cNvPr id="46" name="组合 45">
                <a:extLst>
                  <a:ext uri="{FF2B5EF4-FFF2-40B4-BE49-F238E27FC236}">
                    <a16:creationId xmlns:a16="http://schemas.microsoft.com/office/drawing/2014/main" id="{61701EA0-D1B9-62E8-3572-C821DB72A30C}"/>
                  </a:ext>
                </a:extLst>
              </p:cNvPr>
              <p:cNvGrpSpPr>
                <a:grpSpLocks/>
              </p:cNvGrpSpPr>
              <p:nvPr/>
            </p:nvGrpSpPr>
            <p:grpSpPr>
              <a:xfrm>
                <a:off x="330200" y="1760424"/>
                <a:ext cx="5657012" cy="3855984"/>
                <a:chOff x="1076325" y="6997280"/>
                <a:chExt cx="3321778" cy="2077100"/>
              </a:xfrm>
            </p:grpSpPr>
            <p:grpSp>
              <p:nvGrpSpPr>
                <p:cNvPr id="48" name="组合 47">
                  <a:extLst>
                    <a:ext uri="{FF2B5EF4-FFF2-40B4-BE49-F238E27FC236}">
                      <a16:creationId xmlns:a16="http://schemas.microsoft.com/office/drawing/2014/main" id="{C9E3AB74-1614-8BE4-7F81-FE90780F98F5}"/>
                    </a:ext>
                  </a:extLst>
                </p:cNvPr>
                <p:cNvGrpSpPr/>
                <p:nvPr/>
              </p:nvGrpSpPr>
              <p:grpSpPr>
                <a:xfrm>
                  <a:off x="1261816" y="7175545"/>
                  <a:ext cx="2950798" cy="1898835"/>
                  <a:chOff x="747000" y="3712400"/>
                  <a:chExt cx="3120150" cy="1873987"/>
                </a:xfrm>
              </p:grpSpPr>
              <p:sp>
                <p:nvSpPr>
                  <p:cNvPr id="50" name="矩形: 圆角 49">
                    <a:extLst>
                      <a:ext uri="{FF2B5EF4-FFF2-40B4-BE49-F238E27FC236}">
                        <a16:creationId xmlns:a16="http://schemas.microsoft.com/office/drawing/2014/main" id="{1F3131D6-67CB-7BD8-EFD8-8FA47CD5DFB0}"/>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1" name="矩形: 圆角 50">
                    <a:extLst>
                      <a:ext uri="{FF2B5EF4-FFF2-40B4-BE49-F238E27FC236}">
                        <a16:creationId xmlns:a16="http://schemas.microsoft.com/office/drawing/2014/main" id="{AF8A609A-ED85-3E3B-0357-B0B36E6718D8}"/>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9" name="矩形: 圆角 48">
                  <a:extLst>
                    <a:ext uri="{FF2B5EF4-FFF2-40B4-BE49-F238E27FC236}">
                      <a16:creationId xmlns:a16="http://schemas.microsoft.com/office/drawing/2014/main" id="{98ADA924-00B5-D4DD-DE3B-631723DA67B6}"/>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7" name="任意多边形: 形状 46">
                <a:extLst>
                  <a:ext uri="{FF2B5EF4-FFF2-40B4-BE49-F238E27FC236}">
                    <a16:creationId xmlns:a16="http://schemas.microsoft.com/office/drawing/2014/main" id="{65DB9310-35B6-B61C-938D-FA24E61248F9}"/>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3" name="任意多边形: 形状 52">
              <a:extLst>
                <a:ext uri="{FF2B5EF4-FFF2-40B4-BE49-F238E27FC236}">
                  <a16:creationId xmlns:a16="http://schemas.microsoft.com/office/drawing/2014/main" id="{154B63FA-4AB7-A043-9ED4-C1BDE8FB4CE5}"/>
                </a:ext>
              </a:extLst>
            </p:cNvPr>
            <p:cNvSpPr/>
            <p:nvPr/>
          </p:nvSpPr>
          <p:spPr>
            <a:xfrm flipV="1">
              <a:off x="888162" y="2010845"/>
              <a:ext cx="4623638" cy="389906"/>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9" name="文本占位符 18">
            <a:extLst>
              <a:ext uri="{FF2B5EF4-FFF2-40B4-BE49-F238E27FC236}">
                <a16:creationId xmlns:a16="http://schemas.microsoft.com/office/drawing/2014/main" id="{173F4A63-9527-05C4-8283-0C5FCCB9CA02}"/>
              </a:ext>
            </a:extLst>
          </p:cNvPr>
          <p:cNvSpPr>
            <a:spLocks noGrp="1"/>
          </p:cNvSpPr>
          <p:nvPr>
            <p:ph type="body" sz="quarter" idx="10"/>
          </p:nvPr>
        </p:nvSpPr>
        <p:spPr/>
        <p:txBody>
          <a:bodyPr/>
          <a:lstStyle/>
          <a:p>
            <a:r>
              <a:rPr lang="da-DK" altLang="zh-CN" dirty="0">
                <a:latin typeface="Arial" panose="020B0604020202020204" pitchFamily="34" charset="0"/>
                <a:sym typeface="Arial" panose="020B0604020202020204" pitchFamily="34" charset="0"/>
              </a:rPr>
              <a:t>Bhavnani SM, et al. Open Forum Infect Dis. 2022 Dec 15;9(Suppl 2):ofac492.1896</a:t>
            </a:r>
          </a:p>
        </p:txBody>
      </p:sp>
      <p:sp>
        <p:nvSpPr>
          <p:cNvPr id="3" name="文本占位符 2">
            <a:extLst>
              <a:ext uri="{FF2B5EF4-FFF2-40B4-BE49-F238E27FC236}">
                <a16:creationId xmlns:a16="http://schemas.microsoft.com/office/drawing/2014/main" id="{4B166799-D97C-5ACB-52C2-EBF79B11DFB3}"/>
              </a:ext>
            </a:extLst>
          </p:cNvPr>
          <p:cNvSpPr>
            <a:spLocks noGrp="1"/>
          </p:cNvSpPr>
          <p:nvPr>
            <p:ph type="body" sz="quarter" idx="11"/>
          </p:nvPr>
        </p:nvSpPr>
        <p:spPr>
          <a:xfrm>
            <a:off x="573742" y="130427"/>
            <a:ext cx="7525230" cy="830997"/>
          </a:xfrm>
        </p:spPr>
        <p:txBody>
          <a:bodyPr wrap="square">
            <a:spAutoFit/>
          </a:bodyPr>
          <a:lstStyle/>
          <a:p>
            <a:r>
              <a:rPr lang="zh-CN" altLang="en-US" dirty="0">
                <a:latin typeface="Arial" panose="020B0604020202020204" pitchFamily="34" charset="0"/>
                <a:sym typeface="Arial" panose="020B0604020202020204" pitchFamily="34" charset="0"/>
              </a:rPr>
              <a:t>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a:t>
            </a:r>
            <a:r>
              <a:rPr lang="en-US" altLang="zh-CN" dirty="0">
                <a:latin typeface="Arial" panose="020B0604020202020204" pitchFamily="34" charset="0"/>
                <a:sym typeface="Arial" panose="020B0604020202020204" pitchFamily="34" charset="0"/>
              </a:rPr>
              <a:t>1g/1g q6h</a:t>
            </a:r>
            <a:r>
              <a:rPr lang="zh-CN" altLang="en-US" dirty="0">
                <a:latin typeface="Arial" panose="020B0604020202020204" pitchFamily="34" charset="0"/>
                <a:sym typeface="Arial" panose="020B0604020202020204" pitchFamily="34" charset="0"/>
              </a:rPr>
              <a:t>输注</a:t>
            </a:r>
            <a:r>
              <a:rPr lang="en-US" altLang="zh-CN" dirty="0">
                <a:latin typeface="Arial" panose="020B0604020202020204" pitchFamily="34" charset="0"/>
                <a:sym typeface="Arial" panose="020B0604020202020204" pitchFamily="34" charset="0"/>
              </a:rPr>
              <a:t>3h</a:t>
            </a:r>
            <a:r>
              <a:rPr lang="zh-CN" altLang="en-US" dirty="0">
                <a:latin typeface="Arial" panose="020B0604020202020204" pitchFamily="34" charset="0"/>
                <a:sym typeface="Arial" panose="020B0604020202020204" pitchFamily="34" charset="0"/>
              </a:rPr>
              <a:t>方案下，</a:t>
            </a:r>
            <a:endParaRPr lang="en-US" altLang="zh-CN" dirty="0">
              <a:latin typeface="Arial" panose="020B0604020202020204" pitchFamily="34" charset="0"/>
              <a:sym typeface="Arial" panose="020B0604020202020204" pitchFamily="34" charset="0"/>
            </a:endParaRPr>
          </a:p>
          <a:p>
            <a:r>
              <a:rPr lang="zh-CN" altLang="en-US" dirty="0">
                <a:solidFill>
                  <a:schemeClr val="accent2"/>
                </a:solidFill>
                <a:latin typeface="Arial" panose="020B0604020202020204" pitchFamily="34" charset="0"/>
                <a:sym typeface="Arial" panose="020B0604020202020204" pitchFamily="34" charset="0"/>
              </a:rPr>
              <a:t>血浆和</a:t>
            </a:r>
            <a:r>
              <a:rPr lang="en-US" altLang="zh-CN" dirty="0">
                <a:solidFill>
                  <a:schemeClr val="accent2"/>
                </a:solidFill>
                <a:latin typeface="Arial" panose="020B0604020202020204" pitchFamily="34" charset="0"/>
                <a:sym typeface="Arial" panose="020B0604020202020204" pitchFamily="34" charset="0"/>
              </a:rPr>
              <a:t>ELF</a:t>
            </a:r>
            <a:r>
              <a:rPr lang="zh-CN" altLang="en-US" dirty="0">
                <a:solidFill>
                  <a:schemeClr val="accent2"/>
                </a:solidFill>
                <a:latin typeface="Arial" panose="020B0604020202020204" pitchFamily="34" charset="0"/>
                <a:sym typeface="Arial" panose="020B0604020202020204" pitchFamily="34" charset="0"/>
              </a:rPr>
              <a:t>浓度</a:t>
            </a:r>
            <a:r>
              <a:rPr lang="zh-CN" altLang="en-US" dirty="0">
                <a:latin typeface="Arial" panose="020B0604020202020204" pitchFamily="34" charset="0"/>
                <a:sym typeface="Arial" panose="020B0604020202020204" pitchFamily="34" charset="0"/>
              </a:rPr>
              <a:t>在</a:t>
            </a:r>
            <a:r>
              <a:rPr lang="en-US" altLang="zh-CN" dirty="0">
                <a:latin typeface="Arial" panose="020B0604020202020204" pitchFamily="34" charset="0"/>
                <a:sym typeface="Arial" panose="020B0604020202020204" pitchFamily="34" charset="0"/>
              </a:rPr>
              <a:t>MIC≤4 </a:t>
            </a:r>
            <a:r>
              <a:rPr lang="el-GR" altLang="zh-CN" dirty="0">
                <a:latin typeface="Arial" panose="020B0604020202020204" pitchFamily="34" charset="0"/>
                <a:sym typeface="Arial" panose="020B0604020202020204" pitchFamily="34" charset="0"/>
              </a:rPr>
              <a:t>μ</a:t>
            </a:r>
            <a:r>
              <a:rPr lang="en-US" altLang="zh-CN" dirty="0">
                <a:latin typeface="Arial" panose="020B0604020202020204" pitchFamily="34" charset="0"/>
                <a:sym typeface="Arial" panose="020B0604020202020204" pitchFamily="34" charset="0"/>
              </a:rPr>
              <a:t>g/mL</a:t>
            </a:r>
            <a:r>
              <a:rPr lang="zh-CN" altLang="en-US" dirty="0">
                <a:latin typeface="Arial" panose="020B0604020202020204" pitchFamily="34" charset="0"/>
                <a:sym typeface="Arial" panose="020B0604020202020204" pitchFamily="34" charset="0"/>
              </a:rPr>
              <a:t>时均达到</a:t>
            </a:r>
            <a:r>
              <a:rPr lang="en-US" altLang="zh-CN" dirty="0">
                <a:latin typeface="Arial" panose="020B0604020202020204" pitchFamily="34" charset="0"/>
                <a:sym typeface="Arial" panose="020B0604020202020204" pitchFamily="34" charset="0"/>
              </a:rPr>
              <a:t>PTA≥90%</a:t>
            </a:r>
            <a:endParaRPr lang="zh-CN" altLang="en-US" dirty="0">
              <a:latin typeface="Arial" panose="020B0604020202020204" pitchFamily="34" charset="0"/>
              <a:sym typeface="Arial" panose="020B0604020202020204" pitchFamily="34" charset="0"/>
            </a:endParaRPr>
          </a:p>
        </p:txBody>
      </p:sp>
      <p:sp>
        <p:nvSpPr>
          <p:cNvPr id="30" name="文本占位符 29">
            <a:extLst>
              <a:ext uri="{FF2B5EF4-FFF2-40B4-BE49-F238E27FC236}">
                <a16:creationId xmlns:a16="http://schemas.microsoft.com/office/drawing/2014/main" id="{446036A6-2184-5BA2-38B0-951C30DB90B7}"/>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%T&gt;MIC</a:t>
            </a:r>
            <a:r>
              <a:rPr lang="zh-CN" altLang="en-US" dirty="0">
                <a:latin typeface="Arial" panose="020B0604020202020204" pitchFamily="34" charset="0"/>
                <a:sym typeface="Arial" panose="020B0604020202020204" pitchFamily="34" charset="0"/>
              </a:rPr>
              <a:t>，第</a:t>
            </a:r>
            <a:r>
              <a:rPr lang="en-US" altLang="zh-CN" dirty="0">
                <a:latin typeface="Arial" panose="020B0604020202020204" pitchFamily="34" charset="0"/>
                <a:sym typeface="Arial" panose="020B0604020202020204" pitchFamily="34" charset="0"/>
              </a:rPr>
              <a:t>1</a:t>
            </a:r>
            <a:r>
              <a:rPr lang="zh-CN" altLang="en-US" dirty="0">
                <a:latin typeface="Arial" panose="020B0604020202020204" pitchFamily="34" charset="0"/>
                <a:sym typeface="Arial" panose="020B0604020202020204" pitchFamily="34" charset="0"/>
              </a:rPr>
              <a:t>天浓度超过最低抑制浓度的时间百分比</a:t>
            </a:r>
            <a:r>
              <a:rPr lang="en-US" altLang="zh-CN" dirty="0">
                <a:latin typeface="Arial" panose="020B0604020202020204" pitchFamily="34" charset="0"/>
                <a:sym typeface="Arial" panose="020B0604020202020204" pitchFamily="34" charset="0"/>
              </a:rPr>
              <a:t>; AUC, </a:t>
            </a:r>
            <a:r>
              <a:rPr lang="zh-CN" altLang="en-US" dirty="0">
                <a:latin typeface="Arial" panose="020B0604020202020204" pitchFamily="34" charset="0"/>
                <a:sym typeface="Arial" panose="020B0604020202020204" pitchFamily="34" charset="0"/>
              </a:rPr>
              <a:t>浓度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时间曲线下面积； </a:t>
            </a:r>
            <a:r>
              <a:rPr lang="en-US" altLang="zh-CN" dirty="0">
                <a:latin typeface="Arial" panose="020B0604020202020204" pitchFamily="34" charset="0"/>
                <a:sym typeface="Arial" panose="020B0604020202020204" pitchFamily="34" charset="0"/>
              </a:rPr>
              <a:t>MIC, </a:t>
            </a:r>
            <a:r>
              <a:rPr lang="zh-CN" altLang="en-US" dirty="0">
                <a:latin typeface="Arial" panose="020B0604020202020204" pitchFamily="34" charset="0"/>
                <a:sym typeface="Arial" panose="020B0604020202020204" pitchFamily="34" charset="0"/>
              </a:rPr>
              <a:t>最小抑制浓度；</a:t>
            </a:r>
            <a:r>
              <a:rPr lang="en-US" altLang="zh-CN" dirty="0">
                <a:latin typeface="Arial" panose="020B0604020202020204" pitchFamily="34" charset="0"/>
                <a:sym typeface="Arial" panose="020B0604020202020204" pitchFamily="34" charset="0"/>
              </a:rPr>
              <a:t>ELF, </a:t>
            </a:r>
            <a:r>
              <a:rPr lang="zh-CN" altLang="en-US" dirty="0">
                <a:latin typeface="Arial" panose="020B0604020202020204" pitchFamily="34" charset="0"/>
                <a:sym typeface="Arial" panose="020B0604020202020204" pitchFamily="34" charset="0"/>
              </a:rPr>
              <a:t>肺泡上皮衬液</a:t>
            </a:r>
            <a:r>
              <a:rPr lang="en-US" altLang="zh-CN" dirty="0">
                <a:latin typeface="Arial" panose="020B0604020202020204" pitchFamily="34" charset="0"/>
                <a:sym typeface="Arial" panose="020B0604020202020204" pitchFamily="34" charset="0"/>
              </a:rPr>
              <a:t>; PTA,</a:t>
            </a:r>
            <a:r>
              <a:rPr lang="zh-CN" altLang="en-US" dirty="0">
                <a:latin typeface="Arial" panose="020B0604020202020204" pitchFamily="34" charset="0"/>
                <a:sym typeface="Arial" panose="020B0604020202020204" pitchFamily="34" charset="0"/>
              </a:rPr>
              <a:t>达到</a:t>
            </a:r>
            <a:r>
              <a:rPr lang="en-US" altLang="zh-CN" dirty="0">
                <a:latin typeface="Arial" panose="020B0604020202020204" pitchFamily="34" charset="0"/>
                <a:sym typeface="Arial" panose="020B0604020202020204" pitchFamily="34" charset="0"/>
              </a:rPr>
              <a:t>PK/PD</a:t>
            </a:r>
            <a:r>
              <a:rPr lang="zh-CN" altLang="en-US" dirty="0">
                <a:latin typeface="Arial" panose="020B0604020202020204" pitchFamily="34" charset="0"/>
                <a:sym typeface="Arial" panose="020B0604020202020204" pitchFamily="34" charset="0"/>
              </a:rPr>
              <a:t>目标的概率</a:t>
            </a:r>
            <a:r>
              <a:rPr lang="en-US" altLang="zh-CN" dirty="0">
                <a:latin typeface="Arial" panose="020B0604020202020204" pitchFamily="34" charset="0"/>
                <a:sym typeface="Arial" panose="020B0604020202020204" pitchFamily="34" charset="0"/>
              </a:rPr>
              <a:t>; AB</a:t>
            </a:r>
            <a:r>
              <a:rPr lang="zh-CN" altLang="en-US" dirty="0">
                <a:latin typeface="Arial" panose="020B0604020202020204" pitchFamily="34" charset="0"/>
                <a:sym typeface="Arial" panose="020B0604020202020204" pitchFamily="34" charset="0"/>
              </a:rPr>
              <a:t>：鲍曼不动杆菌；</a:t>
            </a:r>
          </a:p>
        </p:txBody>
      </p:sp>
      <p:sp>
        <p:nvSpPr>
          <p:cNvPr id="2" name="灯片编号占位符 1">
            <a:extLst>
              <a:ext uri="{FF2B5EF4-FFF2-40B4-BE49-F238E27FC236}">
                <a16:creationId xmlns:a16="http://schemas.microsoft.com/office/drawing/2014/main" id="{3001C669-72BB-3D44-10C9-AD6B51963171}"/>
              </a:ext>
            </a:extLst>
          </p:cNvPr>
          <p:cNvSpPr>
            <a:spLocks noGrp="1"/>
          </p:cNvSpPr>
          <p:nvPr>
            <p:ph type="sldNum" sz="quarter" idx="4294967295"/>
          </p:nvPr>
        </p:nvSpPr>
        <p:spPr>
          <a:xfrm>
            <a:off x="11049000" y="6515100"/>
            <a:ext cx="1143000" cy="153988"/>
          </a:xfrm>
          <a:prstGeom prst="rect">
            <a:avLst/>
          </a:prstGeom>
        </p:spPr>
        <p:txBody>
          <a:bodyPr/>
          <a:lstStyle/>
          <a:p>
            <a:fld id="{2B39012A-6F33-204B-8224-A57BEFB0AAD0}" type="slidenum">
              <a:rPr lang="en-US" smtClean="0">
                <a:latin typeface="Arial" panose="020B0604020202020204" pitchFamily="34" charset="0"/>
                <a:sym typeface="Arial" panose="020B0604020202020204" pitchFamily="34" charset="0"/>
              </a:rPr>
              <a:pPr/>
              <a:t>18</a:t>
            </a:fld>
            <a:endParaRPr lang="en-US" dirty="0">
              <a:latin typeface="Arial" panose="020B0604020202020204" pitchFamily="34" charset="0"/>
              <a:sym typeface="Arial" panose="020B0604020202020204" pitchFamily="34" charset="0"/>
            </a:endParaRPr>
          </a:p>
        </p:txBody>
      </p:sp>
      <p:pic>
        <p:nvPicPr>
          <p:cNvPr id="18" name="图片 17">
            <a:extLst>
              <a:ext uri="{FF2B5EF4-FFF2-40B4-BE49-F238E27FC236}">
                <a16:creationId xmlns:a16="http://schemas.microsoft.com/office/drawing/2014/main" id="{542EE0F3-CA16-68EB-6899-A6F88376CAA1}"/>
              </a:ext>
            </a:extLst>
          </p:cNvPr>
          <p:cNvPicPr>
            <a:picLocks noChangeAspect="1"/>
          </p:cNvPicPr>
          <p:nvPr/>
        </p:nvPicPr>
        <p:blipFill>
          <a:blip r:embed="rId3"/>
          <a:stretch>
            <a:fillRect/>
          </a:stretch>
        </p:blipFill>
        <p:spPr>
          <a:xfrm>
            <a:off x="-7435264" y="-93898"/>
            <a:ext cx="6799523" cy="5936965"/>
          </a:xfrm>
          <a:prstGeom prst="rect">
            <a:avLst/>
          </a:prstGeom>
        </p:spPr>
      </p:pic>
      <p:sp>
        <p:nvSpPr>
          <p:cNvPr id="12" name="文本框 11">
            <a:extLst>
              <a:ext uri="{FF2B5EF4-FFF2-40B4-BE49-F238E27FC236}">
                <a16:creationId xmlns:a16="http://schemas.microsoft.com/office/drawing/2014/main" id="{FF8C2E01-CE57-CBB7-A453-BCDC99D066FB}"/>
              </a:ext>
            </a:extLst>
          </p:cNvPr>
          <p:cNvSpPr txBox="1"/>
          <p:nvPr/>
        </p:nvSpPr>
        <p:spPr>
          <a:xfrm>
            <a:off x="1197645" y="2013483"/>
            <a:ext cx="4018677" cy="461665"/>
          </a:xfrm>
          <a:prstGeom prst="rect">
            <a:avLst/>
          </a:prstGeom>
          <a:noFill/>
        </p:spPr>
        <p:txBody>
          <a:bodyPr wrap="square" rtlCol="0">
            <a:spAutoFit/>
          </a:bodyPr>
          <a:lstStyle/>
          <a:p>
            <a:pPr algn="ctr"/>
            <a:r>
              <a:rPr lang="zh-CN" altLang="en-US" sz="12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基于度洛巴坦</a:t>
            </a:r>
            <a:r>
              <a:rPr lang="zh-CN" altLang="en-US" sz="1200" b="1" dirty="0">
                <a:solidFill>
                  <a:schemeClr val="accent2"/>
                </a:solidFill>
                <a:latin typeface="Arial" panose="020B0604020202020204" pitchFamily="34" charset="0"/>
                <a:ea typeface="HarmonyOS Sans SC" panose="00000500000000000000" pitchFamily="2" charset="-122"/>
                <a:sym typeface="Arial" panose="020B0604020202020204" pitchFamily="34" charset="0"/>
              </a:rPr>
              <a:t>游离血浆</a:t>
            </a:r>
            <a:r>
              <a:rPr lang="en-US" altLang="zh-CN" sz="12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AUC/MIC </a:t>
            </a:r>
            <a:r>
              <a:rPr lang="en-US" altLang="zh-CN" sz="1200" b="1" dirty="0">
                <a:solidFill>
                  <a:schemeClr val="bg1"/>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 10</a:t>
            </a:r>
            <a:r>
              <a:rPr lang="zh-CN" altLang="en-US" sz="1200" b="1" dirty="0">
                <a:solidFill>
                  <a:schemeClr val="bg1"/>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的</a:t>
            </a:r>
            <a:r>
              <a:rPr lang="en-US" altLang="zh-CN" sz="12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PK/PD</a:t>
            </a:r>
            <a:r>
              <a:rPr lang="zh-CN" altLang="en-US" sz="12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靶值的</a:t>
            </a:r>
            <a:r>
              <a:rPr lang="zh-CN" altLang="en-US" sz="1200" b="1" dirty="0">
                <a:solidFill>
                  <a:schemeClr val="bg1"/>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第一天</a:t>
            </a:r>
            <a:r>
              <a:rPr lang="zh-CN" altLang="en-US" sz="12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达标概率</a:t>
            </a:r>
          </a:p>
        </p:txBody>
      </p:sp>
      <p:grpSp>
        <p:nvGrpSpPr>
          <p:cNvPr id="68" name="组合 67">
            <a:extLst>
              <a:ext uri="{FF2B5EF4-FFF2-40B4-BE49-F238E27FC236}">
                <a16:creationId xmlns:a16="http://schemas.microsoft.com/office/drawing/2014/main" id="{C9D1EB58-907B-3288-45C1-4B9190F13D8D}"/>
              </a:ext>
            </a:extLst>
          </p:cNvPr>
          <p:cNvGrpSpPr/>
          <p:nvPr/>
        </p:nvGrpSpPr>
        <p:grpSpPr>
          <a:xfrm>
            <a:off x="656092" y="2360526"/>
            <a:ext cx="5202752" cy="3539376"/>
            <a:chOff x="655954" y="2360525"/>
            <a:chExt cx="5369800" cy="3653018"/>
          </a:xfrm>
        </p:grpSpPr>
        <p:sp>
          <p:nvSpPr>
            <p:cNvPr id="13" name="文本框 12">
              <a:extLst>
                <a:ext uri="{FF2B5EF4-FFF2-40B4-BE49-F238E27FC236}">
                  <a16:creationId xmlns:a16="http://schemas.microsoft.com/office/drawing/2014/main" id="{682E310F-0EE3-D136-75F1-81F459156075}"/>
                </a:ext>
              </a:extLst>
            </p:cNvPr>
            <p:cNvSpPr txBox="1"/>
            <p:nvPr/>
          </p:nvSpPr>
          <p:spPr>
            <a:xfrm rot="16200000">
              <a:off x="4243074" y="3857312"/>
              <a:ext cx="3279468" cy="285893"/>
            </a:xfrm>
            <a:prstGeom prst="rect">
              <a:avLst/>
            </a:prstGeom>
            <a:solidFill>
              <a:schemeClr val="bg1"/>
            </a:solidFill>
          </p:spPr>
          <p:txBody>
            <a:bodyPr wrap="square" rtlCol="0">
              <a:spAutoFit/>
            </a:bodyPr>
            <a:lstStyle/>
            <a:p>
              <a:pPr algn="ctr"/>
              <a:r>
                <a:rPr lang="en-US" altLang="zh-CN" sz="1200" b="1" dirty="0">
                  <a:latin typeface="Arial" panose="020B0604020202020204" pitchFamily="34" charset="0"/>
                  <a:ea typeface="HarmonyOS Sans SC" panose="00000500000000000000" pitchFamily="2" charset="-122"/>
                  <a:sym typeface="Arial" panose="020B0604020202020204" pitchFamily="34" charset="0"/>
                </a:rPr>
                <a:t>MIC</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分布的相对比例（</a:t>
              </a:r>
              <a:r>
                <a:rPr lang="en-US" altLang="zh-CN" sz="1200" b="1" dirty="0">
                  <a:latin typeface="Arial" panose="020B0604020202020204" pitchFamily="34" charset="0"/>
                  <a:ea typeface="HarmonyOS Sans SC" panose="00000500000000000000" pitchFamily="2" charset="-122"/>
                  <a:sym typeface="Arial" panose="020B0604020202020204" pitchFamily="34" charset="0"/>
                </a:rPr>
                <a:t>%</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a:t>
              </a:r>
            </a:p>
          </p:txBody>
        </p:sp>
        <p:grpSp>
          <p:nvGrpSpPr>
            <p:cNvPr id="66" name="组合 65">
              <a:extLst>
                <a:ext uri="{FF2B5EF4-FFF2-40B4-BE49-F238E27FC236}">
                  <a16:creationId xmlns:a16="http://schemas.microsoft.com/office/drawing/2014/main" id="{681A142E-C6D7-DF60-34D3-2FE7E0CD1900}"/>
                </a:ext>
              </a:extLst>
            </p:cNvPr>
            <p:cNvGrpSpPr/>
            <p:nvPr/>
          </p:nvGrpSpPr>
          <p:grpSpPr>
            <a:xfrm>
              <a:off x="655954" y="2360525"/>
              <a:ext cx="5071746" cy="3653018"/>
              <a:chOff x="655954" y="2360525"/>
              <a:chExt cx="5071746" cy="3653018"/>
            </a:xfrm>
          </p:grpSpPr>
          <p:pic>
            <p:nvPicPr>
              <p:cNvPr id="37" name="图片 36">
                <a:extLst>
                  <a:ext uri="{FF2B5EF4-FFF2-40B4-BE49-F238E27FC236}">
                    <a16:creationId xmlns:a16="http://schemas.microsoft.com/office/drawing/2014/main" id="{440894A5-BF8F-C4E1-4497-B0F52329547A}"/>
                  </a:ext>
                </a:extLst>
              </p:cNvPr>
              <p:cNvPicPr>
                <a:picLocks noChangeAspect="1"/>
              </p:cNvPicPr>
              <p:nvPr/>
            </p:nvPicPr>
            <p:blipFill>
              <a:blip r:embed="rId4"/>
              <a:srcRect l="2890" t="12307" r="53877" b="5134"/>
              <a:stretch>
                <a:fillRect/>
              </a:stretch>
            </p:blipFill>
            <p:spPr>
              <a:xfrm>
                <a:off x="977900" y="2489201"/>
                <a:ext cx="4749800" cy="3309620"/>
              </a:xfrm>
              <a:prstGeom prst="rect">
                <a:avLst/>
              </a:prstGeom>
            </p:spPr>
          </p:pic>
          <p:sp>
            <p:nvSpPr>
              <p:cNvPr id="11" name="文本框 10">
                <a:extLst>
                  <a:ext uri="{FF2B5EF4-FFF2-40B4-BE49-F238E27FC236}">
                    <a16:creationId xmlns:a16="http://schemas.microsoft.com/office/drawing/2014/main" id="{F6E64666-4BBE-2A18-138E-AFB3C9615D20}"/>
                  </a:ext>
                </a:extLst>
              </p:cNvPr>
              <p:cNvSpPr txBox="1"/>
              <p:nvPr/>
            </p:nvSpPr>
            <p:spPr>
              <a:xfrm rot="16200000">
                <a:off x="-840833" y="3857312"/>
                <a:ext cx="3279468" cy="285893"/>
              </a:xfrm>
              <a:prstGeom prst="rect">
                <a:avLst/>
              </a:prstGeom>
              <a:solidFill>
                <a:schemeClr val="bg1"/>
              </a:solidFill>
            </p:spPr>
            <p:txBody>
              <a:bodyPr wrap="square" rtlCol="0">
                <a:spAutoFit/>
              </a:bodyPr>
              <a:lstStyle/>
              <a:p>
                <a:pPr algn="ctr"/>
                <a:r>
                  <a:rPr lang="en-US" altLang="zh-CN" sz="1200" b="1" dirty="0">
                    <a:latin typeface="Arial" panose="020B0604020202020204" pitchFamily="34" charset="0"/>
                    <a:ea typeface="HarmonyOS Sans SC" panose="00000500000000000000" pitchFamily="2" charset="-122"/>
                    <a:sym typeface="Arial" panose="020B0604020202020204" pitchFamily="34" charset="0"/>
                  </a:rPr>
                  <a:t>PK/PD</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靶值的达标概率（</a:t>
                </a:r>
                <a:r>
                  <a:rPr lang="en-US" altLang="zh-CN" sz="1200" b="1" dirty="0">
                    <a:latin typeface="Arial" panose="020B0604020202020204" pitchFamily="34" charset="0"/>
                    <a:ea typeface="HarmonyOS Sans SC" panose="00000500000000000000" pitchFamily="2" charset="-122"/>
                    <a:sym typeface="Arial" panose="020B0604020202020204" pitchFamily="34" charset="0"/>
                  </a:rPr>
                  <a:t>%</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a:t>
                </a:r>
              </a:p>
            </p:txBody>
          </p:sp>
          <p:sp>
            <p:nvSpPr>
              <p:cNvPr id="16" name="文本框 15">
                <a:extLst>
                  <a:ext uri="{FF2B5EF4-FFF2-40B4-BE49-F238E27FC236}">
                    <a16:creationId xmlns:a16="http://schemas.microsoft.com/office/drawing/2014/main" id="{88848666-5B8C-AA27-8152-1D26D63616C5}"/>
                  </a:ext>
                </a:extLst>
              </p:cNvPr>
              <p:cNvSpPr txBox="1"/>
              <p:nvPr/>
            </p:nvSpPr>
            <p:spPr>
              <a:xfrm>
                <a:off x="1558654" y="5727650"/>
                <a:ext cx="3279468" cy="285893"/>
              </a:xfrm>
              <a:prstGeom prst="rect">
                <a:avLst/>
              </a:prstGeom>
              <a:solidFill>
                <a:schemeClr val="bg1"/>
              </a:solidFill>
            </p:spPr>
            <p:txBody>
              <a:bodyPr wrap="square" rtlCol="0">
                <a:spAutoFit/>
              </a:bodyPr>
              <a:lstStyle/>
              <a:p>
                <a:pPr algn="ctr"/>
                <a:r>
                  <a:rPr lang="zh-CN" altLang="en-US" sz="1200" b="1" dirty="0">
                    <a:latin typeface="Arial" panose="020B0604020202020204" pitchFamily="34" charset="0"/>
                    <a:ea typeface="HarmonyOS Sans SC" panose="00000500000000000000" pitchFamily="2" charset="-122"/>
                    <a:sym typeface="Arial" panose="020B0604020202020204" pitchFamily="34" charset="0"/>
                  </a:rPr>
                  <a:t>舒巴坦</a:t>
                </a:r>
                <a:r>
                  <a:rPr lang="en-US" altLang="zh-CN" sz="1200" b="1" dirty="0">
                    <a:latin typeface="Arial" panose="020B0604020202020204" pitchFamily="34" charset="0"/>
                    <a:ea typeface="HarmonyOS Sans SC" panose="00000500000000000000" pitchFamily="2" charset="-122"/>
                    <a:sym typeface="Arial" panose="020B0604020202020204" pitchFamily="34" charset="0"/>
                  </a:rPr>
                  <a:t>-</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度洛巴坦</a:t>
                </a:r>
                <a:r>
                  <a:rPr lang="en-US" altLang="zh-CN" sz="1200" b="1" dirty="0">
                    <a:latin typeface="Arial" panose="020B0604020202020204" pitchFamily="34" charset="0"/>
                    <a:ea typeface="HarmonyOS Sans SC" panose="00000500000000000000" pitchFamily="2" charset="-122"/>
                    <a:sym typeface="Arial" panose="020B0604020202020204" pitchFamily="34" charset="0"/>
                  </a:rPr>
                  <a:t>MIC (</a:t>
                </a:r>
                <a:r>
                  <a:rPr lang="en-US" altLang="zh-CN" sz="1200" b="1"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µg/mL</a:t>
                </a:r>
                <a:r>
                  <a:rPr lang="en-US" altLang="zh-CN" sz="1200" b="1" dirty="0">
                    <a:latin typeface="Arial" panose="020B0604020202020204" pitchFamily="34" charset="0"/>
                    <a:ea typeface="HarmonyOS Sans SC" panose="00000500000000000000" pitchFamily="2" charset="-122"/>
                    <a:sym typeface="Arial" panose="020B0604020202020204" pitchFamily="34" charset="0"/>
                  </a:rPr>
                  <a:t>)</a:t>
                </a:r>
                <a:endParaRPr lang="zh-CN" altLang="en-US" sz="1200" b="1" dirty="0">
                  <a:latin typeface="Arial" panose="020B0604020202020204" pitchFamily="34" charset="0"/>
                  <a:ea typeface="HarmonyOS Sans SC" panose="00000500000000000000" pitchFamily="2" charset="-122"/>
                  <a:sym typeface="Arial" panose="020B0604020202020204" pitchFamily="34" charset="0"/>
                </a:endParaRPr>
              </a:p>
            </p:txBody>
          </p:sp>
          <p:cxnSp>
            <p:nvCxnSpPr>
              <p:cNvPr id="25" name="直接连接符 24">
                <a:extLst>
                  <a:ext uri="{FF2B5EF4-FFF2-40B4-BE49-F238E27FC236}">
                    <a16:creationId xmlns:a16="http://schemas.microsoft.com/office/drawing/2014/main" id="{B3AF2044-5283-3FF9-CD6E-898DBFA571D4}"/>
                  </a:ext>
                </a:extLst>
              </p:cNvPr>
              <p:cNvCxnSpPr/>
              <p:nvPr/>
            </p:nvCxnSpPr>
            <p:spPr>
              <a:xfrm>
                <a:off x="3614739" y="2641237"/>
                <a:ext cx="0" cy="25920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grpSp>
      </p:grpSp>
      <p:grpSp>
        <p:nvGrpSpPr>
          <p:cNvPr id="67" name="组合 66">
            <a:extLst>
              <a:ext uri="{FF2B5EF4-FFF2-40B4-BE49-F238E27FC236}">
                <a16:creationId xmlns:a16="http://schemas.microsoft.com/office/drawing/2014/main" id="{E162BFF3-28CA-C5D8-9264-0491430BE519}"/>
              </a:ext>
            </a:extLst>
          </p:cNvPr>
          <p:cNvGrpSpPr/>
          <p:nvPr/>
        </p:nvGrpSpPr>
        <p:grpSpPr>
          <a:xfrm>
            <a:off x="6377445" y="2360525"/>
            <a:ext cx="5228632" cy="3572820"/>
            <a:chOff x="6282345" y="2360525"/>
            <a:chExt cx="5368306" cy="3668263"/>
          </a:xfrm>
        </p:grpSpPr>
        <p:pic>
          <p:nvPicPr>
            <p:cNvPr id="36" name="图片 35">
              <a:extLst>
                <a:ext uri="{FF2B5EF4-FFF2-40B4-BE49-F238E27FC236}">
                  <a16:creationId xmlns:a16="http://schemas.microsoft.com/office/drawing/2014/main" id="{3E2D87A9-0936-9DB3-DAC1-ADEEE3EBA7D1}"/>
                </a:ext>
              </a:extLst>
            </p:cNvPr>
            <p:cNvPicPr>
              <a:picLocks noChangeAspect="1"/>
            </p:cNvPicPr>
            <p:nvPr/>
          </p:nvPicPr>
          <p:blipFill>
            <a:blip r:embed="rId4"/>
            <a:srcRect l="54099" t="13891" r="2668" b="5800"/>
            <a:stretch>
              <a:fillRect/>
            </a:stretch>
          </p:blipFill>
          <p:spPr>
            <a:xfrm>
              <a:off x="6604000" y="2552701"/>
              <a:ext cx="4749800" cy="3219450"/>
            </a:xfrm>
            <a:prstGeom prst="rect">
              <a:avLst/>
            </a:prstGeom>
          </p:spPr>
        </p:pic>
        <p:sp>
          <p:nvSpPr>
            <p:cNvPr id="14" name="文本框 13">
              <a:extLst>
                <a:ext uri="{FF2B5EF4-FFF2-40B4-BE49-F238E27FC236}">
                  <a16:creationId xmlns:a16="http://schemas.microsoft.com/office/drawing/2014/main" id="{FEBB67DF-6B5A-10E8-E7EA-3A5640454BB7}"/>
                </a:ext>
              </a:extLst>
            </p:cNvPr>
            <p:cNvSpPr txBox="1"/>
            <p:nvPr/>
          </p:nvSpPr>
          <p:spPr>
            <a:xfrm rot="16200000">
              <a:off x="4784811" y="3858059"/>
              <a:ext cx="3279468" cy="284399"/>
            </a:xfrm>
            <a:prstGeom prst="rect">
              <a:avLst/>
            </a:prstGeom>
            <a:solidFill>
              <a:schemeClr val="bg1"/>
            </a:solidFill>
          </p:spPr>
          <p:txBody>
            <a:bodyPr wrap="square" rtlCol="0">
              <a:spAutoFit/>
            </a:bodyPr>
            <a:lstStyle/>
            <a:p>
              <a:pPr algn="ctr"/>
              <a:r>
                <a:rPr lang="en-US" altLang="zh-CN" sz="1200" b="1" dirty="0">
                  <a:latin typeface="Arial" panose="020B0604020202020204" pitchFamily="34" charset="0"/>
                  <a:ea typeface="HarmonyOS Sans SC" panose="00000500000000000000" pitchFamily="2" charset="-122"/>
                  <a:sym typeface="Arial" panose="020B0604020202020204" pitchFamily="34" charset="0"/>
                </a:rPr>
                <a:t>PK/PD</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靶值的达标概率（</a:t>
              </a:r>
              <a:r>
                <a:rPr lang="en-US" altLang="zh-CN" sz="1200" b="1" dirty="0">
                  <a:latin typeface="Arial" panose="020B0604020202020204" pitchFamily="34" charset="0"/>
                  <a:ea typeface="HarmonyOS Sans SC" panose="00000500000000000000" pitchFamily="2" charset="-122"/>
                  <a:sym typeface="Arial" panose="020B0604020202020204" pitchFamily="34" charset="0"/>
                </a:rPr>
                <a:t>%</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a:t>
              </a:r>
            </a:p>
          </p:txBody>
        </p:sp>
        <p:sp>
          <p:nvSpPr>
            <p:cNvPr id="15" name="文本框 14">
              <a:extLst>
                <a:ext uri="{FF2B5EF4-FFF2-40B4-BE49-F238E27FC236}">
                  <a16:creationId xmlns:a16="http://schemas.microsoft.com/office/drawing/2014/main" id="{E883129A-E978-8C30-1425-9C43221AAA0E}"/>
                </a:ext>
              </a:extLst>
            </p:cNvPr>
            <p:cNvSpPr txBox="1"/>
            <p:nvPr/>
          </p:nvSpPr>
          <p:spPr>
            <a:xfrm rot="16200000">
              <a:off x="9868718" y="3858059"/>
              <a:ext cx="3279468" cy="284399"/>
            </a:xfrm>
            <a:prstGeom prst="rect">
              <a:avLst/>
            </a:prstGeom>
            <a:solidFill>
              <a:schemeClr val="bg1"/>
            </a:solidFill>
          </p:spPr>
          <p:txBody>
            <a:bodyPr wrap="square" rtlCol="0">
              <a:spAutoFit/>
            </a:bodyPr>
            <a:lstStyle/>
            <a:p>
              <a:pPr algn="ctr"/>
              <a:r>
                <a:rPr lang="en-US" altLang="zh-CN" sz="1200" b="1" dirty="0">
                  <a:latin typeface="Arial" panose="020B0604020202020204" pitchFamily="34" charset="0"/>
                  <a:ea typeface="HarmonyOS Sans SC" panose="00000500000000000000" pitchFamily="2" charset="-122"/>
                  <a:sym typeface="Arial" panose="020B0604020202020204" pitchFamily="34" charset="0"/>
                </a:rPr>
                <a:t>MIC</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分布的相对比例（</a:t>
              </a:r>
              <a:r>
                <a:rPr lang="en-US" altLang="zh-CN" sz="1200" b="1" dirty="0">
                  <a:latin typeface="Arial" panose="020B0604020202020204" pitchFamily="34" charset="0"/>
                  <a:ea typeface="HarmonyOS Sans SC" panose="00000500000000000000" pitchFamily="2" charset="-122"/>
                  <a:sym typeface="Arial" panose="020B0604020202020204" pitchFamily="34" charset="0"/>
                </a:rPr>
                <a:t>%</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a:t>
              </a:r>
            </a:p>
          </p:txBody>
        </p:sp>
        <p:sp>
          <p:nvSpPr>
            <p:cNvPr id="17" name="文本框 16">
              <a:extLst>
                <a:ext uri="{FF2B5EF4-FFF2-40B4-BE49-F238E27FC236}">
                  <a16:creationId xmlns:a16="http://schemas.microsoft.com/office/drawing/2014/main" id="{C495B43E-183B-D442-DEDB-F7EC57768A0C}"/>
                </a:ext>
              </a:extLst>
            </p:cNvPr>
            <p:cNvSpPr txBox="1"/>
            <p:nvPr/>
          </p:nvSpPr>
          <p:spPr>
            <a:xfrm>
              <a:off x="7142453" y="5744389"/>
              <a:ext cx="3279468" cy="284399"/>
            </a:xfrm>
            <a:prstGeom prst="rect">
              <a:avLst/>
            </a:prstGeom>
            <a:solidFill>
              <a:schemeClr val="bg1"/>
            </a:solidFill>
          </p:spPr>
          <p:txBody>
            <a:bodyPr wrap="square" rtlCol="0">
              <a:spAutoFit/>
            </a:bodyPr>
            <a:lstStyle/>
            <a:p>
              <a:pPr algn="ctr"/>
              <a:r>
                <a:rPr lang="zh-CN" altLang="en-US" sz="1200" b="1" dirty="0">
                  <a:latin typeface="Arial" panose="020B0604020202020204" pitchFamily="34" charset="0"/>
                  <a:ea typeface="HarmonyOS Sans SC" panose="00000500000000000000" pitchFamily="2" charset="-122"/>
                  <a:sym typeface="Arial" panose="020B0604020202020204" pitchFamily="34" charset="0"/>
                </a:rPr>
                <a:t>舒巴坦</a:t>
              </a:r>
              <a:r>
                <a:rPr lang="en-US" altLang="zh-CN" sz="1200" b="1" dirty="0">
                  <a:latin typeface="Arial" panose="020B0604020202020204" pitchFamily="34" charset="0"/>
                  <a:ea typeface="HarmonyOS Sans SC" panose="00000500000000000000" pitchFamily="2" charset="-122"/>
                  <a:sym typeface="Arial" panose="020B0604020202020204" pitchFamily="34" charset="0"/>
                </a:rPr>
                <a:t>-</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度洛巴坦</a:t>
              </a:r>
              <a:r>
                <a:rPr lang="en-US" altLang="zh-CN" sz="1200" b="1" dirty="0">
                  <a:latin typeface="Arial" panose="020B0604020202020204" pitchFamily="34" charset="0"/>
                  <a:ea typeface="HarmonyOS Sans SC" panose="00000500000000000000" pitchFamily="2" charset="-122"/>
                  <a:sym typeface="Arial" panose="020B0604020202020204" pitchFamily="34" charset="0"/>
                </a:rPr>
                <a:t>MIC (</a:t>
              </a:r>
              <a:r>
                <a:rPr lang="en-US" altLang="zh-CN" sz="1200" b="1"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µg/mL</a:t>
              </a:r>
              <a:r>
                <a:rPr lang="en-US" altLang="zh-CN" sz="1200" b="1" dirty="0">
                  <a:latin typeface="Arial" panose="020B0604020202020204" pitchFamily="34" charset="0"/>
                  <a:ea typeface="HarmonyOS Sans SC" panose="00000500000000000000" pitchFamily="2" charset="-122"/>
                  <a:sym typeface="Arial" panose="020B0604020202020204" pitchFamily="34" charset="0"/>
                </a:rPr>
                <a:t>)</a:t>
              </a:r>
              <a:endParaRPr lang="zh-CN" altLang="en-US" sz="1200" b="1" dirty="0">
                <a:latin typeface="Arial" panose="020B0604020202020204" pitchFamily="34" charset="0"/>
                <a:ea typeface="HarmonyOS Sans SC" panose="00000500000000000000" pitchFamily="2" charset="-122"/>
                <a:sym typeface="Arial" panose="020B0604020202020204" pitchFamily="34" charset="0"/>
              </a:endParaRPr>
            </a:p>
          </p:txBody>
        </p:sp>
        <p:cxnSp>
          <p:nvCxnSpPr>
            <p:cNvPr id="26" name="直接连接符 25">
              <a:extLst>
                <a:ext uri="{FF2B5EF4-FFF2-40B4-BE49-F238E27FC236}">
                  <a16:creationId xmlns:a16="http://schemas.microsoft.com/office/drawing/2014/main" id="{30B467A5-344B-54AD-8A2C-A0285B981A28}"/>
                </a:ext>
              </a:extLst>
            </p:cNvPr>
            <p:cNvCxnSpPr/>
            <p:nvPr/>
          </p:nvCxnSpPr>
          <p:spPr>
            <a:xfrm>
              <a:off x="9267826" y="2641237"/>
              <a:ext cx="0" cy="2592000"/>
            </a:xfrm>
            <a:prstGeom prst="line">
              <a:avLst/>
            </a:prstGeom>
            <a:ln>
              <a:solidFill>
                <a:schemeClr val="accent2"/>
              </a:solidFill>
              <a:prstDash val="dash"/>
            </a:ln>
          </p:spPr>
          <p:style>
            <a:lnRef idx="2">
              <a:schemeClr val="accent1"/>
            </a:lnRef>
            <a:fillRef idx="0">
              <a:schemeClr val="accent1"/>
            </a:fillRef>
            <a:effectRef idx="1">
              <a:schemeClr val="accent1"/>
            </a:effectRef>
            <a:fontRef idx="minor">
              <a:schemeClr val="tx1"/>
            </a:fontRef>
          </p:style>
        </p:cxnSp>
      </p:grpSp>
      <p:graphicFrame>
        <p:nvGraphicFramePr>
          <p:cNvPr id="5" name="表格 4">
            <a:extLst>
              <a:ext uri="{FF2B5EF4-FFF2-40B4-BE49-F238E27FC236}">
                <a16:creationId xmlns:a16="http://schemas.microsoft.com/office/drawing/2014/main" id="{ED14D8CE-8D1E-FA9F-2E17-102CD7AFB3E8}"/>
              </a:ext>
            </a:extLst>
          </p:cNvPr>
          <p:cNvGraphicFramePr>
            <a:graphicFrameLocks noGrp="1"/>
          </p:cNvGraphicFramePr>
          <p:nvPr>
            <p:extLst>
              <p:ext uri="{D42A27DB-BD31-4B8C-83A1-F6EECF244321}">
                <p14:modId xmlns:p14="http://schemas.microsoft.com/office/powerpoint/2010/main" val="4074680193"/>
              </p:ext>
            </p:extLst>
          </p:nvPr>
        </p:nvGraphicFramePr>
        <p:xfrm>
          <a:off x="0" y="1028700"/>
          <a:ext cx="236220" cy="3289616"/>
        </p:xfrm>
        <a:graphic>
          <a:graphicData uri="http://schemas.openxmlformats.org/drawingml/2006/table">
            <a:tbl>
              <a:tblPr firstRow="1" bandRow="1">
                <a:tableStyleId>{5C22544A-7EE6-4342-B048-85BDC9FD1C3A}</a:tableStyleId>
              </a:tblPr>
              <a:tblGrid>
                <a:gridCol w="236220">
                  <a:extLst>
                    <a:ext uri="{9D8B030D-6E8A-4147-A177-3AD203B41FA5}">
                      <a16:colId xmlns:a16="http://schemas.microsoft.com/office/drawing/2014/main" val="2320617847"/>
                    </a:ext>
                  </a:extLst>
                </a:gridCol>
              </a:tblGrid>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3910616"/>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599962"/>
                  </a:ext>
                </a:extLst>
              </a:tr>
              <a:tr h="822404">
                <a:tc>
                  <a:txBody>
                    <a:bodyPr/>
                    <a:lstStyle/>
                    <a:p>
                      <a:pPr algn="ctr"/>
                      <a:endParaRPr lang="zh-CN" altLang="en-US" sz="7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264650"/>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8048485"/>
                  </a:ext>
                </a:extLst>
              </a:tr>
            </a:tbl>
          </a:graphicData>
        </a:graphic>
      </p:graphicFrame>
      <p:sp>
        <p:nvSpPr>
          <p:cNvPr id="6" name="文本框 5">
            <a:extLst>
              <a:ext uri="{FF2B5EF4-FFF2-40B4-BE49-F238E27FC236}">
                <a16:creationId xmlns:a16="http://schemas.microsoft.com/office/drawing/2014/main" id="{DDD88F3B-6CF2-2DF8-DBE7-D90ACFAF43B8}"/>
              </a:ext>
            </a:extLst>
          </p:cNvPr>
          <p:cNvSpPr txBox="1"/>
          <p:nvPr/>
        </p:nvSpPr>
        <p:spPr>
          <a:xfrm>
            <a:off x="38338" y="1204982"/>
            <a:ext cx="159544" cy="46166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7" name="文本框 6">
            <a:extLst>
              <a:ext uri="{FF2B5EF4-FFF2-40B4-BE49-F238E27FC236}">
                <a16:creationId xmlns:a16="http://schemas.microsoft.com/office/drawing/2014/main" id="{B7610C8A-6605-CDD9-4CEB-8E1C5B997B08}"/>
              </a:ext>
            </a:extLst>
          </p:cNvPr>
          <p:cNvSpPr txBox="1"/>
          <p:nvPr/>
        </p:nvSpPr>
        <p:spPr>
          <a:xfrm>
            <a:off x="38338" y="2088426"/>
            <a:ext cx="159544" cy="338554"/>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p:txBody>
      </p:sp>
      <p:sp>
        <p:nvSpPr>
          <p:cNvPr id="8" name="文本框 7">
            <a:extLst>
              <a:ext uri="{FF2B5EF4-FFF2-40B4-BE49-F238E27FC236}">
                <a16:creationId xmlns:a16="http://schemas.microsoft.com/office/drawing/2014/main" id="{57580BA0-BA29-4FD0-4670-B7DB0E5630E8}"/>
              </a:ext>
            </a:extLst>
          </p:cNvPr>
          <p:cNvSpPr txBox="1"/>
          <p:nvPr/>
        </p:nvSpPr>
        <p:spPr>
          <a:xfrm>
            <a:off x="38338" y="2778195"/>
            <a:ext cx="159544" cy="58477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p:txBody>
      </p:sp>
      <p:sp>
        <p:nvSpPr>
          <p:cNvPr id="9" name="文本框 8">
            <a:extLst>
              <a:ext uri="{FF2B5EF4-FFF2-40B4-BE49-F238E27FC236}">
                <a16:creationId xmlns:a16="http://schemas.microsoft.com/office/drawing/2014/main" id="{D0E415C2-D088-8EFA-EE23-0C52A5FCA469}"/>
              </a:ext>
            </a:extLst>
          </p:cNvPr>
          <p:cNvSpPr txBox="1"/>
          <p:nvPr/>
        </p:nvSpPr>
        <p:spPr>
          <a:xfrm>
            <a:off x="46776" y="3648145"/>
            <a:ext cx="142668" cy="369332"/>
          </a:xfrm>
          <a:prstGeom prst="rect">
            <a:avLst/>
          </a:prstGeom>
          <a:noFill/>
        </p:spPr>
        <p:txBody>
          <a:bodyPr wrap="none" lIns="0" tIns="0" rIns="0" bIns="0">
            <a:spAutoFit/>
          </a:bodyPr>
          <a:lstStyle/>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PD</a:t>
            </a:r>
            <a:endPar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10" name="组合 9">
            <a:extLst>
              <a:ext uri="{FF2B5EF4-FFF2-40B4-BE49-F238E27FC236}">
                <a16:creationId xmlns:a16="http://schemas.microsoft.com/office/drawing/2014/main" id="{488226D4-6003-5453-8C1F-A32C98287036}"/>
              </a:ext>
            </a:extLst>
          </p:cNvPr>
          <p:cNvGrpSpPr/>
          <p:nvPr/>
        </p:nvGrpSpPr>
        <p:grpSpPr>
          <a:xfrm flipV="1">
            <a:off x="-1" y="3438527"/>
            <a:ext cx="314656" cy="880265"/>
            <a:chOff x="-528856" y="1330593"/>
            <a:chExt cx="314656" cy="843814"/>
          </a:xfrm>
        </p:grpSpPr>
        <p:sp>
          <p:nvSpPr>
            <p:cNvPr id="22" name="直角三角形 21">
              <a:extLst>
                <a:ext uri="{FF2B5EF4-FFF2-40B4-BE49-F238E27FC236}">
                  <a16:creationId xmlns:a16="http://schemas.microsoft.com/office/drawing/2014/main" id="{36884864-E387-E2C6-3629-D1BFB5326FBB}"/>
                </a:ext>
              </a:extLst>
            </p:cNvPr>
            <p:cNvSpPr/>
            <p:nvPr/>
          </p:nvSpPr>
          <p:spPr>
            <a:xfrm flipV="1">
              <a:off x="-293111" y="2122350"/>
              <a:ext cx="78911" cy="52057"/>
            </a:xfrm>
            <a:prstGeom prst="rtTriangle">
              <a:avLst/>
            </a:prstGeom>
            <a:gradFill flip="none" rotWithShape="1">
              <a:gsLst>
                <a:gs pos="0">
                  <a:schemeClr val="tx2">
                    <a:lumMod val="75000"/>
                  </a:schemeClr>
                </a:gs>
                <a:gs pos="31000">
                  <a:srgbClr val="627787"/>
                </a:gs>
                <a:gs pos="100000">
                  <a:schemeClr val="bg1">
                    <a:lumMod val="50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24" name="组合 23">
              <a:extLst>
                <a:ext uri="{FF2B5EF4-FFF2-40B4-BE49-F238E27FC236}">
                  <a16:creationId xmlns:a16="http://schemas.microsoft.com/office/drawing/2014/main" id="{F73C6712-9A6B-84B5-D471-AFD42471FA3C}"/>
                </a:ext>
              </a:extLst>
            </p:cNvPr>
            <p:cNvGrpSpPr/>
            <p:nvPr/>
          </p:nvGrpSpPr>
          <p:grpSpPr>
            <a:xfrm>
              <a:off x="-528856" y="1330593"/>
              <a:ext cx="314655" cy="791759"/>
              <a:chOff x="2696263" y="1081219"/>
              <a:chExt cx="314655" cy="791759"/>
            </a:xfrm>
          </p:grpSpPr>
          <p:sp>
            <p:nvSpPr>
              <p:cNvPr id="27" name="矩形 26">
                <a:extLst>
                  <a:ext uri="{FF2B5EF4-FFF2-40B4-BE49-F238E27FC236}">
                    <a16:creationId xmlns:a16="http://schemas.microsoft.com/office/drawing/2014/main" id="{B207F606-7E02-EB3D-A824-E0633DF5C60B}"/>
                  </a:ext>
                </a:extLst>
              </p:cNvPr>
              <p:cNvSpPr>
                <a:spLocks/>
              </p:cNvSpPr>
              <p:nvPr/>
            </p:nvSpPr>
            <p:spPr>
              <a:xfrm>
                <a:off x="2696263" y="1081219"/>
                <a:ext cx="314655" cy="791759"/>
              </a:xfrm>
              <a:prstGeom prst="rect">
                <a:avLst/>
              </a:prstGeom>
              <a:solidFill>
                <a:schemeClr val="accent1"/>
              </a:solidFill>
              <a:ln>
                <a:noFill/>
              </a:ln>
              <a:effectLst>
                <a:outerShdw blurRad="228600" dist="152400" dir="5400000" sx="92000" sy="92000" algn="t"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8" name="文本框 27">
                <a:extLst>
                  <a:ext uri="{FF2B5EF4-FFF2-40B4-BE49-F238E27FC236}">
                    <a16:creationId xmlns:a16="http://schemas.microsoft.com/office/drawing/2014/main" id="{2E9359AD-8158-5EDA-4284-26A18B68E1A4}"/>
                  </a:ext>
                </a:extLst>
              </p:cNvPr>
              <p:cNvSpPr txBox="1">
                <a:spLocks/>
              </p:cNvSpPr>
              <p:nvPr/>
            </p:nvSpPr>
            <p:spPr>
              <a:xfrm flipV="1">
                <a:off x="2736744" y="1185431"/>
                <a:ext cx="233692" cy="486802"/>
              </a:xfrm>
              <a:prstGeom prst="rect">
                <a:avLst/>
              </a:prstGeom>
              <a:noFill/>
            </p:spPr>
            <p:txBody>
              <a:bodyPr wrap="square" lIns="0" tIns="0" rIns="0" bIns="0">
                <a:spAutoFit/>
              </a:bodyPr>
              <a:lstStyle/>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PK</a:t>
                </a:r>
              </a:p>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a:t>
                </a:r>
              </a:p>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PD</a:t>
                </a:r>
              </a:p>
            </p:txBody>
          </p:sp>
        </p:grpSp>
      </p:grpSp>
      <p:grpSp>
        <p:nvGrpSpPr>
          <p:cNvPr id="31" name="组合 30">
            <a:extLst>
              <a:ext uri="{FF2B5EF4-FFF2-40B4-BE49-F238E27FC236}">
                <a16:creationId xmlns:a16="http://schemas.microsoft.com/office/drawing/2014/main" id="{A83C0196-10F4-777F-52AE-6EB284FF6D7F}"/>
              </a:ext>
            </a:extLst>
          </p:cNvPr>
          <p:cNvGrpSpPr>
            <a:grpSpLocks/>
          </p:cNvGrpSpPr>
          <p:nvPr/>
        </p:nvGrpSpPr>
        <p:grpSpPr>
          <a:xfrm>
            <a:off x="368299" y="1028700"/>
            <a:ext cx="11455399" cy="720000"/>
            <a:chOff x="577811" y="1885480"/>
            <a:chExt cx="21552289" cy="1799721"/>
          </a:xfrm>
        </p:grpSpPr>
        <p:sp>
          <p:nvSpPr>
            <p:cNvPr id="32" name="矩形: 圆角 31">
              <a:extLst>
                <a:ext uri="{FF2B5EF4-FFF2-40B4-BE49-F238E27FC236}">
                  <a16:creationId xmlns:a16="http://schemas.microsoft.com/office/drawing/2014/main" id="{C0C8920B-0E73-9E81-636D-CCF89CC139BC}"/>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3" name="矩形: 圆角 32">
              <a:extLst>
                <a:ext uri="{FF2B5EF4-FFF2-40B4-BE49-F238E27FC236}">
                  <a16:creationId xmlns:a16="http://schemas.microsoft.com/office/drawing/2014/main" id="{D976D6CC-2406-E5AB-0036-4E60909A8426}"/>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4" name="文本框 33">
            <a:extLst>
              <a:ext uri="{FF2B5EF4-FFF2-40B4-BE49-F238E27FC236}">
                <a16:creationId xmlns:a16="http://schemas.microsoft.com/office/drawing/2014/main" id="{239D00B3-300A-76B0-576E-D4E8EFF9EC84}"/>
              </a:ext>
            </a:extLst>
          </p:cNvPr>
          <p:cNvSpPr txBox="1"/>
          <p:nvPr/>
        </p:nvSpPr>
        <p:spPr>
          <a:xfrm>
            <a:off x="472033" y="1107763"/>
            <a:ext cx="11314446" cy="538609"/>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3</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期研究</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ATTACK</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研究中，患者的给药方案为舒巴坦</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1g/</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度洛巴坦</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1g</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，每</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6</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小时一次（根据肾功能调整给药方案），输注</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3</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小时。</a:t>
            </a:r>
          </a:p>
          <a:p>
            <a:pPr marL="285750" indent="-285750">
              <a:spcAft>
                <a:spcPts val="600"/>
              </a:spcAft>
              <a:buFont typeface="Wingdings" panose="05000000000000000000" pitchFamily="2" charset="2"/>
              <a:buChar char="Ø"/>
            </a:pP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基于实现</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1-log</a:t>
            </a:r>
            <a:r>
              <a:rPr lang="en-US" altLang="zh-CN" sz="1200" baseline="-25000" dirty="0">
                <a:latin typeface="Arial" panose="020B0604020202020204" pitchFamily="34" charset="0"/>
                <a:ea typeface="HarmonyOS Sans SC" panose="00000500000000000000" pitchFamily="2" charset="-122"/>
                <a:cs typeface="+mn-ea"/>
                <a:sym typeface="Arial" panose="020B0604020202020204" pitchFamily="34" charset="0"/>
              </a:rPr>
              <a:t>10</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 </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杀菌目标相关的</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PK/PD</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靶值（舒巴坦 </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%T &gt; MIC ≥ 50%</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和度洛巴坦 </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AUC/MIC ≥ 10</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），舒巴坦</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度洛巴坦对</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AB</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的</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MIC ≤ 4 </a:t>
            </a:r>
            <a:r>
              <a:rPr lang="en-US" altLang="zh-CN" sz="1200" dirty="0" err="1">
                <a:latin typeface="Arial" panose="020B0604020202020204" pitchFamily="34" charset="0"/>
                <a:ea typeface="HarmonyOS Sans SC" panose="00000500000000000000" pitchFamily="2" charset="-122"/>
                <a:cs typeface="+mn-ea"/>
                <a:sym typeface="Arial" panose="020B0604020202020204" pitchFamily="34" charset="0"/>
              </a:rPr>
              <a:t>μg</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/mL</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时，</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PTA≥90%</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a:t>
            </a:r>
          </a:p>
        </p:txBody>
      </p:sp>
    </p:spTree>
    <p:extLst>
      <p:ext uri="{BB962C8B-B14F-4D97-AF65-F5344CB8AC3E}">
        <p14:creationId xmlns:p14="http://schemas.microsoft.com/office/powerpoint/2010/main" val="2604167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A9671D98-30A0-6108-2CD5-5C4863D78A23}"/>
              </a:ext>
            </a:extLst>
          </p:cNvPr>
          <p:cNvGrpSpPr>
            <a:grpSpLocks/>
          </p:cNvGrpSpPr>
          <p:nvPr/>
        </p:nvGrpSpPr>
        <p:grpSpPr>
          <a:xfrm>
            <a:off x="371476" y="1739137"/>
            <a:ext cx="4767047" cy="4187001"/>
            <a:chOff x="330200" y="1760424"/>
            <a:chExt cx="5657012" cy="3855984"/>
          </a:xfrm>
        </p:grpSpPr>
        <p:grpSp>
          <p:nvGrpSpPr>
            <p:cNvPr id="55" name="组合 54">
              <a:extLst>
                <a:ext uri="{FF2B5EF4-FFF2-40B4-BE49-F238E27FC236}">
                  <a16:creationId xmlns:a16="http://schemas.microsoft.com/office/drawing/2014/main" id="{66F86763-AFD9-9740-4E90-1EFB2A8BDB6F}"/>
                </a:ext>
              </a:extLst>
            </p:cNvPr>
            <p:cNvGrpSpPr>
              <a:grpSpLocks/>
            </p:cNvGrpSpPr>
            <p:nvPr/>
          </p:nvGrpSpPr>
          <p:grpSpPr>
            <a:xfrm>
              <a:off x="330200" y="1760424"/>
              <a:ext cx="5657012" cy="3855984"/>
              <a:chOff x="1076325" y="6997280"/>
              <a:chExt cx="3321778" cy="2077100"/>
            </a:xfrm>
          </p:grpSpPr>
          <p:grpSp>
            <p:nvGrpSpPr>
              <p:cNvPr id="57" name="组合 56">
                <a:extLst>
                  <a:ext uri="{FF2B5EF4-FFF2-40B4-BE49-F238E27FC236}">
                    <a16:creationId xmlns:a16="http://schemas.microsoft.com/office/drawing/2014/main" id="{BC8BCE33-CF4A-05F3-9AB4-533BCA4206DA}"/>
                  </a:ext>
                </a:extLst>
              </p:cNvPr>
              <p:cNvGrpSpPr/>
              <p:nvPr/>
            </p:nvGrpSpPr>
            <p:grpSpPr>
              <a:xfrm>
                <a:off x="1261816" y="7175545"/>
                <a:ext cx="2950798" cy="1898835"/>
                <a:chOff x="747000" y="3712400"/>
                <a:chExt cx="3120150" cy="1873987"/>
              </a:xfrm>
            </p:grpSpPr>
            <p:sp>
              <p:nvSpPr>
                <p:cNvPr id="59" name="矩形: 圆角 58">
                  <a:extLst>
                    <a:ext uri="{FF2B5EF4-FFF2-40B4-BE49-F238E27FC236}">
                      <a16:creationId xmlns:a16="http://schemas.microsoft.com/office/drawing/2014/main" id="{19DEC0F8-A7B9-0BFD-BC7E-B85447A154B6}"/>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0" name="矩形: 圆角 59">
                  <a:extLst>
                    <a:ext uri="{FF2B5EF4-FFF2-40B4-BE49-F238E27FC236}">
                      <a16:creationId xmlns:a16="http://schemas.microsoft.com/office/drawing/2014/main" id="{57619147-1FD0-13C5-B949-CEA0452A4C50}"/>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8" name="矩形: 圆角 57">
                <a:extLst>
                  <a:ext uri="{FF2B5EF4-FFF2-40B4-BE49-F238E27FC236}">
                    <a16:creationId xmlns:a16="http://schemas.microsoft.com/office/drawing/2014/main" id="{09AA22BB-3494-5A0C-5865-FD816C8FC580}"/>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6" name="任意多边形: 形状 55">
              <a:extLst>
                <a:ext uri="{FF2B5EF4-FFF2-40B4-BE49-F238E27FC236}">
                  <a16:creationId xmlns:a16="http://schemas.microsoft.com/office/drawing/2014/main" id="{A55A5F13-3966-9174-4A7D-53EDB5A82333}"/>
                </a:ext>
              </a:extLst>
            </p:cNvPr>
            <p:cNvSpPr/>
            <p:nvPr/>
          </p:nvSpPr>
          <p:spPr>
            <a:xfrm rot="10800000" flipV="1">
              <a:off x="447523" y="4939707"/>
              <a:ext cx="707811"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61" name="组合 60">
            <a:extLst>
              <a:ext uri="{FF2B5EF4-FFF2-40B4-BE49-F238E27FC236}">
                <a16:creationId xmlns:a16="http://schemas.microsoft.com/office/drawing/2014/main" id="{CE2421A4-6631-F126-670E-4725FF17285A}"/>
              </a:ext>
            </a:extLst>
          </p:cNvPr>
          <p:cNvGrpSpPr>
            <a:grpSpLocks/>
          </p:cNvGrpSpPr>
          <p:nvPr/>
        </p:nvGrpSpPr>
        <p:grpSpPr>
          <a:xfrm>
            <a:off x="5252751" y="1739137"/>
            <a:ext cx="6570949" cy="4187001"/>
            <a:chOff x="330200" y="1760424"/>
            <a:chExt cx="5657012" cy="3855984"/>
          </a:xfrm>
        </p:grpSpPr>
        <p:grpSp>
          <p:nvGrpSpPr>
            <p:cNvPr id="62" name="组合 61">
              <a:extLst>
                <a:ext uri="{FF2B5EF4-FFF2-40B4-BE49-F238E27FC236}">
                  <a16:creationId xmlns:a16="http://schemas.microsoft.com/office/drawing/2014/main" id="{E8C70110-6AF7-27D7-1702-A3AEF545769B}"/>
                </a:ext>
              </a:extLst>
            </p:cNvPr>
            <p:cNvGrpSpPr>
              <a:grpSpLocks/>
            </p:cNvGrpSpPr>
            <p:nvPr/>
          </p:nvGrpSpPr>
          <p:grpSpPr>
            <a:xfrm>
              <a:off x="330200" y="1760424"/>
              <a:ext cx="5657012" cy="3855984"/>
              <a:chOff x="1076325" y="6997280"/>
              <a:chExt cx="3321778" cy="2077100"/>
            </a:xfrm>
          </p:grpSpPr>
          <p:grpSp>
            <p:nvGrpSpPr>
              <p:cNvPr id="64" name="组合 63">
                <a:extLst>
                  <a:ext uri="{FF2B5EF4-FFF2-40B4-BE49-F238E27FC236}">
                    <a16:creationId xmlns:a16="http://schemas.microsoft.com/office/drawing/2014/main" id="{6E5376E8-CFE3-71F3-622F-FE140AEF15EE}"/>
                  </a:ext>
                </a:extLst>
              </p:cNvPr>
              <p:cNvGrpSpPr/>
              <p:nvPr/>
            </p:nvGrpSpPr>
            <p:grpSpPr>
              <a:xfrm>
                <a:off x="1261816" y="7175545"/>
                <a:ext cx="2950798" cy="1898835"/>
                <a:chOff x="747000" y="3712400"/>
                <a:chExt cx="3120150" cy="1873987"/>
              </a:xfrm>
            </p:grpSpPr>
            <p:sp>
              <p:nvSpPr>
                <p:cNvPr id="66" name="矩形: 圆角 65">
                  <a:extLst>
                    <a:ext uri="{FF2B5EF4-FFF2-40B4-BE49-F238E27FC236}">
                      <a16:creationId xmlns:a16="http://schemas.microsoft.com/office/drawing/2014/main" id="{73FB7B40-3199-97AF-BF2B-70F09FF426E0}"/>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7" name="矩形: 圆角 66">
                  <a:extLst>
                    <a:ext uri="{FF2B5EF4-FFF2-40B4-BE49-F238E27FC236}">
                      <a16:creationId xmlns:a16="http://schemas.microsoft.com/office/drawing/2014/main" id="{EC10FD1C-C8FD-B6F0-9C90-04F668A66663}"/>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65" name="矩形: 圆角 64">
                <a:extLst>
                  <a:ext uri="{FF2B5EF4-FFF2-40B4-BE49-F238E27FC236}">
                    <a16:creationId xmlns:a16="http://schemas.microsoft.com/office/drawing/2014/main" id="{56011D74-D3A1-2F8D-A568-00731A10E291}"/>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63" name="任意多边形: 形状 62">
              <a:extLst>
                <a:ext uri="{FF2B5EF4-FFF2-40B4-BE49-F238E27FC236}">
                  <a16:creationId xmlns:a16="http://schemas.microsoft.com/office/drawing/2014/main" id="{DC398B7B-BB0C-BAAE-44C6-E339400DB676}"/>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 name="文本占位符 1">
            <a:extLst>
              <a:ext uri="{FF2B5EF4-FFF2-40B4-BE49-F238E27FC236}">
                <a16:creationId xmlns:a16="http://schemas.microsoft.com/office/drawing/2014/main" id="{AA3A791A-1A08-C06E-8B20-65EB7988E1AD}"/>
              </a:ext>
            </a:extLst>
          </p:cNvPr>
          <p:cNvSpPr>
            <a:spLocks noGrp="1"/>
          </p:cNvSpPr>
          <p:nvPr>
            <p:ph type="body" sz="quarter" idx="10"/>
          </p:nvPr>
        </p:nvSpPr>
        <p:spPr/>
        <p:txBody>
          <a:bodyPr/>
          <a:lstStyle/>
          <a:p>
            <a:r>
              <a:rPr lang="fr-FR" altLang="zh-CN" dirty="0">
                <a:latin typeface="Arial" panose="020B0604020202020204" pitchFamily="34" charset="0"/>
                <a:sym typeface="Arial" panose="020B0604020202020204" pitchFamily="34" charset="0"/>
              </a:rPr>
              <a:t>Petraitis V., et al. Antimicrob Agents Chemother . 2018 Aug 27;62(9):e00275-18</a:t>
            </a:r>
            <a:endParaRPr lang="zh-CN" altLang="en-US" dirty="0">
              <a:latin typeface="Arial" panose="020B0604020202020204" pitchFamily="34" charset="0"/>
              <a:sym typeface="Arial" panose="020B0604020202020204" pitchFamily="34" charset="0"/>
            </a:endParaRPr>
          </a:p>
        </p:txBody>
      </p:sp>
      <p:sp>
        <p:nvSpPr>
          <p:cNvPr id="3" name="文本占位符 2">
            <a:extLst>
              <a:ext uri="{FF2B5EF4-FFF2-40B4-BE49-F238E27FC236}">
                <a16:creationId xmlns:a16="http://schemas.microsoft.com/office/drawing/2014/main" id="{5970A836-14EE-D3B4-61B6-2D73AEE5CD7C}"/>
              </a:ext>
            </a:extLst>
          </p:cNvPr>
          <p:cNvSpPr>
            <a:spLocks noGrp="1"/>
          </p:cNvSpPr>
          <p:nvPr>
            <p:ph type="body" sz="quarter" idx="11"/>
          </p:nvPr>
        </p:nvSpPr>
        <p:spPr/>
        <p:txBody>
          <a:bodyPr/>
          <a:lstStyle/>
          <a:p>
            <a:r>
              <a:rPr lang="zh-CN" altLang="en-US" dirty="0">
                <a:latin typeface="Arial" panose="020B0604020202020204" pitchFamily="34" charset="0"/>
                <a:sym typeface="Arial" panose="020B0604020202020204" pitchFamily="34" charset="0"/>
              </a:rPr>
              <a:t>依拉环素在肾、肝、脾和肺中组织浓度较高，</a:t>
            </a:r>
            <a:r>
              <a:rPr lang="en-US" altLang="zh-CN" dirty="0">
                <a:latin typeface="Arial" panose="020B0604020202020204" pitchFamily="34" charset="0"/>
                <a:sym typeface="Arial" panose="020B0604020202020204" pitchFamily="34" charset="0"/>
              </a:rPr>
              <a:t>CNS</a:t>
            </a:r>
            <a:r>
              <a:rPr lang="zh-CN" altLang="en-US" dirty="0">
                <a:latin typeface="Arial" panose="020B0604020202020204" pitchFamily="34" charset="0"/>
                <a:sym typeface="Arial" panose="020B0604020202020204" pitchFamily="34" charset="0"/>
              </a:rPr>
              <a:t>浓度最低</a:t>
            </a:r>
          </a:p>
        </p:txBody>
      </p:sp>
      <p:sp>
        <p:nvSpPr>
          <p:cNvPr id="43" name="文本占位符 42">
            <a:extLst>
              <a:ext uri="{FF2B5EF4-FFF2-40B4-BE49-F238E27FC236}">
                <a16:creationId xmlns:a16="http://schemas.microsoft.com/office/drawing/2014/main" id="{F14BEB3E-4B30-29A4-64B3-F23687484197}"/>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CNS: </a:t>
            </a:r>
            <a:r>
              <a:rPr lang="zh-CN" altLang="en-US" dirty="0">
                <a:latin typeface="Arial" panose="020B0604020202020204" pitchFamily="34" charset="0"/>
                <a:sym typeface="Arial" panose="020B0604020202020204" pitchFamily="34" charset="0"/>
              </a:rPr>
              <a:t>中枢神经系统； </a:t>
            </a:r>
            <a:r>
              <a:rPr lang="en-US" altLang="zh-CN" dirty="0">
                <a:latin typeface="Arial" panose="020B0604020202020204" pitchFamily="34" charset="0"/>
                <a:sym typeface="Arial" panose="020B0604020202020204" pitchFamily="34" charset="0"/>
              </a:rPr>
              <a:t>SEM</a:t>
            </a:r>
            <a:r>
              <a:rPr lang="zh-CN" altLang="en-US" dirty="0">
                <a:latin typeface="Arial" panose="020B0604020202020204" pitchFamily="34" charset="0"/>
                <a:sym typeface="Arial" panose="020B0604020202020204" pitchFamily="34" charset="0"/>
              </a:rPr>
              <a:t>：均值标准差， </a:t>
            </a:r>
            <a:r>
              <a:rPr lang="en-US" altLang="zh-CN" dirty="0" err="1">
                <a:latin typeface="Arial" panose="020B0604020202020204" pitchFamily="34" charset="0"/>
                <a:sym typeface="Arial" panose="020B0604020202020204" pitchFamily="34" charset="0"/>
              </a:rPr>
              <a:t>Vss</a:t>
            </a:r>
            <a:r>
              <a:rPr lang="zh-CN" altLang="en-US" dirty="0">
                <a:latin typeface="Arial" panose="020B0604020202020204" pitchFamily="34" charset="0"/>
                <a:sym typeface="Arial" panose="020B0604020202020204" pitchFamily="34" charset="0"/>
              </a:rPr>
              <a:t>，稳态时的分布容积</a:t>
            </a:r>
          </a:p>
        </p:txBody>
      </p:sp>
      <p:grpSp>
        <p:nvGrpSpPr>
          <p:cNvPr id="5" name="组合 4">
            <a:extLst>
              <a:ext uri="{FF2B5EF4-FFF2-40B4-BE49-F238E27FC236}">
                <a16:creationId xmlns:a16="http://schemas.microsoft.com/office/drawing/2014/main" id="{00E5D935-4353-9C6F-43FF-09601362A91B}"/>
              </a:ext>
            </a:extLst>
          </p:cNvPr>
          <p:cNvGrpSpPr/>
          <p:nvPr/>
        </p:nvGrpSpPr>
        <p:grpSpPr>
          <a:xfrm>
            <a:off x="5322388" y="1739138"/>
            <a:ext cx="6294537" cy="345227"/>
            <a:chOff x="3590330" y="1666417"/>
            <a:chExt cx="4480816" cy="345227"/>
          </a:xfrm>
        </p:grpSpPr>
        <p:sp>
          <p:nvSpPr>
            <p:cNvPr id="6" name="任意多边形: 形状 5">
              <a:extLst>
                <a:ext uri="{FF2B5EF4-FFF2-40B4-BE49-F238E27FC236}">
                  <a16:creationId xmlns:a16="http://schemas.microsoft.com/office/drawing/2014/main" id="{AC0CF46C-33A4-405D-FD73-1E4ABB93A124}"/>
                </a:ext>
              </a:extLst>
            </p:cNvPr>
            <p:cNvSpPr/>
            <p:nvPr/>
          </p:nvSpPr>
          <p:spPr>
            <a:xfrm flipV="1">
              <a:off x="3590330" y="1666417"/>
              <a:ext cx="4480816"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F5D9D9AE-1AA5-DFA1-80A8-AFB37B178906}"/>
                </a:ext>
              </a:extLst>
            </p:cNvPr>
            <p:cNvSpPr txBox="1"/>
            <p:nvPr/>
          </p:nvSpPr>
          <p:spPr>
            <a:xfrm>
              <a:off x="3700230" y="1677902"/>
              <a:ext cx="4256570"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依拉环素多次给药后在各组织中的平均浓度</a:t>
              </a:r>
              <a:r>
                <a:rPr lang="zh-CN" altLang="en-US" sz="12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（平均值</a:t>
              </a:r>
              <a:r>
                <a:rPr lang="en-US" altLang="zh-CN" sz="12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±SEM</a:t>
              </a:r>
              <a:r>
                <a:rPr lang="zh-CN" altLang="en-US" sz="12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t>
              </a:r>
              <a:r>
                <a:rPr lang="en-US" altLang="zh-CN" sz="1200" b="1" dirty="0">
                  <a:solidFill>
                    <a:prstClr val="white"/>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µg/g</a:t>
              </a:r>
              <a:r>
                <a:rPr lang="zh-CN" altLang="en-US" sz="1200" b="1" dirty="0">
                  <a:solidFill>
                    <a:prstClr val="white"/>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或</a:t>
              </a:r>
              <a:r>
                <a:rPr lang="en-US" altLang="zh-CN" sz="1200" b="1" dirty="0">
                  <a:solidFill>
                    <a:prstClr val="white"/>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µg/ml</a:t>
              </a:r>
              <a:r>
                <a:rPr lang="zh-CN" altLang="en-US" sz="12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t>
              </a:r>
            </a:p>
          </p:txBody>
        </p:sp>
      </p:grpSp>
      <p:graphicFrame>
        <p:nvGraphicFramePr>
          <p:cNvPr id="8" name="表格 7">
            <a:extLst>
              <a:ext uri="{FF2B5EF4-FFF2-40B4-BE49-F238E27FC236}">
                <a16:creationId xmlns:a16="http://schemas.microsoft.com/office/drawing/2014/main" id="{8B6BC07C-0BA5-C0AA-8F3A-13112AC81A2D}"/>
              </a:ext>
            </a:extLst>
          </p:cNvPr>
          <p:cNvGraphicFramePr>
            <a:graphicFrameLocks noGrp="1"/>
          </p:cNvGraphicFramePr>
          <p:nvPr>
            <p:extLst>
              <p:ext uri="{D42A27DB-BD31-4B8C-83A1-F6EECF244321}">
                <p14:modId xmlns:p14="http://schemas.microsoft.com/office/powerpoint/2010/main" val="737519730"/>
              </p:ext>
            </p:extLst>
          </p:nvPr>
        </p:nvGraphicFramePr>
        <p:xfrm>
          <a:off x="5467206" y="2196066"/>
          <a:ext cx="6004901" cy="3557036"/>
        </p:xfrm>
        <a:graphic>
          <a:graphicData uri="http://schemas.openxmlformats.org/drawingml/2006/table">
            <a:tbl>
              <a:tblPr>
                <a:tableStyleId>{9D7B26C5-4107-4FEC-AEDC-1716B250A1EF}</a:tableStyleId>
              </a:tblPr>
              <a:tblGrid>
                <a:gridCol w="1383081">
                  <a:extLst>
                    <a:ext uri="{9D8B030D-6E8A-4147-A177-3AD203B41FA5}">
                      <a16:colId xmlns:a16="http://schemas.microsoft.com/office/drawing/2014/main" val="3465418330"/>
                    </a:ext>
                  </a:extLst>
                </a:gridCol>
                <a:gridCol w="1155455">
                  <a:extLst>
                    <a:ext uri="{9D8B030D-6E8A-4147-A177-3AD203B41FA5}">
                      <a16:colId xmlns:a16="http://schemas.microsoft.com/office/drawing/2014/main" val="3758253949"/>
                    </a:ext>
                  </a:extLst>
                </a:gridCol>
                <a:gridCol w="1155455">
                  <a:extLst>
                    <a:ext uri="{9D8B030D-6E8A-4147-A177-3AD203B41FA5}">
                      <a16:colId xmlns:a16="http://schemas.microsoft.com/office/drawing/2014/main" val="1972965045"/>
                    </a:ext>
                  </a:extLst>
                </a:gridCol>
                <a:gridCol w="1155455">
                  <a:extLst>
                    <a:ext uri="{9D8B030D-6E8A-4147-A177-3AD203B41FA5}">
                      <a16:colId xmlns:a16="http://schemas.microsoft.com/office/drawing/2014/main" val="52732784"/>
                    </a:ext>
                  </a:extLst>
                </a:gridCol>
                <a:gridCol w="1155455">
                  <a:extLst>
                    <a:ext uri="{9D8B030D-6E8A-4147-A177-3AD203B41FA5}">
                      <a16:colId xmlns:a16="http://schemas.microsoft.com/office/drawing/2014/main" val="1316623637"/>
                    </a:ext>
                  </a:extLst>
                </a:gridCol>
              </a:tblGrid>
              <a:tr h="231932">
                <a:tc rowSpan="2">
                  <a:txBody>
                    <a:bodyPr/>
                    <a:lstStyle/>
                    <a:p>
                      <a:pPr algn="ctr" fontAlgn="base">
                        <a:lnSpc>
                          <a:spcPct val="100000"/>
                        </a:lnSpc>
                      </a:pPr>
                      <a:r>
                        <a:rPr lang="zh-CN" altLang="en-US"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组织</a:t>
                      </a:r>
                      <a:r>
                        <a:rPr lang="en-US" altLang="zh-CN"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a:t>
                      </a:r>
                      <a:r>
                        <a:rPr lang="zh-CN" altLang="en-US"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体液</a:t>
                      </a:r>
                    </a:p>
                  </a:txBody>
                  <a:tcPr marL="52743" marR="52743" marT="0" marB="0" anchor="ctr">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gridSpan="4">
                  <a:txBody>
                    <a:bodyPr/>
                    <a:lstStyle/>
                    <a:p>
                      <a:pPr algn="ctr" fontAlgn="base">
                        <a:lnSpc>
                          <a:spcPct val="100000"/>
                        </a:lnSpc>
                      </a:pPr>
                      <a:r>
                        <a:rPr lang="zh-CN" altLang="en-US"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依拉环素剂量</a:t>
                      </a:r>
                      <a:endParaRPr lang="en-US"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endParaRPr>
                    </a:p>
                  </a:txBody>
                  <a:tcPr marL="52743" marR="52743" marT="0" marB="0" anchor="ctr">
                    <a:lnL w="3175" cap="flat" cmpd="sng" algn="ctr">
                      <a:solidFill>
                        <a:schemeClr val="bg1">
                          <a:lumMod val="75000"/>
                        </a:schemeClr>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hMerge="1">
                  <a:txBody>
                    <a:bodyPr/>
                    <a:lstStyle/>
                    <a:p>
                      <a:pPr algn="l" fontAlgn="base">
                        <a:lnSpc>
                          <a:spcPts val="1650"/>
                        </a:lnSpc>
                      </a:pPr>
                      <a:endParaRPr lang="en-US" sz="1000" b="1" dirty="0">
                        <a:solidFill>
                          <a:schemeClr val="bg1"/>
                        </a:solidFill>
                        <a:effectLst/>
                        <a:latin typeface="inherit"/>
                      </a:endParaRPr>
                    </a:p>
                  </a:txBody>
                  <a:tcPr marL="52743" marR="52743" marT="35162" marB="35162" anchor="ctr">
                    <a:solidFill>
                      <a:schemeClr val="accent1"/>
                    </a:solidFill>
                  </a:tcPr>
                </a:tc>
                <a:tc hMerge="1">
                  <a:txBody>
                    <a:bodyPr/>
                    <a:lstStyle/>
                    <a:p>
                      <a:pPr algn="l" fontAlgn="base">
                        <a:lnSpc>
                          <a:spcPts val="1650"/>
                        </a:lnSpc>
                      </a:pPr>
                      <a:endParaRPr lang="en-US" sz="1000" b="1" dirty="0">
                        <a:solidFill>
                          <a:schemeClr val="bg1"/>
                        </a:solidFill>
                        <a:effectLst/>
                        <a:latin typeface="inherit"/>
                      </a:endParaRPr>
                    </a:p>
                  </a:txBody>
                  <a:tcPr marL="52743" marR="52743" marT="35162" marB="35162" anchor="ctr">
                    <a:solidFill>
                      <a:schemeClr val="accent1"/>
                    </a:solidFill>
                  </a:tcPr>
                </a:tc>
                <a:tc hMerge="1">
                  <a:txBody>
                    <a:bodyPr/>
                    <a:lstStyle/>
                    <a:p>
                      <a:pPr algn="l" fontAlgn="base">
                        <a:lnSpc>
                          <a:spcPts val="1650"/>
                        </a:lnSpc>
                      </a:pPr>
                      <a:endParaRPr lang="en-US" sz="1000" b="1" dirty="0">
                        <a:solidFill>
                          <a:schemeClr val="bg1"/>
                        </a:solidFill>
                        <a:effectLst/>
                        <a:latin typeface="inherit"/>
                      </a:endParaRPr>
                    </a:p>
                  </a:txBody>
                  <a:tcPr marL="52743" marR="52743" marT="35162" marB="35162" anchor="ctr">
                    <a:solidFill>
                      <a:schemeClr val="accent1"/>
                    </a:solidFill>
                  </a:tcPr>
                </a:tc>
                <a:extLst>
                  <a:ext uri="{0D108BD9-81ED-4DB2-BD59-A6C34878D82A}">
                    <a16:rowId xmlns:a16="http://schemas.microsoft.com/office/drawing/2014/main" val="2204565474"/>
                  </a:ext>
                </a:extLst>
              </a:tr>
              <a:tr h="230628">
                <a:tc vMerge="1">
                  <a:txBody>
                    <a:bodyPr/>
                    <a:lstStyle/>
                    <a:p>
                      <a:endParaRPr dirty="0"/>
                    </a:p>
                  </a:txBody>
                  <a:tcPr marL="52743" marR="52743" marT="35162" marB="35162" anchor="ctr">
                    <a:solidFill>
                      <a:schemeClr val="accent1"/>
                    </a:solidFill>
                  </a:tcPr>
                </a:tc>
                <a:tc>
                  <a:txBody>
                    <a:bodyPr/>
                    <a:lstStyle/>
                    <a:p>
                      <a:pPr algn="ctr" fontAlgn="base">
                        <a:lnSpc>
                          <a:spcPct val="100000"/>
                        </a:lnSpc>
                      </a:pPr>
                      <a:r>
                        <a:rPr lang="en-US" altLang="zh-CN"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0.5 </a:t>
                      </a:r>
                      <a:r>
                        <a:rPr lang="en-US"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mg/kg</a:t>
                      </a:r>
                    </a:p>
                  </a:txBody>
                  <a:tcPr marL="52743" marR="52743"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fontAlgn="base">
                        <a:lnSpc>
                          <a:spcPct val="100000"/>
                        </a:lnSpc>
                      </a:pPr>
                      <a:r>
                        <a:rPr lang="en-US" altLang="zh-CN"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1 </a:t>
                      </a:r>
                      <a:r>
                        <a:rPr lang="en-US"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mg/kg</a:t>
                      </a:r>
                    </a:p>
                  </a:txBody>
                  <a:tcPr marL="52743" marR="52743"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fontAlgn="base">
                        <a:lnSpc>
                          <a:spcPct val="100000"/>
                        </a:lnSpc>
                      </a:pPr>
                      <a:r>
                        <a:rPr lang="en-US" altLang="zh-CN"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2 </a:t>
                      </a:r>
                      <a:r>
                        <a:rPr lang="en-US"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mg/kg</a:t>
                      </a:r>
                    </a:p>
                  </a:txBody>
                  <a:tcPr marL="52743" marR="52743"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fontAlgn="base">
                        <a:lnSpc>
                          <a:spcPct val="100000"/>
                        </a:lnSpc>
                      </a:pPr>
                      <a:r>
                        <a:rPr lang="en-US" altLang="zh-CN"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4 </a:t>
                      </a:r>
                      <a:r>
                        <a:rPr lang="en-US" sz="10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mg/kg</a:t>
                      </a:r>
                    </a:p>
                  </a:txBody>
                  <a:tcPr marL="52743" marR="52743"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3220262315"/>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尿液</a:t>
                      </a:r>
                    </a:p>
                  </a:txBody>
                  <a:tcPr marL="36000" marR="36000" marT="0" marB="0" anchor="ctr">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2.00±1.08</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6.81±1.77</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10.10±4.87</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21.66±6.23</a:t>
                      </a:r>
                    </a:p>
                  </a:txBody>
                  <a:tcPr marL="36000" marR="36000" marT="0" marB="0" anchor="ctr">
                    <a:lnL w="3175" cap="flat" cmpd="sng" algn="ctr">
                      <a:solidFill>
                        <a:schemeClr val="bg1">
                          <a:lumMod val="75000"/>
                        </a:schemeClr>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80978307"/>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肾脏（皮质）</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0.77±0.10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1.83±0.09</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3.36±0.54</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14.33±2.10</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156091348"/>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肾脏（髓质）</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0.56±0.05</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1.01±0.05</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2.05±0.15</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6.45±2.08</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68866238"/>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肝脏</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1.01±0.04</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1.12±0.07</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4.30±0.65</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12.08±0.80</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274805995"/>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胆汁</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1.05±0.18</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2.52±0.31</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5.67±1.04</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14.78±0.28</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00421051"/>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胆囊</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0.23±0.08</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0.62±0.16</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1.85±0.48</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6.26±1.67</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582359044"/>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脾脏</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0.38±0.03</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0.42±0.04</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1.13±0.12</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3.61±0.37</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09500207"/>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腰肌</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0.39±0.02</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0.46±0.02</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1.38±0.13</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2.69±0.11</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918420461"/>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肺</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0.22±0.02</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0.25±0.02</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0.99±0.07</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2.41±0.09</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903361786"/>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支气管肺泡灌洗液</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0.01±0.00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0.01±0.00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0.04±0.00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0.08±0.01</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022123354"/>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肺泡巨噬细胞</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0.05±0.03</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0.15±0.02</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0.49±0.09</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1.40±0.25</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887892457"/>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骨髓</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0.23±0.04</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0.28±0.04</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0.59±0.08</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2.17±0.13</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289558882"/>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胰腺</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0.24±0.02</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0.28±0.03</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0.93±0.17</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2.03±0.13</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16069914"/>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脂肪组织</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0.00±0.00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0.07±0.03</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0.26±0.04</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0.72±0.08</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692677535"/>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心脏</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0.06±0.02</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0.10±0.03</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0.58±0.16</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0.68±0.55</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4234797981"/>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前腔静脉</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0.00±0.00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0.00±0.00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0.07±0.01</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0.23±0.03</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63257311"/>
                  </a:ext>
                </a:extLst>
              </a:tr>
              <a:tr h="147356">
                <a:tc>
                  <a:txBody>
                    <a:bodyPr/>
                    <a:lstStyle/>
                    <a:p>
                      <a:pPr algn="ctr" fontAlgn="base">
                        <a:lnSpc>
                          <a:spcPct val="100000"/>
                        </a:lnSpc>
                      </a:pPr>
                      <a:r>
                        <a:rPr lang="zh-CN" altLang="en-US" sz="800" b="0" dirty="0">
                          <a:effectLst/>
                          <a:latin typeface="Arial" panose="020B0604020202020204" pitchFamily="34" charset="0"/>
                          <a:ea typeface="HarmonyOS Sans SC" panose="00000500000000000000" pitchFamily="2" charset="-122"/>
                          <a:sym typeface="Arial" panose="020B0604020202020204" pitchFamily="34" charset="0"/>
                        </a:rPr>
                        <a:t>大脑</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b="0" dirty="0">
                          <a:effectLst/>
                          <a:latin typeface="Arial" panose="020B0604020202020204" pitchFamily="34" charset="0"/>
                          <a:ea typeface="HarmonyOS Sans SC" panose="00000500000000000000" pitchFamily="2" charset="-122"/>
                          <a:sym typeface="Arial" panose="020B0604020202020204" pitchFamily="34" charset="0"/>
                        </a:rPr>
                        <a:t>0.01±0.00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b="0" dirty="0">
                          <a:effectLst/>
                          <a:latin typeface="Arial" panose="020B0604020202020204" pitchFamily="34" charset="0"/>
                          <a:ea typeface="HarmonyOS Sans SC" panose="00000500000000000000" pitchFamily="2" charset="-122"/>
                          <a:sym typeface="Arial" panose="020B0604020202020204" pitchFamily="34" charset="0"/>
                        </a:rPr>
                        <a:t>0.01±0.01</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b="0" dirty="0">
                          <a:effectLst/>
                          <a:latin typeface="Arial" panose="020B0604020202020204" pitchFamily="34" charset="0"/>
                          <a:ea typeface="HarmonyOS Sans SC" panose="00000500000000000000" pitchFamily="2" charset="-122"/>
                          <a:sym typeface="Arial" panose="020B0604020202020204" pitchFamily="34" charset="0"/>
                        </a:rPr>
                        <a:t>0.06±0.01</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b="0" dirty="0">
                          <a:effectLst/>
                          <a:latin typeface="Arial" panose="020B0604020202020204" pitchFamily="34" charset="0"/>
                          <a:ea typeface="HarmonyOS Sans SC" panose="00000500000000000000" pitchFamily="2" charset="-122"/>
                          <a:sym typeface="Arial" panose="020B0604020202020204" pitchFamily="34" charset="0"/>
                        </a:rPr>
                        <a:t>0.16±0.01</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223372503"/>
                  </a:ext>
                </a:extLst>
              </a:tr>
              <a:tr h="147356">
                <a:tc>
                  <a:txBody>
                    <a:bodyPr/>
                    <a:lstStyle/>
                    <a:p>
                      <a:pPr algn="ctr" fontAlgn="base">
                        <a:lnSpc>
                          <a:spcPct val="100000"/>
                        </a:lnSpc>
                      </a:pPr>
                      <a:r>
                        <a:rPr lang="zh-CN" altLang="en-US" sz="800" b="0" dirty="0">
                          <a:effectLst/>
                          <a:latin typeface="Arial" panose="020B0604020202020204" pitchFamily="34" charset="0"/>
                          <a:ea typeface="HarmonyOS Sans SC" panose="00000500000000000000" pitchFamily="2" charset="-122"/>
                          <a:sym typeface="Arial" panose="020B0604020202020204" pitchFamily="34" charset="0"/>
                        </a:rPr>
                        <a:t>脑脊液</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b="0" dirty="0">
                          <a:effectLst/>
                          <a:latin typeface="Arial" panose="020B0604020202020204" pitchFamily="34" charset="0"/>
                          <a:ea typeface="HarmonyOS Sans SC" panose="00000500000000000000" pitchFamily="2" charset="-122"/>
                          <a:sym typeface="Arial" panose="020B0604020202020204" pitchFamily="34" charset="0"/>
                        </a:rPr>
                        <a:t>0.00±0.00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b="0" dirty="0">
                          <a:effectLst/>
                          <a:latin typeface="Arial" panose="020B0604020202020204" pitchFamily="34" charset="0"/>
                          <a:ea typeface="HarmonyOS Sans SC" panose="00000500000000000000" pitchFamily="2" charset="-122"/>
                          <a:sym typeface="Arial" panose="020B0604020202020204" pitchFamily="34" charset="0"/>
                        </a:rPr>
                        <a:t>0.01±0.00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b="0" dirty="0">
                          <a:effectLst/>
                          <a:latin typeface="Arial" panose="020B0604020202020204" pitchFamily="34" charset="0"/>
                          <a:ea typeface="HarmonyOS Sans SC" panose="00000500000000000000" pitchFamily="2" charset="-122"/>
                          <a:sym typeface="Arial" panose="020B0604020202020204" pitchFamily="34" charset="0"/>
                        </a:rPr>
                        <a:t>0.02±0.00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fontAlgn="base">
                        <a:lnSpc>
                          <a:spcPct val="100000"/>
                        </a:lnSpc>
                      </a:pPr>
                      <a:r>
                        <a:rPr lang="en-US" altLang="zh-CN" sz="800" b="0" dirty="0">
                          <a:effectLst/>
                          <a:latin typeface="Arial" panose="020B0604020202020204" pitchFamily="34" charset="0"/>
                          <a:ea typeface="HarmonyOS Sans SC" panose="00000500000000000000" pitchFamily="2" charset="-122"/>
                          <a:sym typeface="Arial" panose="020B0604020202020204" pitchFamily="34" charset="0"/>
                        </a:rPr>
                        <a:t>0.04±0.00</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976489800"/>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房水</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0.02±0.00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0.04±0.01</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0.06±0.01</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0.16±0.01</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93035760"/>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玻璃体</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0.00±0.00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0.00±0.00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0.01±0.00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0.03±0.01</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280863095"/>
                  </a:ext>
                </a:extLst>
              </a:tr>
              <a:tr h="147356">
                <a:tc>
                  <a:txBody>
                    <a:bodyPr/>
                    <a:lstStyle/>
                    <a:p>
                      <a:pPr algn="ctr" fontAlgn="base">
                        <a:lnSpc>
                          <a:spcPct val="100000"/>
                        </a:lnSpc>
                      </a:pPr>
                      <a:r>
                        <a:rPr lang="zh-CN" altLang="en-US" sz="800" dirty="0">
                          <a:effectLst/>
                          <a:latin typeface="Arial" panose="020B0604020202020204" pitchFamily="34" charset="0"/>
                          <a:ea typeface="HarmonyOS Sans SC" panose="00000500000000000000" pitchFamily="2" charset="-122"/>
                          <a:sym typeface="Arial" panose="020B0604020202020204" pitchFamily="34" charset="0"/>
                        </a:rPr>
                        <a:t>眼脉络膜</a:t>
                      </a:r>
                    </a:p>
                  </a:txBody>
                  <a:tcPr marL="36000" marR="36000" marT="0" marB="0"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0.00±0.00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0.00±0.00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0.02±0.00</a:t>
                      </a:r>
                    </a:p>
                  </a:txBody>
                  <a:tcPr marL="36000" marR="3600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fontAlgn="base">
                        <a:lnSpc>
                          <a:spcPct val="100000"/>
                        </a:lnSpc>
                      </a:pPr>
                      <a:r>
                        <a:rPr lang="en-US" altLang="zh-CN" sz="800" dirty="0">
                          <a:effectLst/>
                          <a:latin typeface="Arial" panose="020B0604020202020204" pitchFamily="34" charset="0"/>
                          <a:ea typeface="HarmonyOS Sans SC" panose="00000500000000000000" pitchFamily="2" charset="-122"/>
                          <a:sym typeface="Arial" panose="020B0604020202020204" pitchFamily="34" charset="0"/>
                        </a:rPr>
                        <a:t>0.09±0.03</a:t>
                      </a:r>
                    </a:p>
                  </a:txBody>
                  <a:tcPr marL="36000" marR="36000" marT="0" marB="0"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040478180"/>
                  </a:ext>
                </a:extLst>
              </a:tr>
            </a:tbl>
          </a:graphicData>
        </a:graphic>
      </p:graphicFrame>
      <p:graphicFrame>
        <p:nvGraphicFramePr>
          <p:cNvPr id="14" name="表格 13">
            <a:extLst>
              <a:ext uri="{FF2B5EF4-FFF2-40B4-BE49-F238E27FC236}">
                <a16:creationId xmlns:a16="http://schemas.microsoft.com/office/drawing/2014/main" id="{4C82949D-49BD-98AE-8C03-CDC1287CFA72}"/>
              </a:ext>
            </a:extLst>
          </p:cNvPr>
          <p:cNvGraphicFramePr>
            <a:graphicFrameLocks noGrp="1"/>
          </p:cNvGraphicFramePr>
          <p:nvPr>
            <p:extLst>
              <p:ext uri="{D42A27DB-BD31-4B8C-83A1-F6EECF244321}">
                <p14:modId xmlns:p14="http://schemas.microsoft.com/office/powerpoint/2010/main" val="526735627"/>
              </p:ext>
            </p:extLst>
          </p:nvPr>
        </p:nvGraphicFramePr>
        <p:xfrm>
          <a:off x="566099" y="2144552"/>
          <a:ext cx="4384035" cy="1233647"/>
        </p:xfrm>
        <a:graphic>
          <a:graphicData uri="http://schemas.openxmlformats.org/drawingml/2006/table">
            <a:tbl>
              <a:tblPr>
                <a:tableStyleId>{3B4B98B0-60AC-42C2-AFA5-B58CD77FA1E5}</a:tableStyleId>
              </a:tblPr>
              <a:tblGrid>
                <a:gridCol w="876807">
                  <a:extLst>
                    <a:ext uri="{9D8B030D-6E8A-4147-A177-3AD203B41FA5}">
                      <a16:colId xmlns:a16="http://schemas.microsoft.com/office/drawing/2014/main" val="2820543602"/>
                    </a:ext>
                  </a:extLst>
                </a:gridCol>
                <a:gridCol w="876807">
                  <a:extLst>
                    <a:ext uri="{9D8B030D-6E8A-4147-A177-3AD203B41FA5}">
                      <a16:colId xmlns:a16="http://schemas.microsoft.com/office/drawing/2014/main" val="2328338780"/>
                    </a:ext>
                  </a:extLst>
                </a:gridCol>
                <a:gridCol w="876807">
                  <a:extLst>
                    <a:ext uri="{9D8B030D-6E8A-4147-A177-3AD203B41FA5}">
                      <a16:colId xmlns:a16="http://schemas.microsoft.com/office/drawing/2014/main" val="674524087"/>
                    </a:ext>
                  </a:extLst>
                </a:gridCol>
                <a:gridCol w="876807">
                  <a:extLst>
                    <a:ext uri="{9D8B030D-6E8A-4147-A177-3AD203B41FA5}">
                      <a16:colId xmlns:a16="http://schemas.microsoft.com/office/drawing/2014/main" val="667310323"/>
                    </a:ext>
                  </a:extLst>
                </a:gridCol>
                <a:gridCol w="876807">
                  <a:extLst>
                    <a:ext uri="{9D8B030D-6E8A-4147-A177-3AD203B41FA5}">
                      <a16:colId xmlns:a16="http://schemas.microsoft.com/office/drawing/2014/main" val="1387531672"/>
                    </a:ext>
                  </a:extLst>
                </a:gridCol>
              </a:tblGrid>
              <a:tr h="362283">
                <a:tc>
                  <a:txBody>
                    <a:bodyPr/>
                    <a:lstStyle/>
                    <a:p>
                      <a:pPr algn="ctr" fontAlgn="t"/>
                      <a:r>
                        <a:rPr lang="zh-CN" alt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剂量</a:t>
                      </a:r>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 </a:t>
                      </a:r>
                    </a:p>
                    <a:p>
                      <a:pPr algn="ctr" fontAlgn="t"/>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(mg/kg)</a:t>
                      </a:r>
                    </a:p>
                  </a:txBody>
                  <a:tcPr marL="35712" marR="35712" marT="35712" marB="35712">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t"/>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AUC</a:t>
                      </a:r>
                      <a:r>
                        <a:rPr lang="en-US" sz="900" b="1" baseline="-25000"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0–24</a:t>
                      </a:r>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 </a:t>
                      </a:r>
                    </a:p>
                    <a:p>
                      <a:pPr algn="ctr" fontAlgn="t"/>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a:t>
                      </a:r>
                      <a:r>
                        <a:rPr lang="el-GR"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μ</a:t>
                      </a:r>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g · h/ml)</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t"/>
                      <a:r>
                        <a:rPr lang="en-US" sz="900" b="1" dirty="0" err="1">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C</a:t>
                      </a:r>
                      <a:r>
                        <a:rPr lang="en-US" sz="900" b="1" baseline="-25000" dirty="0" err="1">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max</a:t>
                      </a:r>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 </a:t>
                      </a:r>
                    </a:p>
                    <a:p>
                      <a:pPr algn="ctr" fontAlgn="t"/>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a:t>
                      </a:r>
                      <a:r>
                        <a:rPr lang="el-GR"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μ</a:t>
                      </a:r>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g/ml)</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t"/>
                      <a:r>
                        <a:rPr lang="en-US" sz="900" b="1" dirty="0" err="1">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CL</a:t>
                      </a:r>
                      <a:r>
                        <a:rPr lang="en-US" altLang="zh-CN" sz="900" b="1" baseline="30000" dirty="0" err="1">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b</a:t>
                      </a:r>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 </a:t>
                      </a:r>
                    </a:p>
                    <a:p>
                      <a:pPr algn="ctr" fontAlgn="t"/>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a:t>
                      </a:r>
                      <a:r>
                        <a:rPr lang="en-US" altLang="zh-CN"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L</a:t>
                      </a:r>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/h/kg)</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fontAlgn="t"/>
                      <a:r>
                        <a:rPr lang="en-US" sz="900" b="1" dirty="0" err="1">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V</a:t>
                      </a:r>
                      <a:r>
                        <a:rPr lang="en-US" sz="900" b="1" baseline="-25000" dirty="0" err="1">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ss</a:t>
                      </a:r>
                      <a:endPar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endParaRPr>
                    </a:p>
                    <a:p>
                      <a:pPr algn="ctr" fontAlgn="t"/>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a:t>
                      </a:r>
                      <a:r>
                        <a:rPr lang="en-US" altLang="zh-CN"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L</a:t>
                      </a:r>
                      <a:r>
                        <a:rPr lang="en-US" sz="900" b="1" dirty="0">
                          <a:solidFill>
                            <a:schemeClr val="accent1"/>
                          </a:solidFill>
                          <a:effectLst/>
                          <a:latin typeface="Arial" panose="020B0604020202020204" pitchFamily="34" charset="0"/>
                          <a:ea typeface="HarmonyOS Sans SC" panose="00000500000000000000" pitchFamily="2" charset="-122"/>
                          <a:sym typeface="Arial" panose="020B0604020202020204" pitchFamily="34" charset="0"/>
                        </a:rPr>
                        <a:t>/kg)</a:t>
                      </a:r>
                    </a:p>
                  </a:txBody>
                  <a:tcPr marL="35712" marR="35712" marT="35712" marB="35712">
                    <a:lnL w="3175" cap="flat" cmpd="sng" algn="ctr">
                      <a:solidFill>
                        <a:schemeClr val="bg1">
                          <a:lumMod val="75000"/>
                        </a:schemeClr>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81567394"/>
                  </a:ext>
                </a:extLst>
              </a:tr>
              <a:tr h="217841">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0.5</a:t>
                      </a:r>
                    </a:p>
                  </a:txBody>
                  <a:tcPr marL="35712" marR="35712" marT="35712" marB="35712">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2.53 ± 0.34</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1.00 ± 0.03</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0.20 ± 0.03</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1.39 ± 0.14</a:t>
                      </a:r>
                    </a:p>
                  </a:txBody>
                  <a:tcPr marL="35712" marR="35712" marT="35712" marB="35712">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984622559"/>
                  </a:ext>
                </a:extLst>
              </a:tr>
              <a:tr h="217841">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1</a:t>
                      </a:r>
                    </a:p>
                  </a:txBody>
                  <a:tcPr marL="35712" marR="35712" marT="35712" marB="35712">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5.79 ± 0.85</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2.04 ± 0.46</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0.18 ± 0.03</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1.19 ± 0.07</a:t>
                      </a:r>
                    </a:p>
                  </a:txBody>
                  <a:tcPr marL="35712" marR="35712" marT="35712" marB="35712">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69031310"/>
                  </a:ext>
                </a:extLst>
              </a:tr>
              <a:tr h="217841">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2</a:t>
                      </a:r>
                    </a:p>
                  </a:txBody>
                  <a:tcPr marL="35712" marR="35712" marT="35712" marB="35712">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10.87 ± 0.43</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4.10 ± 0.28</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0.18 ± 0.01</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1.10 ± 0.02</a:t>
                      </a:r>
                    </a:p>
                  </a:txBody>
                  <a:tcPr marL="35712" marR="35712" marT="35712" marB="35712">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43989500"/>
                  </a:ext>
                </a:extLst>
              </a:tr>
              <a:tr h="217841">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4</a:t>
                      </a:r>
                    </a:p>
                  </a:txBody>
                  <a:tcPr marL="35712" marR="35712" marT="35712" marB="35712">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29.89 ± 1.87</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8.70 ± 1.54</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0.12 ± 0.01</a:t>
                      </a:r>
                    </a:p>
                  </a:txBody>
                  <a:tcPr marL="35712" marR="35712" marT="35712" marB="35712">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tcPr>
                </a:tc>
                <a:tc>
                  <a:txBody>
                    <a:bodyPr/>
                    <a:lstStyle/>
                    <a:p>
                      <a:pPr algn="ctr" fontAlgn="t"/>
                      <a:r>
                        <a:rPr lang="en-US" altLang="zh-CN" sz="900" dirty="0">
                          <a:effectLst/>
                          <a:latin typeface="Arial" panose="020B0604020202020204" pitchFamily="34" charset="0"/>
                          <a:ea typeface="HarmonyOS Sans SC" panose="00000500000000000000" pitchFamily="2" charset="-122"/>
                          <a:sym typeface="Arial" panose="020B0604020202020204" pitchFamily="34" charset="0"/>
                        </a:rPr>
                        <a:t>1.64 ± 0.21</a:t>
                      </a:r>
                    </a:p>
                  </a:txBody>
                  <a:tcPr marL="35712" marR="35712" marT="35712" marB="35712">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tcPr>
                </a:tc>
                <a:extLst>
                  <a:ext uri="{0D108BD9-81ED-4DB2-BD59-A6C34878D82A}">
                    <a16:rowId xmlns:a16="http://schemas.microsoft.com/office/drawing/2014/main" val="227968466"/>
                  </a:ext>
                </a:extLst>
              </a:tr>
            </a:tbl>
          </a:graphicData>
        </a:graphic>
      </p:graphicFrame>
      <p:grpSp>
        <p:nvGrpSpPr>
          <p:cNvPr id="22" name="组合 21">
            <a:extLst>
              <a:ext uri="{FF2B5EF4-FFF2-40B4-BE49-F238E27FC236}">
                <a16:creationId xmlns:a16="http://schemas.microsoft.com/office/drawing/2014/main" id="{9A37979A-59DA-A575-369C-B4A0635FAD82}"/>
              </a:ext>
            </a:extLst>
          </p:cNvPr>
          <p:cNvGrpSpPr/>
          <p:nvPr/>
        </p:nvGrpSpPr>
        <p:grpSpPr>
          <a:xfrm>
            <a:off x="661101" y="1731452"/>
            <a:ext cx="4295084" cy="345227"/>
            <a:chOff x="3590330" y="1666417"/>
            <a:chExt cx="4480816" cy="345227"/>
          </a:xfrm>
        </p:grpSpPr>
        <p:sp>
          <p:nvSpPr>
            <p:cNvPr id="23" name="任意多边形: 形状 22">
              <a:extLst>
                <a:ext uri="{FF2B5EF4-FFF2-40B4-BE49-F238E27FC236}">
                  <a16:creationId xmlns:a16="http://schemas.microsoft.com/office/drawing/2014/main" id="{E3766A82-04AC-F501-34B4-4BE6F5F4835F}"/>
                </a:ext>
              </a:extLst>
            </p:cNvPr>
            <p:cNvSpPr/>
            <p:nvPr/>
          </p:nvSpPr>
          <p:spPr>
            <a:xfrm flipV="1">
              <a:off x="3590330" y="1666417"/>
              <a:ext cx="4480816"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1EF4B4C3-14D3-CE6C-B6D6-D41CAF4C3378}"/>
                </a:ext>
              </a:extLst>
            </p:cNvPr>
            <p:cNvSpPr txBox="1"/>
            <p:nvPr/>
          </p:nvSpPr>
          <p:spPr>
            <a:xfrm>
              <a:off x="3793082" y="1685141"/>
              <a:ext cx="4072595" cy="307777"/>
            </a:xfrm>
            <a:prstGeom prst="rect">
              <a:avLst/>
            </a:prstGeom>
            <a:noFill/>
          </p:spPr>
          <p:txBody>
            <a:bodyPr wrap="squar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依拉环素多次给药后的血浆药代动力学</a:t>
              </a:r>
              <a:r>
                <a:rPr lang="en-US" altLang="zh-CN"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a:t>
              </a:r>
              <a:endParaRPr lang="zh-CN" altLang="en-US" sz="12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68" name="组合 67">
            <a:extLst>
              <a:ext uri="{FF2B5EF4-FFF2-40B4-BE49-F238E27FC236}">
                <a16:creationId xmlns:a16="http://schemas.microsoft.com/office/drawing/2014/main" id="{BBD353FD-0D5F-3C06-E761-ABE32A7B1253}"/>
              </a:ext>
            </a:extLst>
          </p:cNvPr>
          <p:cNvGrpSpPr/>
          <p:nvPr/>
        </p:nvGrpSpPr>
        <p:grpSpPr>
          <a:xfrm>
            <a:off x="452659" y="3714750"/>
            <a:ext cx="4281265" cy="2114799"/>
            <a:chOff x="770142" y="9255506"/>
            <a:chExt cx="3778079" cy="2593843"/>
          </a:xfrm>
        </p:grpSpPr>
        <p:pic>
          <p:nvPicPr>
            <p:cNvPr id="20" name="图片 19">
              <a:extLst>
                <a:ext uri="{FF2B5EF4-FFF2-40B4-BE49-F238E27FC236}">
                  <a16:creationId xmlns:a16="http://schemas.microsoft.com/office/drawing/2014/main" id="{203953B2-93A4-590B-F745-D9B80515A0F4}"/>
                </a:ext>
              </a:extLst>
            </p:cNvPr>
            <p:cNvPicPr>
              <a:picLocks noChangeAspect="1"/>
            </p:cNvPicPr>
            <p:nvPr/>
          </p:nvPicPr>
          <p:blipFill>
            <a:blip r:embed="rId3"/>
            <a:stretch>
              <a:fillRect/>
            </a:stretch>
          </p:blipFill>
          <p:spPr>
            <a:xfrm>
              <a:off x="1132444" y="9255506"/>
              <a:ext cx="3415777" cy="2593843"/>
            </a:xfrm>
            <a:prstGeom prst="rect">
              <a:avLst/>
            </a:prstGeom>
          </p:spPr>
        </p:pic>
        <p:sp>
          <p:nvSpPr>
            <p:cNvPr id="28" name="文本框 27">
              <a:extLst>
                <a:ext uri="{FF2B5EF4-FFF2-40B4-BE49-F238E27FC236}">
                  <a16:creationId xmlns:a16="http://schemas.microsoft.com/office/drawing/2014/main" id="{5A89E59B-EC90-1A46-18F2-C7CD8E9A14CB}"/>
                </a:ext>
              </a:extLst>
            </p:cNvPr>
            <p:cNvSpPr txBox="1"/>
            <p:nvPr/>
          </p:nvSpPr>
          <p:spPr>
            <a:xfrm rot="16200000">
              <a:off x="75854" y="10234255"/>
              <a:ext cx="1714499" cy="325924"/>
            </a:xfrm>
            <a:prstGeom prst="rect">
              <a:avLst/>
            </a:prstGeom>
            <a:noFill/>
          </p:spPr>
          <p:txBody>
            <a:bodyPr wrap="square">
              <a:spAutoFit/>
            </a:bodyPr>
            <a:lstStyle/>
            <a:p>
              <a:r>
                <a:rPr lang="zh-CN" altLang="en-US" dirty="0">
                  <a:latin typeface="Arial" panose="020B0604020202020204" pitchFamily="34" charset="0"/>
                  <a:ea typeface="HarmonyOS Sans SC" panose="00000500000000000000" pitchFamily="2" charset="-122"/>
                  <a:sym typeface="Arial" panose="020B0604020202020204" pitchFamily="34" charset="0"/>
                </a:rPr>
                <a:t>依拉环素血浆水平（</a:t>
              </a:r>
              <a:r>
                <a:rPr lang="en-US" altLang="zh-CN" dirty="0">
                  <a:latin typeface="Arial" panose="020B0604020202020204" pitchFamily="34" charset="0"/>
                  <a:ea typeface="HarmonyOS Sans SC" panose="00000500000000000000" pitchFamily="2" charset="-122"/>
                  <a:sym typeface="Arial" panose="020B0604020202020204" pitchFamily="34" charset="0"/>
                </a:rPr>
                <a:t>µg/ml</a:t>
              </a:r>
              <a:r>
                <a:rPr lang="zh-CN" altLang="en-US" dirty="0">
                  <a:latin typeface="Arial" panose="020B0604020202020204" pitchFamily="34" charset="0"/>
                  <a:ea typeface="HarmonyOS Sans SC" panose="00000500000000000000" pitchFamily="2" charset="-122"/>
                  <a:sym typeface="Arial" panose="020B0604020202020204" pitchFamily="34" charset="0"/>
                </a:rPr>
                <a:t>）</a:t>
              </a:r>
            </a:p>
          </p:txBody>
        </p:sp>
      </p:grpSp>
      <p:graphicFrame>
        <p:nvGraphicFramePr>
          <p:cNvPr id="33" name="表格 32">
            <a:extLst>
              <a:ext uri="{FF2B5EF4-FFF2-40B4-BE49-F238E27FC236}">
                <a16:creationId xmlns:a16="http://schemas.microsoft.com/office/drawing/2014/main" id="{565B223F-3B66-C96C-1482-A84312386B63}"/>
              </a:ext>
            </a:extLst>
          </p:cNvPr>
          <p:cNvGraphicFramePr>
            <a:graphicFrameLocks noGrp="1"/>
          </p:cNvGraphicFramePr>
          <p:nvPr>
            <p:extLst>
              <p:ext uri="{D42A27DB-BD31-4B8C-83A1-F6EECF244321}">
                <p14:modId xmlns:p14="http://schemas.microsoft.com/office/powerpoint/2010/main" val="1928879606"/>
              </p:ext>
            </p:extLst>
          </p:nvPr>
        </p:nvGraphicFramePr>
        <p:xfrm>
          <a:off x="0" y="1028700"/>
          <a:ext cx="236220" cy="3289616"/>
        </p:xfrm>
        <a:graphic>
          <a:graphicData uri="http://schemas.openxmlformats.org/drawingml/2006/table">
            <a:tbl>
              <a:tblPr firstRow="1" bandRow="1">
                <a:tableStyleId>{5C22544A-7EE6-4342-B048-85BDC9FD1C3A}</a:tableStyleId>
              </a:tblPr>
              <a:tblGrid>
                <a:gridCol w="236220">
                  <a:extLst>
                    <a:ext uri="{9D8B030D-6E8A-4147-A177-3AD203B41FA5}">
                      <a16:colId xmlns:a16="http://schemas.microsoft.com/office/drawing/2014/main" val="2320617847"/>
                    </a:ext>
                  </a:extLst>
                </a:gridCol>
              </a:tblGrid>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3910616"/>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599962"/>
                  </a:ext>
                </a:extLst>
              </a:tr>
              <a:tr h="822404">
                <a:tc>
                  <a:txBody>
                    <a:bodyPr/>
                    <a:lstStyle/>
                    <a:p>
                      <a:pPr algn="ctr"/>
                      <a:endParaRPr lang="zh-CN" altLang="en-US" sz="7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264650"/>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8048485"/>
                  </a:ext>
                </a:extLst>
              </a:tr>
            </a:tbl>
          </a:graphicData>
        </a:graphic>
      </p:graphicFrame>
      <p:sp>
        <p:nvSpPr>
          <p:cNvPr id="34" name="文本框 33">
            <a:extLst>
              <a:ext uri="{FF2B5EF4-FFF2-40B4-BE49-F238E27FC236}">
                <a16:creationId xmlns:a16="http://schemas.microsoft.com/office/drawing/2014/main" id="{83B67CB5-6F7D-7E5A-C20C-D21CF24B24D5}"/>
              </a:ext>
            </a:extLst>
          </p:cNvPr>
          <p:cNvSpPr txBox="1"/>
          <p:nvPr/>
        </p:nvSpPr>
        <p:spPr>
          <a:xfrm>
            <a:off x="38338" y="1204982"/>
            <a:ext cx="159544" cy="46166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35" name="文本框 34">
            <a:extLst>
              <a:ext uri="{FF2B5EF4-FFF2-40B4-BE49-F238E27FC236}">
                <a16:creationId xmlns:a16="http://schemas.microsoft.com/office/drawing/2014/main" id="{FE653098-5217-3C7A-78FA-8EDDBCC501AF}"/>
              </a:ext>
            </a:extLst>
          </p:cNvPr>
          <p:cNvSpPr txBox="1"/>
          <p:nvPr/>
        </p:nvSpPr>
        <p:spPr>
          <a:xfrm>
            <a:off x="38338" y="2088426"/>
            <a:ext cx="159544" cy="338554"/>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p:txBody>
      </p:sp>
      <p:sp>
        <p:nvSpPr>
          <p:cNvPr id="36" name="文本框 35">
            <a:extLst>
              <a:ext uri="{FF2B5EF4-FFF2-40B4-BE49-F238E27FC236}">
                <a16:creationId xmlns:a16="http://schemas.microsoft.com/office/drawing/2014/main" id="{00DBA050-BA84-40CE-9907-DEF952DE21DA}"/>
              </a:ext>
            </a:extLst>
          </p:cNvPr>
          <p:cNvSpPr txBox="1"/>
          <p:nvPr/>
        </p:nvSpPr>
        <p:spPr>
          <a:xfrm>
            <a:off x="38338" y="2778195"/>
            <a:ext cx="159544" cy="58477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p:txBody>
      </p:sp>
      <p:sp>
        <p:nvSpPr>
          <p:cNvPr id="37" name="文本框 36">
            <a:extLst>
              <a:ext uri="{FF2B5EF4-FFF2-40B4-BE49-F238E27FC236}">
                <a16:creationId xmlns:a16="http://schemas.microsoft.com/office/drawing/2014/main" id="{95486819-703F-73EC-B53F-7556AF4A5E62}"/>
              </a:ext>
            </a:extLst>
          </p:cNvPr>
          <p:cNvSpPr txBox="1"/>
          <p:nvPr/>
        </p:nvSpPr>
        <p:spPr>
          <a:xfrm>
            <a:off x="46776" y="3648145"/>
            <a:ext cx="142668" cy="369332"/>
          </a:xfrm>
          <a:prstGeom prst="rect">
            <a:avLst/>
          </a:prstGeom>
          <a:noFill/>
        </p:spPr>
        <p:txBody>
          <a:bodyPr wrap="none" lIns="0" tIns="0" rIns="0" bIns="0">
            <a:spAutoFit/>
          </a:bodyPr>
          <a:lstStyle/>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PD</a:t>
            </a:r>
            <a:endPar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38" name="组合 37">
            <a:extLst>
              <a:ext uri="{FF2B5EF4-FFF2-40B4-BE49-F238E27FC236}">
                <a16:creationId xmlns:a16="http://schemas.microsoft.com/office/drawing/2014/main" id="{47E4FE45-FDFF-8220-F28D-870EAD973E03}"/>
              </a:ext>
            </a:extLst>
          </p:cNvPr>
          <p:cNvGrpSpPr/>
          <p:nvPr/>
        </p:nvGrpSpPr>
        <p:grpSpPr>
          <a:xfrm flipV="1">
            <a:off x="-1" y="3438527"/>
            <a:ext cx="314656" cy="880265"/>
            <a:chOff x="-528856" y="1330593"/>
            <a:chExt cx="314656" cy="843814"/>
          </a:xfrm>
        </p:grpSpPr>
        <p:sp>
          <p:nvSpPr>
            <p:cNvPr id="39" name="直角三角形 38">
              <a:extLst>
                <a:ext uri="{FF2B5EF4-FFF2-40B4-BE49-F238E27FC236}">
                  <a16:creationId xmlns:a16="http://schemas.microsoft.com/office/drawing/2014/main" id="{0F8F079C-FF9A-3DCE-94AF-7C327E9729DB}"/>
                </a:ext>
              </a:extLst>
            </p:cNvPr>
            <p:cNvSpPr/>
            <p:nvPr/>
          </p:nvSpPr>
          <p:spPr>
            <a:xfrm flipV="1">
              <a:off x="-293111" y="2122350"/>
              <a:ext cx="78911" cy="52057"/>
            </a:xfrm>
            <a:prstGeom prst="rtTriangle">
              <a:avLst/>
            </a:prstGeom>
            <a:gradFill flip="none" rotWithShape="1">
              <a:gsLst>
                <a:gs pos="0">
                  <a:schemeClr val="tx2">
                    <a:lumMod val="75000"/>
                  </a:schemeClr>
                </a:gs>
                <a:gs pos="31000">
                  <a:srgbClr val="627787"/>
                </a:gs>
                <a:gs pos="100000">
                  <a:schemeClr val="bg1">
                    <a:lumMod val="50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40" name="组合 39">
              <a:extLst>
                <a:ext uri="{FF2B5EF4-FFF2-40B4-BE49-F238E27FC236}">
                  <a16:creationId xmlns:a16="http://schemas.microsoft.com/office/drawing/2014/main" id="{18CF1C57-F255-8B0B-CB81-911EA764B24C}"/>
                </a:ext>
              </a:extLst>
            </p:cNvPr>
            <p:cNvGrpSpPr/>
            <p:nvPr/>
          </p:nvGrpSpPr>
          <p:grpSpPr>
            <a:xfrm>
              <a:off x="-528856" y="1330593"/>
              <a:ext cx="314655" cy="791759"/>
              <a:chOff x="2696263" y="1081219"/>
              <a:chExt cx="314655" cy="791759"/>
            </a:xfrm>
          </p:grpSpPr>
          <p:sp>
            <p:nvSpPr>
              <p:cNvPr id="41" name="矩形 40">
                <a:extLst>
                  <a:ext uri="{FF2B5EF4-FFF2-40B4-BE49-F238E27FC236}">
                    <a16:creationId xmlns:a16="http://schemas.microsoft.com/office/drawing/2014/main" id="{B8353E87-74F2-1464-7DD5-A80421F52CC6}"/>
                  </a:ext>
                </a:extLst>
              </p:cNvPr>
              <p:cNvSpPr>
                <a:spLocks/>
              </p:cNvSpPr>
              <p:nvPr/>
            </p:nvSpPr>
            <p:spPr>
              <a:xfrm>
                <a:off x="2696263" y="1081219"/>
                <a:ext cx="314655" cy="791759"/>
              </a:xfrm>
              <a:prstGeom prst="rect">
                <a:avLst/>
              </a:prstGeom>
              <a:solidFill>
                <a:schemeClr val="accent1"/>
              </a:solidFill>
              <a:ln>
                <a:noFill/>
              </a:ln>
              <a:effectLst>
                <a:outerShdw blurRad="228600" dist="152400" dir="5400000" sx="92000" sy="92000" algn="t"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2" name="文本框 41">
                <a:extLst>
                  <a:ext uri="{FF2B5EF4-FFF2-40B4-BE49-F238E27FC236}">
                    <a16:creationId xmlns:a16="http://schemas.microsoft.com/office/drawing/2014/main" id="{3CEA2A8D-BFDC-3C88-578F-16AEAB5828D8}"/>
                  </a:ext>
                </a:extLst>
              </p:cNvPr>
              <p:cNvSpPr txBox="1">
                <a:spLocks/>
              </p:cNvSpPr>
              <p:nvPr/>
            </p:nvSpPr>
            <p:spPr>
              <a:xfrm flipV="1">
                <a:off x="2736744" y="1185431"/>
                <a:ext cx="233692" cy="486802"/>
              </a:xfrm>
              <a:prstGeom prst="rect">
                <a:avLst/>
              </a:prstGeom>
              <a:noFill/>
            </p:spPr>
            <p:txBody>
              <a:bodyPr wrap="square" lIns="0" tIns="0" rIns="0" bIns="0">
                <a:spAutoFit/>
              </a:bodyPr>
              <a:lstStyle/>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PK</a:t>
                </a:r>
              </a:p>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a:t>
                </a:r>
              </a:p>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PD</a:t>
                </a:r>
              </a:p>
            </p:txBody>
          </p:sp>
        </p:grpSp>
      </p:grpSp>
      <p:grpSp>
        <p:nvGrpSpPr>
          <p:cNvPr id="48" name="组合 47">
            <a:extLst>
              <a:ext uri="{FF2B5EF4-FFF2-40B4-BE49-F238E27FC236}">
                <a16:creationId xmlns:a16="http://schemas.microsoft.com/office/drawing/2014/main" id="{608500EE-83E7-4B6B-0FDD-382F3A6EF058}"/>
              </a:ext>
            </a:extLst>
          </p:cNvPr>
          <p:cNvGrpSpPr>
            <a:grpSpLocks/>
          </p:cNvGrpSpPr>
          <p:nvPr/>
        </p:nvGrpSpPr>
        <p:grpSpPr>
          <a:xfrm>
            <a:off x="368299" y="1028700"/>
            <a:ext cx="11455399" cy="633845"/>
            <a:chOff x="577811" y="1885480"/>
            <a:chExt cx="21552289" cy="1799721"/>
          </a:xfrm>
        </p:grpSpPr>
        <p:sp>
          <p:nvSpPr>
            <p:cNvPr id="49" name="矩形: 圆角 48">
              <a:extLst>
                <a:ext uri="{FF2B5EF4-FFF2-40B4-BE49-F238E27FC236}">
                  <a16:creationId xmlns:a16="http://schemas.microsoft.com/office/drawing/2014/main" id="{1FB7F3F8-EB21-9D27-40E8-D5F636678D9E}"/>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0" name="矩形: 圆角 49">
              <a:extLst>
                <a:ext uri="{FF2B5EF4-FFF2-40B4-BE49-F238E27FC236}">
                  <a16:creationId xmlns:a16="http://schemas.microsoft.com/office/drawing/2014/main" id="{CFAA396E-AED9-6987-10B8-9FAEA94762D8}"/>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1" name="文本框 50">
            <a:extLst>
              <a:ext uri="{FF2B5EF4-FFF2-40B4-BE49-F238E27FC236}">
                <a16:creationId xmlns:a16="http://schemas.microsoft.com/office/drawing/2014/main" id="{6B4C2DBF-6150-1391-C26D-746AC8DA50D7}"/>
              </a:ext>
            </a:extLst>
          </p:cNvPr>
          <p:cNvSpPr txBox="1"/>
          <p:nvPr/>
        </p:nvSpPr>
        <p:spPr>
          <a:xfrm>
            <a:off x="472033" y="1107763"/>
            <a:ext cx="11314446" cy="461665"/>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动物研究，在兔子中研究了依拉环素的药代动力学，在多次给药剂量 </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0.5-4 mg/kg/d </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后，在所有测试的组织中，依拉环素的平均组织浓度在肾皮质层中最高，其次是肝脏</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&gt;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肾髓质</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&gt;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胆囊</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&gt;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脾</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&gt;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腰肌</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&gt;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肺</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&gt;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骨髓</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&gt;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胰腺</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&gt;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心脏</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&gt;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腔静脉</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&gt;</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大脑中的组织浓度。</a:t>
            </a:r>
          </a:p>
        </p:txBody>
      </p:sp>
      <p:sp>
        <p:nvSpPr>
          <p:cNvPr id="18" name="文本框 17">
            <a:extLst>
              <a:ext uri="{FF2B5EF4-FFF2-40B4-BE49-F238E27FC236}">
                <a16:creationId xmlns:a16="http://schemas.microsoft.com/office/drawing/2014/main" id="{9D1F4CED-EF56-0238-CB4C-CBEC1A268FF6}"/>
              </a:ext>
            </a:extLst>
          </p:cNvPr>
          <p:cNvSpPr txBox="1"/>
          <p:nvPr/>
        </p:nvSpPr>
        <p:spPr>
          <a:xfrm>
            <a:off x="512468" y="3406789"/>
            <a:ext cx="2269486" cy="338554"/>
          </a:xfrm>
          <a:prstGeom prst="rect">
            <a:avLst/>
          </a:prstGeom>
          <a:noFill/>
        </p:spPr>
        <p:txBody>
          <a:bodyPr wrap="square">
            <a:spAutoFit/>
          </a:bodyPr>
          <a:lstStyle/>
          <a:p>
            <a:r>
              <a:rPr lang="en-US" altLang="zh-CN" sz="800" dirty="0">
                <a:latin typeface="Arial" panose="020B0604020202020204" pitchFamily="34" charset="0"/>
                <a:ea typeface="HarmonyOS Sans SC" panose="00000500000000000000" pitchFamily="2" charset="-122"/>
                <a:sym typeface="Arial" panose="020B0604020202020204" pitchFamily="34" charset="0"/>
              </a:rPr>
              <a:t>a </a:t>
            </a:r>
            <a:r>
              <a:rPr lang="zh-CN" altLang="en-US" sz="800" dirty="0">
                <a:latin typeface="Arial" panose="020B0604020202020204" pitchFamily="34" charset="0"/>
                <a:ea typeface="HarmonyOS Sans SC" panose="00000500000000000000" pitchFamily="2" charset="-122"/>
                <a:sym typeface="Arial" panose="020B0604020202020204" pitchFamily="34" charset="0"/>
              </a:rPr>
              <a:t>所有值均表示为平均值</a:t>
            </a:r>
            <a:r>
              <a:rPr lang="en-US" altLang="zh-CN" sz="800" dirty="0">
                <a:latin typeface="Arial" panose="020B0604020202020204" pitchFamily="34" charset="0"/>
                <a:ea typeface="HarmonyOS Sans SC" panose="00000500000000000000" pitchFamily="2" charset="-122"/>
                <a:sym typeface="Arial" panose="020B0604020202020204" pitchFamily="34" charset="0"/>
              </a:rPr>
              <a:t>±SEM</a:t>
            </a:r>
            <a:endParaRPr lang="zh-CN" altLang="en-US" sz="800" dirty="0">
              <a:latin typeface="Arial" panose="020B0604020202020204" pitchFamily="34" charset="0"/>
              <a:ea typeface="HarmonyOS Sans SC" panose="00000500000000000000" pitchFamily="2" charset="-122"/>
              <a:sym typeface="Arial" panose="020B0604020202020204" pitchFamily="34" charset="0"/>
            </a:endParaRPr>
          </a:p>
          <a:p>
            <a:r>
              <a:rPr lang="en-US" altLang="zh-CN" sz="800" dirty="0">
                <a:latin typeface="Arial" panose="020B0604020202020204" pitchFamily="34" charset="0"/>
                <a:ea typeface="HarmonyOS Sans SC" panose="00000500000000000000" pitchFamily="2" charset="-122"/>
                <a:sym typeface="Arial" panose="020B0604020202020204" pitchFamily="34" charset="0"/>
              </a:rPr>
              <a:t>b P &gt; 0.05 </a:t>
            </a:r>
            <a:r>
              <a:rPr lang="zh-CN" altLang="en-US" sz="800" dirty="0">
                <a:latin typeface="Arial" panose="020B0604020202020204" pitchFamily="34" charset="0"/>
                <a:ea typeface="HarmonyOS Sans SC" panose="00000500000000000000" pitchFamily="2" charset="-122"/>
                <a:sym typeface="Arial" panose="020B0604020202020204" pitchFamily="34" charset="0"/>
              </a:rPr>
              <a:t>（不显著）</a:t>
            </a:r>
          </a:p>
        </p:txBody>
      </p:sp>
    </p:spTree>
    <p:extLst>
      <p:ext uri="{BB962C8B-B14F-4D97-AF65-F5344CB8AC3E}">
        <p14:creationId xmlns:p14="http://schemas.microsoft.com/office/powerpoint/2010/main" val="3682587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图案&#10;&#10;描述已自动生成">
            <a:extLst>
              <a:ext uri="{FF2B5EF4-FFF2-40B4-BE49-F238E27FC236}">
                <a16:creationId xmlns:a16="http://schemas.microsoft.com/office/drawing/2014/main" id="{EC34EB66-B120-B34E-F6A6-BEA0C5CD0BB9}"/>
              </a:ext>
            </a:extLst>
          </p:cNvPr>
          <p:cNvPicPr>
            <a:picLocks noChangeAspect="1"/>
          </p:cNvPicPr>
          <p:nvPr/>
        </p:nvPicPr>
        <p:blipFill>
          <a:blip r:embed="rId3">
            <a:duotone>
              <a:prstClr val="black"/>
              <a:schemeClr val="accent1">
                <a:tint val="45000"/>
                <a:satMod val="400000"/>
              </a:schemeClr>
            </a:duotone>
          </a:blip>
          <a:stretch>
            <a:fillRect/>
          </a:stretch>
        </p:blipFill>
        <p:spPr>
          <a:xfrm>
            <a:off x="1547129" y="4492254"/>
            <a:ext cx="4947347" cy="630659"/>
          </a:xfrm>
          <a:prstGeom prst="rect">
            <a:avLst/>
          </a:prstGeom>
        </p:spPr>
      </p:pic>
      <p:pic>
        <p:nvPicPr>
          <p:cNvPr id="14" name="图片 13" descr="背景图案&#10;&#10;描述已自动生成">
            <a:extLst>
              <a:ext uri="{FF2B5EF4-FFF2-40B4-BE49-F238E27FC236}">
                <a16:creationId xmlns:a16="http://schemas.microsoft.com/office/drawing/2014/main" id="{7960166B-D0CA-39F4-BD04-A8C20C9F2BA0}"/>
              </a:ext>
            </a:extLst>
          </p:cNvPr>
          <p:cNvPicPr>
            <a:picLocks noChangeAspect="1"/>
          </p:cNvPicPr>
          <p:nvPr/>
        </p:nvPicPr>
        <p:blipFill>
          <a:blip r:embed="rId3">
            <a:duotone>
              <a:prstClr val="black"/>
              <a:schemeClr val="accent1">
                <a:tint val="45000"/>
                <a:satMod val="400000"/>
              </a:schemeClr>
            </a:duotone>
          </a:blip>
          <a:stretch>
            <a:fillRect/>
          </a:stretch>
        </p:blipFill>
        <p:spPr>
          <a:xfrm>
            <a:off x="2165131" y="3516559"/>
            <a:ext cx="4947347" cy="630659"/>
          </a:xfrm>
          <a:prstGeom prst="rect">
            <a:avLst/>
          </a:prstGeom>
        </p:spPr>
      </p:pic>
      <p:pic>
        <p:nvPicPr>
          <p:cNvPr id="9" name="图片 8" descr="背景图案&#10;&#10;描述已自动生成">
            <a:extLst>
              <a:ext uri="{FF2B5EF4-FFF2-40B4-BE49-F238E27FC236}">
                <a16:creationId xmlns:a16="http://schemas.microsoft.com/office/drawing/2014/main" id="{9B840591-757B-90B0-8401-5F1D73E3BA52}"/>
              </a:ext>
            </a:extLst>
          </p:cNvPr>
          <p:cNvPicPr>
            <a:picLocks noChangeAspect="1"/>
          </p:cNvPicPr>
          <p:nvPr/>
        </p:nvPicPr>
        <p:blipFill>
          <a:blip r:embed="rId3">
            <a:duotone>
              <a:prstClr val="black"/>
              <a:schemeClr val="accent1">
                <a:tint val="45000"/>
                <a:satMod val="400000"/>
              </a:schemeClr>
            </a:duotone>
          </a:blip>
          <a:stretch>
            <a:fillRect/>
          </a:stretch>
        </p:blipFill>
        <p:spPr>
          <a:xfrm>
            <a:off x="1547129" y="2540864"/>
            <a:ext cx="4947347" cy="630659"/>
          </a:xfrm>
          <a:prstGeom prst="rect">
            <a:avLst/>
          </a:prstGeom>
        </p:spPr>
      </p:pic>
      <p:sp>
        <p:nvSpPr>
          <p:cNvPr id="13" name="文本框 12">
            <a:extLst>
              <a:ext uri="{FF2B5EF4-FFF2-40B4-BE49-F238E27FC236}">
                <a16:creationId xmlns:a16="http://schemas.microsoft.com/office/drawing/2014/main" id="{1BAEFBB8-C89A-E17E-9910-F2E7BF5136C4}"/>
              </a:ext>
            </a:extLst>
          </p:cNvPr>
          <p:cNvSpPr txBox="1"/>
          <p:nvPr/>
        </p:nvSpPr>
        <p:spPr>
          <a:xfrm>
            <a:off x="895451" y="2533028"/>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1" i="1" u="none" strike="noStrike" kern="1200" cap="none" spc="0" normalizeH="0" baseline="0" noProof="0" dirty="0">
                <a:ln>
                  <a:noFill/>
                </a:ln>
                <a:gradFill flip="none" rotWithShape="1">
                  <a:gsLst>
                    <a:gs pos="0">
                      <a:srgbClr val="FEEED5"/>
                    </a:gs>
                    <a:gs pos="100000">
                      <a:srgbClr val="FFCC99"/>
                    </a:gs>
                  </a:gsLst>
                  <a:lin ang="0" scaled="1"/>
                  <a:tileRect/>
                </a:gradFill>
                <a:effectLst/>
                <a:uLnTx/>
                <a:uFillTx/>
                <a:latin typeface="Arial" panose="020B0604020202020204" pitchFamily="34" charset="0"/>
                <a:ea typeface="HarmonyOS Sans SC" panose="00000500000000000000" pitchFamily="2" charset="-122"/>
                <a:sym typeface="Arial" panose="020B0604020202020204" pitchFamily="34" charset="0"/>
              </a:rPr>
              <a:t>01</a:t>
            </a:r>
            <a:endParaRPr kumimoji="0" lang="zh-CN" altLang="en-US" sz="4000" b="1" i="1" u="none" strike="noStrike" kern="1200" cap="none" spc="0" normalizeH="0" baseline="0" noProof="0" dirty="0">
              <a:ln>
                <a:noFill/>
              </a:ln>
              <a:gradFill flip="none" rotWithShape="1">
                <a:gsLst>
                  <a:gs pos="0">
                    <a:srgbClr val="FEEED5"/>
                  </a:gs>
                  <a:gs pos="100000">
                    <a:srgbClr val="FFCC99"/>
                  </a:gs>
                </a:gsLst>
                <a:lin ang="0" scaled="1"/>
                <a:tileRect/>
              </a:gra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15" name="文本框 14">
            <a:extLst>
              <a:ext uri="{FF2B5EF4-FFF2-40B4-BE49-F238E27FC236}">
                <a16:creationId xmlns:a16="http://schemas.microsoft.com/office/drawing/2014/main" id="{85C6846E-BF0E-F238-CC20-B8E9AE389975}"/>
              </a:ext>
            </a:extLst>
          </p:cNvPr>
          <p:cNvSpPr txBox="1"/>
          <p:nvPr/>
        </p:nvSpPr>
        <p:spPr>
          <a:xfrm>
            <a:off x="1513453" y="3508723"/>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1" u="none" strike="noStrike" kern="1200" cap="none" spc="0" normalizeH="0" baseline="0" noProof="0" dirty="0">
                <a:ln>
                  <a:noFill/>
                </a:ln>
                <a:solidFill>
                  <a:srgbClr val="7F7F7F"/>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02</a:t>
            </a:r>
            <a:endParaRPr kumimoji="1" lang="zh-CN" altLang="en-US" sz="3600" b="1" i="1" u="none" strike="noStrike" kern="1200" cap="none" spc="0" normalizeH="0" baseline="0" noProof="0" dirty="0">
              <a:ln>
                <a:noFill/>
              </a:ln>
              <a:solidFill>
                <a:srgbClr val="7F7F7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7" name="文本框 16">
            <a:extLst>
              <a:ext uri="{FF2B5EF4-FFF2-40B4-BE49-F238E27FC236}">
                <a16:creationId xmlns:a16="http://schemas.microsoft.com/office/drawing/2014/main" id="{0A09E19E-08B4-01CE-0A95-0D4401DD12A6}"/>
              </a:ext>
            </a:extLst>
          </p:cNvPr>
          <p:cNvSpPr txBox="1"/>
          <p:nvPr/>
        </p:nvSpPr>
        <p:spPr>
          <a:xfrm>
            <a:off x="895451" y="4484418"/>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1" u="none" strike="noStrike" kern="1200" cap="none" spc="0" normalizeH="0" baseline="0" noProof="0" dirty="0">
                <a:ln>
                  <a:noFill/>
                </a:ln>
                <a:solidFill>
                  <a:srgbClr val="7F7F7F"/>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03</a:t>
            </a:r>
            <a:endParaRPr kumimoji="1" lang="zh-CN" altLang="en-US" sz="3600" b="1" i="1" u="none" strike="noStrike" kern="1200" cap="none" spc="0" normalizeH="0" baseline="0" noProof="0" dirty="0">
              <a:ln>
                <a:noFill/>
              </a:ln>
              <a:solidFill>
                <a:srgbClr val="7F7F7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2C3E61B4-A66A-D292-594F-BB2636809BA9}"/>
              </a:ext>
            </a:extLst>
          </p:cNvPr>
          <p:cNvSpPr txBox="1"/>
          <p:nvPr/>
        </p:nvSpPr>
        <p:spPr>
          <a:xfrm>
            <a:off x="1949743" y="2656138"/>
            <a:ext cx="5057795" cy="4001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gradFill flip="none" rotWithShape="1">
                  <a:gsLst>
                    <a:gs pos="0">
                      <a:srgbClr val="FEEED5"/>
                    </a:gs>
                    <a:gs pos="100000">
                      <a:srgbClr val="FFCC99"/>
                    </a:gs>
                  </a:gsLst>
                  <a:lin ang="0" scaled="1"/>
                  <a:tileRect/>
                </a:gradFill>
                <a:effectLst/>
                <a:uLnTx/>
                <a:uFillTx/>
                <a:latin typeface="Arial" panose="020B0604020202020204" pitchFamily="34" charset="0"/>
                <a:ea typeface="HarmonyOS Sans SC" panose="00000500000000000000" pitchFamily="2" charset="-122"/>
                <a:sym typeface="Arial" panose="020B0604020202020204" pitchFamily="34" charset="0"/>
              </a:rPr>
              <a:t>鲍曼不动杆菌的耐药现状和药物选择新希望</a:t>
            </a:r>
          </a:p>
        </p:txBody>
      </p:sp>
      <p:sp>
        <p:nvSpPr>
          <p:cNvPr id="3" name="文本框 2">
            <a:extLst>
              <a:ext uri="{FF2B5EF4-FFF2-40B4-BE49-F238E27FC236}">
                <a16:creationId xmlns:a16="http://schemas.microsoft.com/office/drawing/2014/main" id="{F16A19DC-A9F8-3EFB-05DC-20F17B0E4331}"/>
              </a:ext>
            </a:extLst>
          </p:cNvPr>
          <p:cNvSpPr txBox="1"/>
          <p:nvPr/>
        </p:nvSpPr>
        <p:spPr>
          <a:xfrm>
            <a:off x="2567745" y="3631833"/>
            <a:ext cx="7649851" cy="400110"/>
          </a:xfrm>
          <a:prstGeom prst="rect">
            <a:avLst/>
          </a:prstGeom>
          <a:solidFill>
            <a:schemeClr val="tx2">
              <a:alpha val="45000"/>
            </a:schemeClr>
          </a:solidFill>
          <a:effectLst>
            <a:softEdge rad="88900"/>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舒巴坦</a:t>
            </a:r>
            <a:r>
              <a:rPr kumimoji="0" lang="en-US" altLang="zh-CN"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 </a:t>
            </a:r>
            <a:r>
              <a:rPr kumimoji="0" lang="en-US" altLang="zh-CN"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vs </a:t>
            </a:r>
            <a:r>
              <a:rPr kumimoji="0" lang="zh-CN" altLang="en-US"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依拉环素用于鲍曼不动杆菌感染的药理学研究</a:t>
            </a:r>
          </a:p>
        </p:txBody>
      </p:sp>
      <p:sp>
        <p:nvSpPr>
          <p:cNvPr id="4" name="文本框 3">
            <a:extLst>
              <a:ext uri="{FF2B5EF4-FFF2-40B4-BE49-F238E27FC236}">
                <a16:creationId xmlns:a16="http://schemas.microsoft.com/office/drawing/2014/main" id="{87ACE3FE-C1B0-F579-E3D6-AF9F6F07FD5D}"/>
              </a:ext>
            </a:extLst>
          </p:cNvPr>
          <p:cNvSpPr txBox="1"/>
          <p:nvPr/>
        </p:nvSpPr>
        <p:spPr>
          <a:xfrm>
            <a:off x="1949743" y="4607528"/>
            <a:ext cx="6574236" cy="400110"/>
          </a:xfrm>
          <a:prstGeom prst="rect">
            <a:avLst/>
          </a:prstGeom>
          <a:solidFill>
            <a:schemeClr val="tx2">
              <a:alpha val="45000"/>
            </a:schemeClr>
          </a:solidFill>
          <a:effectLst>
            <a:softEdge rad="88900"/>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舒巴坦</a:t>
            </a:r>
            <a:r>
              <a:rPr kumimoji="0" lang="en-US" altLang="zh-CN"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 </a:t>
            </a:r>
            <a:r>
              <a:rPr kumimoji="0" lang="en-US" altLang="zh-CN"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vs </a:t>
            </a:r>
            <a:r>
              <a:rPr kumimoji="0" lang="zh-CN" altLang="en-US"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依拉环素在</a:t>
            </a:r>
            <a:r>
              <a:rPr kumimoji="0" lang="en-US" altLang="zh-CN"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CRAB</a:t>
            </a:r>
            <a:r>
              <a:rPr kumimoji="0" lang="zh-CN" altLang="en-US"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感染治疗中的应用</a:t>
            </a:r>
          </a:p>
        </p:txBody>
      </p:sp>
      <p:grpSp>
        <p:nvGrpSpPr>
          <p:cNvPr id="8" name="组合 7">
            <a:extLst>
              <a:ext uri="{FF2B5EF4-FFF2-40B4-BE49-F238E27FC236}">
                <a16:creationId xmlns:a16="http://schemas.microsoft.com/office/drawing/2014/main" id="{CB6F0A04-A556-0127-D61D-321E82C527D9}"/>
              </a:ext>
            </a:extLst>
          </p:cNvPr>
          <p:cNvGrpSpPr/>
          <p:nvPr/>
        </p:nvGrpSpPr>
        <p:grpSpPr>
          <a:xfrm>
            <a:off x="847759" y="752518"/>
            <a:ext cx="4140379" cy="1220313"/>
            <a:chOff x="1116331" y="779038"/>
            <a:chExt cx="4140379" cy="1220313"/>
          </a:xfrm>
        </p:grpSpPr>
        <p:sp>
          <p:nvSpPr>
            <p:cNvPr id="7" name="文本框 6">
              <a:extLst>
                <a:ext uri="{FF2B5EF4-FFF2-40B4-BE49-F238E27FC236}">
                  <a16:creationId xmlns:a16="http://schemas.microsoft.com/office/drawing/2014/main" id="{B134A61F-6D06-3B4E-190F-D4D345732F5F}"/>
                </a:ext>
              </a:extLst>
            </p:cNvPr>
            <p:cNvSpPr txBox="1"/>
            <p:nvPr/>
          </p:nvSpPr>
          <p:spPr>
            <a:xfrm>
              <a:off x="1994407" y="1168354"/>
              <a:ext cx="326230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1" u="none" strike="noStrike" kern="1200" cap="none" spc="0" normalizeH="0" baseline="0" noProof="0" dirty="0">
                  <a:ln>
                    <a:noFill/>
                  </a:ln>
                  <a:solidFill>
                    <a:srgbClr val="7F7F7F">
                      <a:lumMod val="50000"/>
                    </a:srgbClr>
                  </a:solidFill>
                  <a:effectLst/>
                  <a:uLnTx/>
                  <a:uFillTx/>
                  <a:latin typeface="Arial" panose="020B0604020202020204" pitchFamily="34" charset="0"/>
                  <a:ea typeface="HarmonyOS Sans SC" panose="00000500000000000000" pitchFamily="2" charset="-122"/>
                  <a:sym typeface="Arial" panose="020B0604020202020204" pitchFamily="34" charset="0"/>
                </a:rPr>
                <a:t>CONTENT</a:t>
              </a:r>
              <a:endParaRPr kumimoji="0" lang="zh-CN" altLang="en-US" sz="4800" b="1" i="1" u="none" strike="noStrike" kern="1200" cap="none" spc="0" normalizeH="0" baseline="0" noProof="0" dirty="0">
                <a:ln>
                  <a:noFill/>
                </a:ln>
                <a:solidFill>
                  <a:srgbClr val="7F7F7F">
                    <a:lumMod val="50000"/>
                  </a:srgbClr>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5" name="文本框 4">
              <a:extLst>
                <a:ext uri="{FF2B5EF4-FFF2-40B4-BE49-F238E27FC236}">
                  <a16:creationId xmlns:a16="http://schemas.microsoft.com/office/drawing/2014/main" id="{30CBBD28-A0EF-7E4E-794E-53BF5A10BA14}"/>
                </a:ext>
              </a:extLst>
            </p:cNvPr>
            <p:cNvSpPr txBox="1"/>
            <p:nvPr/>
          </p:nvSpPr>
          <p:spPr>
            <a:xfrm>
              <a:off x="1116331" y="779038"/>
              <a:ext cx="15696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gradFill flip="none" rotWithShape="1">
                    <a:gsLst>
                      <a:gs pos="0">
                        <a:srgbClr val="FEEED5"/>
                      </a:gs>
                      <a:gs pos="100000">
                        <a:srgbClr val="FFCC99"/>
                      </a:gs>
                    </a:gsLst>
                    <a:lin ang="0" scaled="1"/>
                    <a:tileRect/>
                  </a:gradFill>
                  <a:effectLst/>
                  <a:uLnTx/>
                  <a:uFillTx/>
                  <a:latin typeface="Arial" panose="020B0604020202020204" pitchFamily="34" charset="0"/>
                  <a:ea typeface="HarmonyOS Sans SC" panose="00000500000000000000" pitchFamily="2" charset="-122"/>
                  <a:sym typeface="Arial" panose="020B0604020202020204" pitchFamily="34" charset="0"/>
                </a:rPr>
                <a:t>目录</a:t>
              </a:r>
            </a:p>
          </p:txBody>
        </p:sp>
      </p:grpSp>
    </p:spTree>
    <p:extLst>
      <p:ext uri="{BB962C8B-B14F-4D97-AF65-F5344CB8AC3E}">
        <p14:creationId xmlns:p14="http://schemas.microsoft.com/office/powerpoint/2010/main" val="538162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a:extLst>
              <a:ext uri="{FF2B5EF4-FFF2-40B4-BE49-F238E27FC236}">
                <a16:creationId xmlns:a16="http://schemas.microsoft.com/office/drawing/2014/main" id="{0629547F-E839-3106-071D-8F3514080162}"/>
              </a:ext>
            </a:extLst>
          </p:cNvPr>
          <p:cNvGrpSpPr/>
          <p:nvPr/>
        </p:nvGrpSpPr>
        <p:grpSpPr>
          <a:xfrm>
            <a:off x="371475" y="1777999"/>
            <a:ext cx="11449050" cy="3786187"/>
            <a:chOff x="371475" y="1777999"/>
            <a:chExt cx="11449050" cy="3786187"/>
          </a:xfrm>
        </p:grpSpPr>
        <p:grpSp>
          <p:nvGrpSpPr>
            <p:cNvPr id="44" name="组合 43">
              <a:extLst>
                <a:ext uri="{FF2B5EF4-FFF2-40B4-BE49-F238E27FC236}">
                  <a16:creationId xmlns:a16="http://schemas.microsoft.com/office/drawing/2014/main" id="{CCFCD7B5-3A37-BE28-F197-540B22F7ADDF}"/>
                </a:ext>
              </a:extLst>
            </p:cNvPr>
            <p:cNvGrpSpPr/>
            <p:nvPr/>
          </p:nvGrpSpPr>
          <p:grpSpPr>
            <a:xfrm>
              <a:off x="6163513" y="1777999"/>
              <a:ext cx="5657012" cy="3786187"/>
              <a:chOff x="330200" y="1976130"/>
              <a:chExt cx="5657012" cy="3640276"/>
            </a:xfrm>
          </p:grpSpPr>
          <p:grpSp>
            <p:nvGrpSpPr>
              <p:cNvPr id="46" name="组合 45">
                <a:extLst>
                  <a:ext uri="{FF2B5EF4-FFF2-40B4-BE49-F238E27FC236}">
                    <a16:creationId xmlns:a16="http://schemas.microsoft.com/office/drawing/2014/main" id="{2188E486-50A4-DCBF-228E-85453DC3FF5B}"/>
                  </a:ext>
                </a:extLst>
              </p:cNvPr>
              <p:cNvGrpSpPr>
                <a:grpSpLocks/>
              </p:cNvGrpSpPr>
              <p:nvPr/>
            </p:nvGrpSpPr>
            <p:grpSpPr>
              <a:xfrm>
                <a:off x="330200" y="1976130"/>
                <a:ext cx="5657012" cy="3640276"/>
                <a:chOff x="1076325" y="7113475"/>
                <a:chExt cx="3321778" cy="1960905"/>
              </a:xfrm>
            </p:grpSpPr>
            <p:grpSp>
              <p:nvGrpSpPr>
                <p:cNvPr id="48" name="组合 47">
                  <a:extLst>
                    <a:ext uri="{FF2B5EF4-FFF2-40B4-BE49-F238E27FC236}">
                      <a16:creationId xmlns:a16="http://schemas.microsoft.com/office/drawing/2014/main" id="{F8A08809-7C92-636C-4F16-A7B8E02DFFE9}"/>
                    </a:ext>
                  </a:extLst>
                </p:cNvPr>
                <p:cNvGrpSpPr/>
                <p:nvPr/>
              </p:nvGrpSpPr>
              <p:grpSpPr>
                <a:xfrm>
                  <a:off x="1261816" y="7175545"/>
                  <a:ext cx="2950798" cy="1898835"/>
                  <a:chOff x="747000" y="3712400"/>
                  <a:chExt cx="3120150" cy="1873987"/>
                </a:xfrm>
              </p:grpSpPr>
              <p:sp>
                <p:nvSpPr>
                  <p:cNvPr id="50" name="矩形: 圆角 49">
                    <a:extLst>
                      <a:ext uri="{FF2B5EF4-FFF2-40B4-BE49-F238E27FC236}">
                        <a16:creationId xmlns:a16="http://schemas.microsoft.com/office/drawing/2014/main" id="{D5B81885-784F-3CAA-270D-552634B26912}"/>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1" name="矩形: 圆角 50">
                    <a:extLst>
                      <a:ext uri="{FF2B5EF4-FFF2-40B4-BE49-F238E27FC236}">
                        <a16:creationId xmlns:a16="http://schemas.microsoft.com/office/drawing/2014/main" id="{0AA7157A-21F2-E1BC-1933-99016936DB7C}"/>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9" name="矩形: 圆角 48">
                  <a:extLst>
                    <a:ext uri="{FF2B5EF4-FFF2-40B4-BE49-F238E27FC236}">
                      <a16:creationId xmlns:a16="http://schemas.microsoft.com/office/drawing/2014/main" id="{5B96F124-E17B-7913-B2A9-62F5E595A97F}"/>
                    </a:ext>
                  </a:extLst>
                </p:cNvPr>
                <p:cNvSpPr/>
                <p:nvPr/>
              </p:nvSpPr>
              <p:spPr>
                <a:xfrm>
                  <a:off x="1076325" y="7113475"/>
                  <a:ext cx="3321778" cy="1929267"/>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7" name="任意多边形: 形状 46">
                <a:extLst>
                  <a:ext uri="{FF2B5EF4-FFF2-40B4-BE49-F238E27FC236}">
                    <a16:creationId xmlns:a16="http://schemas.microsoft.com/office/drawing/2014/main" id="{DC16F12F-6DAC-D4B0-8771-A0025AEAAEA3}"/>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53" name="组合 52">
              <a:extLst>
                <a:ext uri="{FF2B5EF4-FFF2-40B4-BE49-F238E27FC236}">
                  <a16:creationId xmlns:a16="http://schemas.microsoft.com/office/drawing/2014/main" id="{D3D66B53-4AB3-B010-3395-B3FD1605833B}"/>
                </a:ext>
              </a:extLst>
            </p:cNvPr>
            <p:cNvGrpSpPr/>
            <p:nvPr/>
          </p:nvGrpSpPr>
          <p:grpSpPr>
            <a:xfrm>
              <a:off x="371475" y="1777999"/>
              <a:ext cx="5657012" cy="3786187"/>
              <a:chOff x="330200" y="1976130"/>
              <a:chExt cx="5657012" cy="3640276"/>
            </a:xfrm>
          </p:grpSpPr>
          <p:grpSp>
            <p:nvGrpSpPr>
              <p:cNvPr id="55" name="组合 54">
                <a:extLst>
                  <a:ext uri="{FF2B5EF4-FFF2-40B4-BE49-F238E27FC236}">
                    <a16:creationId xmlns:a16="http://schemas.microsoft.com/office/drawing/2014/main" id="{6B6E031F-8222-DB10-8F02-D7A9284D8E7B}"/>
                  </a:ext>
                </a:extLst>
              </p:cNvPr>
              <p:cNvGrpSpPr>
                <a:grpSpLocks/>
              </p:cNvGrpSpPr>
              <p:nvPr/>
            </p:nvGrpSpPr>
            <p:grpSpPr>
              <a:xfrm>
                <a:off x="330200" y="1976130"/>
                <a:ext cx="5657012" cy="3640276"/>
                <a:chOff x="1076325" y="7113475"/>
                <a:chExt cx="3321778" cy="1960905"/>
              </a:xfrm>
            </p:grpSpPr>
            <p:grpSp>
              <p:nvGrpSpPr>
                <p:cNvPr id="57" name="组合 56">
                  <a:extLst>
                    <a:ext uri="{FF2B5EF4-FFF2-40B4-BE49-F238E27FC236}">
                      <a16:creationId xmlns:a16="http://schemas.microsoft.com/office/drawing/2014/main" id="{E2BBFF26-E984-0799-1236-3EC383A36A64}"/>
                    </a:ext>
                  </a:extLst>
                </p:cNvPr>
                <p:cNvGrpSpPr/>
                <p:nvPr/>
              </p:nvGrpSpPr>
              <p:grpSpPr>
                <a:xfrm>
                  <a:off x="1261816" y="7175545"/>
                  <a:ext cx="2950798" cy="1898835"/>
                  <a:chOff x="747000" y="3712400"/>
                  <a:chExt cx="3120150" cy="1873987"/>
                </a:xfrm>
              </p:grpSpPr>
              <p:sp>
                <p:nvSpPr>
                  <p:cNvPr id="59" name="矩形: 圆角 58">
                    <a:extLst>
                      <a:ext uri="{FF2B5EF4-FFF2-40B4-BE49-F238E27FC236}">
                        <a16:creationId xmlns:a16="http://schemas.microsoft.com/office/drawing/2014/main" id="{5F972847-591F-8F8C-14FD-39BE59C0E8D9}"/>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0" name="矩形: 圆角 59">
                    <a:extLst>
                      <a:ext uri="{FF2B5EF4-FFF2-40B4-BE49-F238E27FC236}">
                        <a16:creationId xmlns:a16="http://schemas.microsoft.com/office/drawing/2014/main" id="{C4686DD0-D3F7-EDD5-1E30-C002035B8A51}"/>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8" name="矩形: 圆角 57">
                  <a:extLst>
                    <a:ext uri="{FF2B5EF4-FFF2-40B4-BE49-F238E27FC236}">
                      <a16:creationId xmlns:a16="http://schemas.microsoft.com/office/drawing/2014/main" id="{72697719-073F-98AE-82AA-BF28D810BDD7}"/>
                    </a:ext>
                  </a:extLst>
                </p:cNvPr>
                <p:cNvSpPr/>
                <p:nvPr/>
              </p:nvSpPr>
              <p:spPr>
                <a:xfrm>
                  <a:off x="1076325" y="7113475"/>
                  <a:ext cx="3321778" cy="1929267"/>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6" name="任意多边形: 形状 55">
                <a:extLst>
                  <a:ext uri="{FF2B5EF4-FFF2-40B4-BE49-F238E27FC236}">
                    <a16:creationId xmlns:a16="http://schemas.microsoft.com/office/drawing/2014/main" id="{8AF45FD7-006E-3846-FA7F-C811418B542B}"/>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sp>
        <p:nvSpPr>
          <p:cNvPr id="45" name="任意多边形: 形状 44">
            <a:extLst>
              <a:ext uri="{FF2B5EF4-FFF2-40B4-BE49-F238E27FC236}">
                <a16:creationId xmlns:a16="http://schemas.microsoft.com/office/drawing/2014/main" id="{760944A7-0637-E615-2D7E-1996D4E8F6A7}"/>
              </a:ext>
            </a:extLst>
          </p:cNvPr>
          <p:cNvSpPr/>
          <p:nvPr/>
        </p:nvSpPr>
        <p:spPr>
          <a:xfrm flipV="1">
            <a:off x="6680200" y="1777998"/>
            <a:ext cx="4623638" cy="546101"/>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4" name="任意多边形: 形状 53">
            <a:extLst>
              <a:ext uri="{FF2B5EF4-FFF2-40B4-BE49-F238E27FC236}">
                <a16:creationId xmlns:a16="http://schemas.microsoft.com/office/drawing/2014/main" id="{B5A09178-893E-04EA-23E7-1AD895B48D2A}"/>
              </a:ext>
            </a:extLst>
          </p:cNvPr>
          <p:cNvSpPr/>
          <p:nvPr/>
        </p:nvSpPr>
        <p:spPr>
          <a:xfrm flipV="1">
            <a:off x="888162" y="1777998"/>
            <a:ext cx="4623638" cy="546101"/>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BBEFE5DE-729C-F727-7DF8-449514598FBE}"/>
              </a:ext>
            </a:extLst>
          </p:cNvPr>
          <p:cNvSpPr txBox="1"/>
          <p:nvPr/>
        </p:nvSpPr>
        <p:spPr>
          <a:xfrm>
            <a:off x="7156145" y="1789438"/>
            <a:ext cx="3842590" cy="523220"/>
          </a:xfrm>
          <a:prstGeom prst="rect">
            <a:avLst/>
          </a:prstGeom>
          <a:noFill/>
        </p:spPr>
        <p:txBody>
          <a:bodyPr wrap="none" anchor="ctr" anchorCtr="0">
            <a:spAutoFit/>
          </a:bodyPr>
          <a:lstStyle/>
          <a:p>
            <a:pPr algn="ct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依拉环素在</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ELF</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和</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AM</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中</a:t>
            </a:r>
            <a:r>
              <a:rPr kumimoji="0" lang="zh-CN" altLang="en-US" sz="1400" b="1" i="0" u="none" strike="noStrike" kern="120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药物平均浓度</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AUC</a:t>
            </a:r>
            <a:r>
              <a:rPr lang="en-US" altLang="zh-CN" sz="1400" b="1" baseline="-25000" dirty="0">
                <a:solidFill>
                  <a:schemeClr val="bg1"/>
                </a:solidFill>
                <a:latin typeface="Arial" panose="020B0604020202020204" pitchFamily="34" charset="0"/>
                <a:ea typeface="HarmonyOS Sans SC" panose="00000500000000000000" pitchFamily="2" charset="-122"/>
                <a:sym typeface="Arial" panose="020B0604020202020204" pitchFamily="34" charset="0"/>
              </a:rPr>
              <a:t>0-12</a:t>
            </a:r>
          </a:p>
          <a:p>
            <a:pPr algn="ct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及其与游离血浆浓度</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AUC</a:t>
            </a:r>
            <a:r>
              <a:rPr lang="en-US" altLang="zh-CN" sz="1400" b="1" baseline="-25000" dirty="0">
                <a:solidFill>
                  <a:schemeClr val="bg1"/>
                </a:solidFill>
                <a:latin typeface="Arial" panose="020B0604020202020204" pitchFamily="34" charset="0"/>
                <a:ea typeface="HarmonyOS Sans SC" panose="00000500000000000000" pitchFamily="2" charset="-122"/>
                <a:sym typeface="Arial" panose="020B0604020202020204" pitchFamily="34" charset="0"/>
              </a:rPr>
              <a:t>0-12</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的比值</a:t>
            </a:r>
            <a:endParaRPr lang="zh-CN" altLang="en-US" sz="1400" b="1"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p:txBody>
      </p:sp>
      <p:sp>
        <p:nvSpPr>
          <p:cNvPr id="2" name="文本占位符 1">
            <a:extLst>
              <a:ext uri="{FF2B5EF4-FFF2-40B4-BE49-F238E27FC236}">
                <a16:creationId xmlns:a16="http://schemas.microsoft.com/office/drawing/2014/main" id="{D5A926B2-CB6D-BD6F-097D-5E1EED10AA11}"/>
              </a:ext>
            </a:extLst>
          </p:cNvPr>
          <p:cNvSpPr>
            <a:spLocks noGrp="1"/>
          </p:cNvSpPr>
          <p:nvPr>
            <p:ph type="body" sz="quarter" idx="10"/>
          </p:nvPr>
        </p:nvSpPr>
        <p:spPr/>
        <p:txBody>
          <a:bodyPr/>
          <a:lstStyle/>
          <a:p>
            <a:pPr marL="228600" indent="-228600">
              <a:buFont typeface="+mj-lt"/>
              <a:buAutoNum type="arabicPeriod"/>
            </a:pPr>
            <a:r>
              <a:rPr lang="en-US" altLang="zh-CN" dirty="0">
                <a:latin typeface="Arial" panose="020B0604020202020204" pitchFamily="34" charset="0"/>
                <a:sym typeface="Arial" panose="020B0604020202020204" pitchFamily="34" charset="0"/>
              </a:rPr>
              <a:t>Connors KP, et al. </a:t>
            </a:r>
            <a:r>
              <a:rPr lang="en-US" altLang="zh-CN" dirty="0" err="1">
                <a:latin typeface="Arial" panose="020B0604020202020204" pitchFamily="34" charset="0"/>
                <a:sym typeface="Arial" panose="020B0604020202020204" pitchFamily="34" charset="0"/>
              </a:rPr>
              <a:t>Antimicrob</a:t>
            </a:r>
            <a:r>
              <a:rPr lang="en-US" altLang="zh-CN" dirty="0">
                <a:latin typeface="Arial" panose="020B0604020202020204" pitchFamily="34" charset="0"/>
                <a:sym typeface="Arial" panose="020B0604020202020204" pitchFamily="34" charset="0"/>
              </a:rPr>
              <a:t> Agents </a:t>
            </a:r>
            <a:r>
              <a:rPr lang="en-US" altLang="zh-CN" dirty="0" err="1">
                <a:latin typeface="Arial" panose="020B0604020202020204" pitchFamily="34" charset="0"/>
                <a:sym typeface="Arial" panose="020B0604020202020204" pitchFamily="34" charset="0"/>
              </a:rPr>
              <a:t>Chemother</a:t>
            </a:r>
            <a:r>
              <a:rPr lang="en-US" altLang="zh-CN" dirty="0">
                <a:latin typeface="Arial" panose="020B0604020202020204" pitchFamily="34" charset="0"/>
                <a:sym typeface="Arial" panose="020B0604020202020204" pitchFamily="34" charset="0"/>
              </a:rPr>
              <a:t> . 2014;58(4),2113-8</a:t>
            </a:r>
          </a:p>
        </p:txBody>
      </p:sp>
      <p:sp>
        <p:nvSpPr>
          <p:cNvPr id="3" name="文本占位符 2">
            <a:extLst>
              <a:ext uri="{FF2B5EF4-FFF2-40B4-BE49-F238E27FC236}">
                <a16:creationId xmlns:a16="http://schemas.microsoft.com/office/drawing/2014/main" id="{77868C40-9199-71BB-696B-DA95DBDEBF9F}"/>
              </a:ext>
            </a:extLst>
          </p:cNvPr>
          <p:cNvSpPr>
            <a:spLocks noGrp="1"/>
          </p:cNvSpPr>
          <p:nvPr>
            <p:ph type="body" sz="quarter" idx="11"/>
          </p:nvPr>
        </p:nvSpPr>
        <p:spPr/>
        <p:txBody>
          <a:bodyPr/>
          <a:lstStyle/>
          <a:p>
            <a:r>
              <a:rPr lang="zh-CN" altLang="en-US" dirty="0">
                <a:latin typeface="Arial" panose="020B0604020202020204" pitchFamily="34" charset="0"/>
                <a:sym typeface="Arial" panose="020B0604020202020204" pitchFamily="34" charset="0"/>
              </a:rPr>
              <a:t>依拉环素肺内穿透率较高，但胞内浓度大幅高于胞外，对</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肺部感染的有效性未知</a:t>
            </a:r>
          </a:p>
        </p:txBody>
      </p:sp>
      <p:sp>
        <p:nvSpPr>
          <p:cNvPr id="15" name="文本占位符 14">
            <a:extLst>
              <a:ext uri="{FF2B5EF4-FFF2-40B4-BE49-F238E27FC236}">
                <a16:creationId xmlns:a16="http://schemas.microsoft.com/office/drawing/2014/main" id="{F9FFC131-A4DA-AB93-56F2-6F39023C1F18}"/>
              </a:ext>
            </a:extLst>
          </p:cNvPr>
          <p:cNvSpPr>
            <a:spLocks noGrp="1"/>
          </p:cNvSpPr>
          <p:nvPr>
            <p:ph type="body" sz="quarter" idx="12"/>
          </p:nvPr>
        </p:nvSpPr>
        <p:spPr>
          <a:xfrm>
            <a:off x="290790" y="6026298"/>
            <a:ext cx="11820524" cy="215444"/>
          </a:xfrm>
        </p:spPr>
        <p:txBody>
          <a:bodyPr/>
          <a:lstStyle/>
          <a:p>
            <a:r>
              <a:rPr lang="en-US" altLang="zh-CN" dirty="0">
                <a:latin typeface="Arial" panose="020B0604020202020204" pitchFamily="34" charset="0"/>
                <a:sym typeface="Arial" panose="020B0604020202020204" pitchFamily="34" charset="0"/>
              </a:rPr>
              <a:t>AUC</a:t>
            </a:r>
            <a:r>
              <a:rPr lang="en-US" altLang="zh-CN" baseline="-25000" dirty="0">
                <a:latin typeface="Arial" panose="020B0604020202020204" pitchFamily="34" charset="0"/>
                <a:sym typeface="Arial" panose="020B0604020202020204" pitchFamily="34" charset="0"/>
              </a:rPr>
              <a:t>0-12 </a:t>
            </a:r>
            <a:r>
              <a:rPr lang="en-US" altLang="zh-CN" dirty="0">
                <a:latin typeface="Arial" panose="020B0604020202020204" pitchFamily="34" charset="0"/>
                <a:sym typeface="Arial" panose="020B0604020202020204" pitchFamily="34" charset="0"/>
              </a:rPr>
              <a:t>: 0-12</a:t>
            </a:r>
            <a:r>
              <a:rPr lang="zh-CN" altLang="en-US" dirty="0">
                <a:latin typeface="Arial" panose="020B0604020202020204" pitchFamily="34" charset="0"/>
                <a:sym typeface="Arial" panose="020B0604020202020204" pitchFamily="34" charset="0"/>
              </a:rPr>
              <a:t>小时浓度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时间曲线下面积</a:t>
            </a:r>
            <a:r>
              <a:rPr lang="en-US" altLang="zh-CN" i="0" dirty="0">
                <a:latin typeface="Arial" panose="020B0604020202020204" pitchFamily="34" charset="0"/>
                <a:sym typeface="Arial" panose="020B0604020202020204" pitchFamily="34" charset="0"/>
              </a:rPr>
              <a:t>; </a:t>
            </a:r>
            <a:r>
              <a:rPr lang="en-US" altLang="zh-CN" dirty="0">
                <a:latin typeface="Arial" panose="020B0604020202020204" pitchFamily="34" charset="0"/>
                <a:sym typeface="Arial" panose="020B0604020202020204" pitchFamily="34" charset="0"/>
              </a:rPr>
              <a:t>ELF</a:t>
            </a:r>
            <a:r>
              <a:rPr lang="zh-CN" altLang="en-US" dirty="0">
                <a:latin typeface="Arial" panose="020B0604020202020204" pitchFamily="34" charset="0"/>
                <a:sym typeface="Arial" panose="020B0604020202020204" pitchFamily="34" charset="0"/>
              </a:rPr>
              <a:t>：肺泡上皮衬液；</a:t>
            </a:r>
            <a:r>
              <a:rPr lang="en-US" altLang="zh-CN" dirty="0">
                <a:latin typeface="Arial" panose="020B0604020202020204" pitchFamily="34" charset="0"/>
                <a:sym typeface="Arial" panose="020B0604020202020204" pitchFamily="34" charset="0"/>
              </a:rPr>
              <a:t>AM</a:t>
            </a:r>
            <a:r>
              <a:rPr lang="zh-CN" altLang="en-US" dirty="0">
                <a:latin typeface="Arial" panose="020B0604020202020204" pitchFamily="34" charset="0"/>
                <a:sym typeface="Arial" panose="020B0604020202020204" pitchFamily="34" charset="0"/>
              </a:rPr>
              <a:t>：肺泡巨噬细胞；</a:t>
            </a:r>
            <a:r>
              <a:rPr lang="en-US" altLang="zh-CN" dirty="0">
                <a:latin typeface="Arial" panose="020B0604020202020204" pitchFamily="34" charset="0"/>
                <a:sym typeface="Arial" panose="020B0604020202020204" pitchFamily="34" charset="0"/>
              </a:rPr>
              <a:t>AC</a:t>
            </a:r>
            <a:r>
              <a:rPr lang="zh-CN" altLang="en-US" dirty="0">
                <a:latin typeface="Arial" panose="020B0604020202020204" pitchFamily="34" charset="0"/>
                <a:sym typeface="Arial" panose="020B0604020202020204" pitchFamily="34" charset="0"/>
              </a:rPr>
              <a:t>：肺泡细胞；</a:t>
            </a:r>
            <a:r>
              <a:rPr lang="en-US" altLang="zh-CN" dirty="0">
                <a:latin typeface="Arial" panose="020B0604020202020204" pitchFamily="34" charset="0"/>
                <a:sym typeface="Arial" panose="020B0604020202020204" pitchFamily="34" charset="0"/>
              </a:rPr>
              <a:t> AB</a:t>
            </a:r>
            <a:r>
              <a:rPr lang="zh-CN" altLang="en-US" dirty="0">
                <a:latin typeface="Arial" panose="020B0604020202020204" pitchFamily="34" charset="0"/>
                <a:sym typeface="Arial" panose="020B0604020202020204" pitchFamily="34" charset="0"/>
              </a:rPr>
              <a:t>：鲍曼不动杆菌；</a:t>
            </a:r>
          </a:p>
        </p:txBody>
      </p:sp>
      <p:grpSp>
        <p:nvGrpSpPr>
          <p:cNvPr id="9" name="组合 8">
            <a:extLst>
              <a:ext uri="{FF2B5EF4-FFF2-40B4-BE49-F238E27FC236}">
                <a16:creationId xmlns:a16="http://schemas.microsoft.com/office/drawing/2014/main" id="{92981B07-29AD-F1CA-1D81-E541F428C29F}"/>
              </a:ext>
            </a:extLst>
          </p:cNvPr>
          <p:cNvGrpSpPr/>
          <p:nvPr/>
        </p:nvGrpSpPr>
        <p:grpSpPr>
          <a:xfrm>
            <a:off x="1055388" y="2453640"/>
            <a:ext cx="4084509" cy="2963971"/>
            <a:chOff x="867288" y="2066639"/>
            <a:chExt cx="4706199" cy="3203639"/>
          </a:xfrm>
        </p:grpSpPr>
        <p:pic>
          <p:nvPicPr>
            <p:cNvPr id="5" name="图片 4">
              <a:extLst>
                <a:ext uri="{FF2B5EF4-FFF2-40B4-BE49-F238E27FC236}">
                  <a16:creationId xmlns:a16="http://schemas.microsoft.com/office/drawing/2014/main" id="{2D2963E6-F419-407C-1220-E235CC86FED5}"/>
                </a:ext>
              </a:extLst>
            </p:cNvPr>
            <p:cNvPicPr>
              <a:picLocks noChangeAspect="1"/>
            </p:cNvPicPr>
            <p:nvPr/>
          </p:nvPicPr>
          <p:blipFill>
            <a:blip r:embed="rId3"/>
            <a:srcRect t="3420"/>
            <a:stretch>
              <a:fillRect/>
            </a:stretch>
          </p:blipFill>
          <p:spPr>
            <a:xfrm>
              <a:off x="867288" y="2066639"/>
              <a:ext cx="4706199" cy="3093190"/>
            </a:xfrm>
            <a:prstGeom prst="rect">
              <a:avLst/>
            </a:prstGeom>
          </p:spPr>
        </p:pic>
        <p:sp>
          <p:nvSpPr>
            <p:cNvPr id="6" name="文本框 5">
              <a:extLst>
                <a:ext uri="{FF2B5EF4-FFF2-40B4-BE49-F238E27FC236}">
                  <a16:creationId xmlns:a16="http://schemas.microsoft.com/office/drawing/2014/main" id="{4BD8EE9F-0525-1621-367C-06B4417EADBD}"/>
                </a:ext>
              </a:extLst>
            </p:cNvPr>
            <p:cNvSpPr txBox="1"/>
            <p:nvPr/>
          </p:nvSpPr>
          <p:spPr>
            <a:xfrm rot="16200000">
              <a:off x="248286" y="3626120"/>
              <a:ext cx="1537628" cy="186177"/>
            </a:xfrm>
            <a:prstGeom prst="rect">
              <a:avLst/>
            </a:prstGeom>
            <a:solidFill>
              <a:schemeClr val="bg1"/>
            </a:solidFill>
          </p:spPr>
          <p:txBody>
            <a:bodyPr wrap="square" lIns="0" tIns="0" rIns="0" bIns="0" rtlCol="0">
              <a:spAutoFit/>
            </a:bodyPr>
            <a:lstStyle/>
            <a:p>
              <a:pPr algn="r"/>
              <a:r>
                <a:rPr lang="zh-CN" altLang="en-US" sz="1050" dirty="0">
                  <a:latin typeface="Arial" panose="020B0604020202020204" pitchFamily="34" charset="0"/>
                  <a:ea typeface="HarmonyOS Sans SC" panose="00000500000000000000" pitchFamily="2" charset="-122"/>
                  <a:sym typeface="Arial" panose="020B0604020202020204" pitchFamily="34" charset="0"/>
                </a:rPr>
                <a:t>依拉环素浓度</a:t>
              </a:r>
            </a:p>
          </p:txBody>
        </p:sp>
        <p:sp>
          <p:nvSpPr>
            <p:cNvPr id="7" name="文本框 6">
              <a:extLst>
                <a:ext uri="{FF2B5EF4-FFF2-40B4-BE49-F238E27FC236}">
                  <a16:creationId xmlns:a16="http://schemas.microsoft.com/office/drawing/2014/main" id="{0C58CA76-A757-0ACF-1AE5-F5DBA49312DA}"/>
                </a:ext>
              </a:extLst>
            </p:cNvPr>
            <p:cNvSpPr txBox="1"/>
            <p:nvPr/>
          </p:nvSpPr>
          <p:spPr>
            <a:xfrm>
              <a:off x="2925001" y="5004147"/>
              <a:ext cx="951723" cy="266131"/>
            </a:xfrm>
            <a:prstGeom prst="rect">
              <a:avLst/>
            </a:prstGeom>
            <a:solidFill>
              <a:schemeClr val="bg1"/>
            </a:solidFill>
          </p:spPr>
          <p:txBody>
            <a:bodyPr wrap="square" rtlCol="0">
              <a:spAutoFit/>
            </a:bodyPr>
            <a:lstStyle/>
            <a:p>
              <a:r>
                <a:rPr lang="zh-CN" altLang="en-US" sz="1000" dirty="0">
                  <a:latin typeface="Arial" panose="020B0604020202020204" pitchFamily="34" charset="0"/>
                  <a:ea typeface="HarmonyOS Sans SC" panose="00000500000000000000" pitchFamily="2" charset="-122"/>
                  <a:sym typeface="Arial" panose="020B0604020202020204" pitchFamily="34" charset="0"/>
                </a:rPr>
                <a:t>时间点</a:t>
              </a:r>
              <a:r>
                <a:rPr lang="en-US" altLang="zh-CN" sz="1000" dirty="0">
                  <a:latin typeface="Arial" panose="020B0604020202020204" pitchFamily="34" charset="0"/>
                  <a:ea typeface="HarmonyOS Sans SC" panose="00000500000000000000" pitchFamily="2" charset="-122"/>
                  <a:sym typeface="Arial" panose="020B0604020202020204" pitchFamily="34" charset="0"/>
                </a:rPr>
                <a:t>(h)</a:t>
              </a: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p:txBody>
        </p:sp>
        <p:sp>
          <p:nvSpPr>
            <p:cNvPr id="8" name="文本框 7">
              <a:extLst>
                <a:ext uri="{FF2B5EF4-FFF2-40B4-BE49-F238E27FC236}">
                  <a16:creationId xmlns:a16="http://schemas.microsoft.com/office/drawing/2014/main" id="{2C714746-8F17-9558-A7D4-95B1B52D603D}"/>
                </a:ext>
              </a:extLst>
            </p:cNvPr>
            <p:cNvSpPr txBox="1"/>
            <p:nvPr/>
          </p:nvSpPr>
          <p:spPr>
            <a:xfrm>
              <a:off x="3698030" y="2232813"/>
              <a:ext cx="1704393" cy="498995"/>
            </a:xfrm>
            <a:prstGeom prst="rect">
              <a:avLst/>
            </a:prstGeom>
            <a:solidFill>
              <a:schemeClr val="bg1"/>
            </a:solidFill>
          </p:spPr>
          <p:txBody>
            <a:bodyPr wrap="square" lIns="0" tIns="0" rIns="0" bIns="0" rtlCol="0">
              <a:spAutoFit/>
            </a:bodyPr>
            <a:lstStyle/>
            <a:p>
              <a:r>
                <a:rPr lang="zh-CN" altLang="en-US" sz="1000" dirty="0">
                  <a:latin typeface="Arial" panose="020B0604020202020204" pitchFamily="34" charset="0"/>
                  <a:ea typeface="HarmonyOS Sans SC" panose="00000500000000000000" pitchFamily="2" charset="-122"/>
                  <a:sym typeface="Arial" panose="020B0604020202020204" pitchFamily="34" charset="0"/>
                </a:rPr>
                <a:t>平均游离血浆药物浓度</a:t>
              </a:r>
              <a:endParaRPr lang="en-US" altLang="zh-CN" sz="1000" dirty="0">
                <a:latin typeface="Arial" panose="020B0604020202020204" pitchFamily="34" charset="0"/>
                <a:ea typeface="HarmonyOS Sans SC" panose="00000500000000000000" pitchFamily="2" charset="-122"/>
                <a:sym typeface="Arial" panose="020B0604020202020204" pitchFamily="34" charset="0"/>
              </a:endParaRPr>
            </a:p>
            <a:p>
              <a:r>
                <a:rPr lang="zh-CN" altLang="en-US" sz="1000" dirty="0">
                  <a:latin typeface="Arial" panose="020B0604020202020204" pitchFamily="34" charset="0"/>
                  <a:ea typeface="HarmonyOS Sans SC" panose="00000500000000000000" pitchFamily="2" charset="-122"/>
                  <a:sym typeface="Arial" panose="020B0604020202020204" pitchFamily="34" charset="0"/>
                </a:rPr>
                <a:t>平均</a:t>
              </a:r>
              <a:r>
                <a:rPr lang="en-US" altLang="zh-CN" sz="1000" dirty="0">
                  <a:latin typeface="Arial" panose="020B0604020202020204" pitchFamily="34" charset="0"/>
                  <a:ea typeface="HarmonyOS Sans SC" panose="00000500000000000000" pitchFamily="2" charset="-122"/>
                  <a:sym typeface="Arial" panose="020B0604020202020204" pitchFamily="34" charset="0"/>
                </a:rPr>
                <a:t>ELF</a:t>
              </a:r>
              <a:r>
                <a:rPr lang="zh-CN" altLang="en-US" sz="1000" dirty="0">
                  <a:latin typeface="Arial" panose="020B0604020202020204" pitchFamily="34" charset="0"/>
                  <a:ea typeface="HarmonyOS Sans SC" panose="00000500000000000000" pitchFamily="2" charset="-122"/>
                  <a:sym typeface="Arial" panose="020B0604020202020204" pitchFamily="34" charset="0"/>
                </a:rPr>
                <a:t>药物浓度</a:t>
              </a:r>
              <a:endParaRPr lang="en-US" altLang="zh-CN" sz="1000" dirty="0">
                <a:latin typeface="Arial" panose="020B0604020202020204" pitchFamily="34" charset="0"/>
                <a:ea typeface="HarmonyOS Sans SC" panose="00000500000000000000" pitchFamily="2" charset="-122"/>
                <a:sym typeface="Arial" panose="020B0604020202020204" pitchFamily="34" charset="0"/>
              </a:endParaRPr>
            </a:p>
            <a:p>
              <a:r>
                <a:rPr lang="zh-CN" altLang="en-US" sz="1000" dirty="0">
                  <a:latin typeface="Arial" panose="020B0604020202020204" pitchFamily="34" charset="0"/>
                  <a:ea typeface="HarmonyOS Sans SC" panose="00000500000000000000" pitchFamily="2" charset="-122"/>
                  <a:sym typeface="Arial" panose="020B0604020202020204" pitchFamily="34" charset="0"/>
                </a:rPr>
                <a:t>平均</a:t>
              </a:r>
              <a:r>
                <a:rPr lang="en-US" altLang="zh-CN" sz="1000" dirty="0">
                  <a:latin typeface="Arial" panose="020B0604020202020204" pitchFamily="34" charset="0"/>
                  <a:ea typeface="HarmonyOS Sans SC" panose="00000500000000000000" pitchFamily="2" charset="-122"/>
                  <a:sym typeface="Arial" panose="020B0604020202020204" pitchFamily="34" charset="0"/>
                </a:rPr>
                <a:t>AM</a:t>
              </a:r>
              <a:r>
                <a:rPr lang="zh-CN" altLang="en-US" sz="1000" dirty="0">
                  <a:latin typeface="Arial" panose="020B0604020202020204" pitchFamily="34" charset="0"/>
                  <a:ea typeface="HarmonyOS Sans SC" panose="00000500000000000000" pitchFamily="2" charset="-122"/>
                  <a:sym typeface="Arial" panose="020B0604020202020204" pitchFamily="34" charset="0"/>
                </a:rPr>
                <a:t>药物浓度</a:t>
              </a:r>
            </a:p>
          </p:txBody>
        </p:sp>
      </p:grpSp>
      <p:graphicFrame>
        <p:nvGraphicFramePr>
          <p:cNvPr id="31" name="表格 30">
            <a:extLst>
              <a:ext uri="{FF2B5EF4-FFF2-40B4-BE49-F238E27FC236}">
                <a16:creationId xmlns:a16="http://schemas.microsoft.com/office/drawing/2014/main" id="{8B0F8D3E-6FC8-2753-2C92-BC38725E86D4}"/>
              </a:ext>
            </a:extLst>
          </p:cNvPr>
          <p:cNvGraphicFramePr>
            <a:graphicFrameLocks noGrp="1"/>
          </p:cNvGraphicFramePr>
          <p:nvPr>
            <p:extLst>
              <p:ext uri="{D42A27DB-BD31-4B8C-83A1-F6EECF244321}">
                <p14:modId xmlns:p14="http://schemas.microsoft.com/office/powerpoint/2010/main" val="4209563840"/>
              </p:ext>
            </p:extLst>
          </p:nvPr>
        </p:nvGraphicFramePr>
        <p:xfrm>
          <a:off x="6421449" y="2519909"/>
          <a:ext cx="5093600" cy="2491478"/>
        </p:xfrm>
        <a:graphic>
          <a:graphicData uri="http://schemas.openxmlformats.org/drawingml/2006/table">
            <a:tbl>
              <a:tblPr firstRow="1" bandRow="1">
                <a:tableStyleId>{5C22544A-7EE6-4342-B048-85BDC9FD1C3A}</a:tableStyleId>
              </a:tblPr>
              <a:tblGrid>
                <a:gridCol w="848492">
                  <a:extLst>
                    <a:ext uri="{9D8B030D-6E8A-4147-A177-3AD203B41FA5}">
                      <a16:colId xmlns:a16="http://schemas.microsoft.com/office/drawing/2014/main" val="1407132101"/>
                    </a:ext>
                  </a:extLst>
                </a:gridCol>
                <a:gridCol w="921912">
                  <a:extLst>
                    <a:ext uri="{9D8B030D-6E8A-4147-A177-3AD203B41FA5}">
                      <a16:colId xmlns:a16="http://schemas.microsoft.com/office/drawing/2014/main" val="568037538"/>
                    </a:ext>
                  </a:extLst>
                </a:gridCol>
                <a:gridCol w="921912">
                  <a:extLst>
                    <a:ext uri="{9D8B030D-6E8A-4147-A177-3AD203B41FA5}">
                      <a16:colId xmlns:a16="http://schemas.microsoft.com/office/drawing/2014/main" val="2034109871"/>
                    </a:ext>
                  </a:extLst>
                </a:gridCol>
                <a:gridCol w="1200642">
                  <a:extLst>
                    <a:ext uri="{9D8B030D-6E8A-4147-A177-3AD203B41FA5}">
                      <a16:colId xmlns:a16="http://schemas.microsoft.com/office/drawing/2014/main" val="1793000664"/>
                    </a:ext>
                  </a:extLst>
                </a:gridCol>
                <a:gridCol w="1200642">
                  <a:extLst>
                    <a:ext uri="{9D8B030D-6E8A-4147-A177-3AD203B41FA5}">
                      <a16:colId xmlns:a16="http://schemas.microsoft.com/office/drawing/2014/main" val="225066536"/>
                    </a:ext>
                  </a:extLst>
                </a:gridCol>
              </a:tblGrid>
              <a:tr h="1306158">
                <a:tc>
                  <a:txBody>
                    <a:bodyPr/>
                    <a:lstStyle/>
                    <a:p>
                      <a:pPr algn="ctr"/>
                      <a:endParaRPr lang="zh-CN" altLang="en-US" sz="1200" baseline="30000" dirty="0">
                        <a:solidFill>
                          <a:schemeClr val="accent1"/>
                        </a:solidFill>
                        <a:latin typeface="Arial" panose="020B0604020202020204" pitchFamily="34" charset="0"/>
                        <a:ea typeface="HarmonyOS Sans SC" panose="00000500000000000000" pitchFamily="2" charset="-122"/>
                        <a:sym typeface="Arial" panose="020B0604020202020204" pitchFamily="34" charset="0"/>
                      </a:endParaRPr>
                    </a:p>
                  </a:txBody>
                  <a:tcPr anchor="ctr">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2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ELF</a:t>
                      </a:r>
                    </a:p>
                    <a:p>
                      <a:pPr algn="ctr"/>
                      <a:r>
                        <a:rPr lang="en-US" altLang="zh-CN" sz="1100" b="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a:t>
                      </a:r>
                      <a:r>
                        <a:rPr lang="en-US" altLang="zh-CN" sz="1100" b="0" dirty="0">
                          <a:solidFill>
                            <a:schemeClr val="accent1"/>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µ</a:t>
                      </a:r>
                      <a:r>
                        <a:rPr lang="en-US" altLang="zh-CN" sz="1100" b="0" i="0" u="none" strike="noStrike" kern="1200" baseline="0" dirty="0" err="1">
                          <a:solidFill>
                            <a:schemeClr val="accent1"/>
                          </a:solidFill>
                          <a:latin typeface="Arial" panose="020B0604020202020204" pitchFamily="34" charset="0"/>
                          <a:ea typeface="HarmonyOS Sans SC" panose="00000500000000000000" pitchFamily="2" charset="-122"/>
                          <a:cs typeface="+mn-cs"/>
                          <a:sym typeface="Arial" panose="020B0604020202020204" pitchFamily="34" charset="0"/>
                        </a:rPr>
                        <a:t>g·h</a:t>
                      </a:r>
                      <a:r>
                        <a:rPr lang="en-US" altLang="zh-CN" sz="1100" b="0" i="0" u="none" strike="noStrike" kern="1200" baseline="0" dirty="0">
                          <a:solidFill>
                            <a:schemeClr val="accent1"/>
                          </a:solidFill>
                          <a:latin typeface="Arial" panose="020B0604020202020204" pitchFamily="34" charset="0"/>
                          <a:ea typeface="HarmonyOS Sans SC" panose="00000500000000000000" pitchFamily="2" charset="-122"/>
                          <a:cs typeface="+mn-cs"/>
                          <a:sym typeface="Arial" panose="020B0604020202020204" pitchFamily="34" charset="0"/>
                        </a:rPr>
                        <a:t>/ml</a:t>
                      </a:r>
                      <a:r>
                        <a:rPr lang="en-US" altLang="zh-CN" sz="1100" b="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a:t>
                      </a:r>
                      <a:endParaRPr lang="zh-CN" altLang="en-US" sz="1100" b="0" dirty="0">
                        <a:solidFill>
                          <a:schemeClr val="accent1"/>
                        </a:solidFill>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2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a:t>
                      </a:r>
                      <a:r>
                        <a:rPr kumimoji="0" lang="en-US" altLang="zh-CN" sz="1100" b="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µ</a:t>
                      </a:r>
                      <a:r>
                        <a:rPr kumimoji="0" lang="en-US" altLang="zh-CN" sz="1100" b="0" i="0" u="none" strike="noStrike" kern="1200" cap="none" spc="0" normalizeH="0" baseline="0" noProof="0" dirty="0" err="1">
                          <a:ln>
                            <a:noFill/>
                          </a:ln>
                          <a:solidFill>
                            <a:schemeClr val="accent1"/>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g·h</a:t>
                      </a:r>
                      <a:r>
                        <a:rPr kumimoji="0" lang="en-US" altLang="zh-CN" sz="1100" b="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/ml)</a:t>
                      </a:r>
                      <a:endParaRPr kumimoji="0" lang="zh-CN" altLang="en-US" sz="1100" b="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mn-cs"/>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2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ELF/</a:t>
                      </a:r>
                    </a:p>
                    <a:p>
                      <a:pPr algn="ctr"/>
                      <a:r>
                        <a:rPr lang="zh-CN" altLang="en-US" sz="12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游离血浆浓度</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marL="0" marR="0" lvl="0" indent="0" algn="ctr" defTabSz="914171" rtl="0" eaLnBrk="1" fontAlgn="auto" latinLnBrk="0" hangingPunct="1">
                        <a:lnSpc>
                          <a:spcPct val="100000"/>
                        </a:lnSpc>
                        <a:spcBef>
                          <a:spcPts val="0"/>
                        </a:spcBef>
                        <a:spcAft>
                          <a:spcPts val="0"/>
                        </a:spcAft>
                        <a:buClrTx/>
                        <a:buSzTx/>
                        <a:buFontTx/>
                        <a:buNone/>
                        <a:tabLst/>
                        <a:defRPr/>
                      </a:pPr>
                      <a:r>
                        <a:rPr lang="en-US" altLang="zh-CN" sz="12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AM/</a:t>
                      </a:r>
                    </a:p>
                    <a:p>
                      <a:pPr marL="0" marR="0" lvl="0" indent="0" algn="ctr" defTabSz="914171" rtl="0" eaLnBrk="1" fontAlgn="auto" latinLnBrk="0" hangingPunct="1">
                        <a:lnSpc>
                          <a:spcPct val="100000"/>
                        </a:lnSpc>
                        <a:spcBef>
                          <a:spcPts val="0"/>
                        </a:spcBef>
                        <a:spcAft>
                          <a:spcPts val="0"/>
                        </a:spcAft>
                        <a:buClrTx/>
                        <a:buSzTx/>
                        <a:buFontTx/>
                        <a:buNone/>
                        <a:tabLst/>
                        <a:defRPr/>
                      </a:pPr>
                      <a:r>
                        <a:rPr lang="zh-CN" altLang="en-US" sz="12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游离血浆浓度</a:t>
                      </a:r>
                      <a:endParaRPr lang="en-US" altLang="zh-CN" sz="1200" baseline="30000" dirty="0">
                        <a:solidFill>
                          <a:schemeClr val="accent1"/>
                        </a:solidFill>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842435976"/>
                  </a:ext>
                </a:extLst>
              </a:tr>
              <a:tr h="1185320">
                <a:tc>
                  <a:txBody>
                    <a:bodyPr/>
                    <a:lstStyle/>
                    <a:p>
                      <a:pPr algn="ctr"/>
                      <a:r>
                        <a:rPr lang="zh-CN" altLang="en-US" sz="1200" dirty="0">
                          <a:latin typeface="Arial" panose="020B0604020202020204" pitchFamily="34" charset="0"/>
                          <a:ea typeface="HarmonyOS Sans SC" panose="00000500000000000000" pitchFamily="2" charset="-122"/>
                          <a:sym typeface="Arial" panose="020B0604020202020204" pitchFamily="34" charset="0"/>
                        </a:rPr>
                        <a:t>依拉环素</a:t>
                      </a:r>
                    </a:p>
                  </a:txBody>
                  <a:tcPr anchor="ctr">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200" b="0" i="0" kern="1200" dirty="0">
                          <a:solidFill>
                            <a:schemeClr val="dk1"/>
                          </a:solidFill>
                          <a:effectLst/>
                          <a:latin typeface="Arial" panose="020B0604020202020204" pitchFamily="34" charset="0"/>
                          <a:ea typeface="HarmonyOS Sans SC" panose="00000500000000000000" pitchFamily="2" charset="-122"/>
                          <a:cs typeface="+mn-cs"/>
                          <a:sym typeface="Arial" panose="020B0604020202020204" pitchFamily="34" charset="0"/>
                        </a:rPr>
                        <a:t>4.93</a:t>
                      </a:r>
                      <a:endParaRPr lang="zh-CN" altLang="en-US" sz="12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200" b="0" i="0" u="none" strike="noStrike" kern="1200" baseline="0" dirty="0">
                          <a:solidFill>
                            <a:schemeClr val="dk1"/>
                          </a:solidFill>
                          <a:latin typeface="Arial" panose="020B0604020202020204" pitchFamily="34" charset="0"/>
                          <a:ea typeface="HarmonyOS Sans SC" panose="00000500000000000000" pitchFamily="2" charset="-122"/>
                          <a:cs typeface="+mn-cs"/>
                          <a:sym typeface="Arial" panose="020B0604020202020204" pitchFamily="34" charset="0"/>
                        </a:rPr>
                        <a:t>39.53</a:t>
                      </a:r>
                      <a:endParaRPr lang="zh-CN" altLang="en-US" sz="12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200" dirty="0">
                          <a:latin typeface="Arial" panose="020B0604020202020204" pitchFamily="34" charset="0"/>
                          <a:ea typeface="HarmonyOS Sans SC" panose="00000500000000000000" pitchFamily="2" charset="-122"/>
                          <a:sym typeface="Arial" panose="020B0604020202020204" pitchFamily="34" charset="0"/>
                        </a:rPr>
                        <a:t>6.44</a:t>
                      </a:r>
                      <a:endParaRPr lang="zh-CN" altLang="en-US" sz="12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r>
                        <a:rPr lang="en-US" altLang="zh-CN" sz="1200" dirty="0">
                          <a:latin typeface="Arial" panose="020B0604020202020204" pitchFamily="34" charset="0"/>
                          <a:ea typeface="HarmonyOS Sans SC" panose="00000500000000000000" pitchFamily="2" charset="-122"/>
                          <a:sym typeface="Arial" panose="020B0604020202020204" pitchFamily="34" charset="0"/>
                        </a:rPr>
                        <a:t>51.63</a:t>
                      </a:r>
                      <a:endParaRPr lang="zh-CN" altLang="en-US" sz="12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575770027"/>
                  </a:ext>
                </a:extLst>
              </a:tr>
            </a:tbl>
          </a:graphicData>
        </a:graphic>
      </p:graphicFrame>
      <p:sp>
        <p:nvSpPr>
          <p:cNvPr id="20" name="文本框 19">
            <a:extLst>
              <a:ext uri="{FF2B5EF4-FFF2-40B4-BE49-F238E27FC236}">
                <a16:creationId xmlns:a16="http://schemas.microsoft.com/office/drawing/2014/main" id="{02A092DD-2025-ABFB-B54B-1A89DBE8662A}"/>
              </a:ext>
            </a:extLst>
          </p:cNvPr>
          <p:cNvSpPr txBox="1"/>
          <p:nvPr/>
        </p:nvSpPr>
        <p:spPr>
          <a:xfrm>
            <a:off x="1786912" y="1789439"/>
            <a:ext cx="3139000" cy="523219"/>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依拉环素使用</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12</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小时内</a:t>
            </a:r>
            <a:endPar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在</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ELF</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AM</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和血浆中的药物平均浓度</a:t>
            </a:r>
          </a:p>
        </p:txBody>
      </p:sp>
      <p:sp>
        <p:nvSpPr>
          <p:cNvPr id="27" name="文本框 26">
            <a:extLst>
              <a:ext uri="{FF2B5EF4-FFF2-40B4-BE49-F238E27FC236}">
                <a16:creationId xmlns:a16="http://schemas.microsoft.com/office/drawing/2014/main" id="{7210C701-E00A-0B20-C2A8-086C7A730E1F}"/>
              </a:ext>
            </a:extLst>
          </p:cNvPr>
          <p:cNvSpPr txBox="1"/>
          <p:nvPr/>
        </p:nvSpPr>
        <p:spPr>
          <a:xfrm>
            <a:off x="371475" y="5605253"/>
            <a:ext cx="10263701" cy="230832"/>
          </a:xfrm>
          <a:prstGeom prst="rect">
            <a:avLst/>
          </a:prstGeom>
        </p:spPr>
        <p:txBody>
          <a:bodyPr wrap="square" lIns="45720" tIns="45720" rIns="45720" bIns="45720" rtlCol="0" anchor="ctr">
            <a:spAutoFit/>
          </a:bodyPr>
          <a:lstStyle>
            <a:defPPr>
              <a:defRPr lang="en-US"/>
            </a:defPPr>
            <a:lvl1pPr marR="0" lvl="0" indent="0" fontAlgn="auto">
              <a:lnSpc>
                <a:spcPct val="90000"/>
              </a:lnSpc>
              <a:spcBef>
                <a:spcPts val="1000"/>
              </a:spcBef>
              <a:spcAft>
                <a:spcPts val="0"/>
              </a:spcAft>
              <a:buClrTx/>
              <a:buSzTx/>
              <a:buFontTx/>
              <a:buNone/>
              <a:tabLst/>
              <a:defRPr kumimoji="0" sz="1100" b="0" i="0" u="none" strike="noStrike" cap="none" spc="0" normalizeH="0" baseline="0">
                <a:ln>
                  <a:noFill/>
                </a:ln>
                <a:solidFill>
                  <a:srgbClr val="333333"/>
                </a:solidFill>
                <a:effectLst/>
                <a:uLnTx/>
                <a:uFillTx/>
                <a:latin typeface="Pfizer Tomorrow" panose="02010503040201060303" pitchFamily="50" charset="0"/>
                <a:cs typeface="+mn-ea"/>
              </a:defRPr>
            </a:lvl1pPr>
          </a:lstStyle>
          <a:p>
            <a:r>
              <a:rPr lang="zh-CN" altLang="en-US" sz="1000" dirty="0">
                <a:latin typeface="Arial" panose="020B0604020202020204" pitchFamily="34" charset="0"/>
                <a:ea typeface="HarmonyOS Sans SC" panose="00000500000000000000" pitchFamily="2" charset="-122"/>
                <a:sym typeface="Arial" panose="020B0604020202020204" pitchFamily="34" charset="0"/>
              </a:rPr>
              <a:t>数据来源于</a:t>
            </a:r>
            <a:r>
              <a:rPr lang="en-US" altLang="zh-CN" sz="1000" dirty="0">
                <a:latin typeface="Arial" panose="020B0604020202020204" pitchFamily="34" charset="0"/>
                <a:ea typeface="HarmonyOS Sans SC" panose="00000500000000000000" pitchFamily="2" charset="-122"/>
                <a:sym typeface="Arial" panose="020B0604020202020204" pitchFamily="34" charset="0"/>
              </a:rPr>
              <a:t>1 </a:t>
            </a:r>
            <a:r>
              <a:rPr lang="zh-CN" altLang="en-US" sz="1000" dirty="0">
                <a:latin typeface="Arial" panose="020B0604020202020204" pitchFamily="34" charset="0"/>
                <a:ea typeface="HarmonyOS Sans SC" panose="00000500000000000000" pitchFamily="2" charset="-122"/>
                <a:sym typeface="Arial" panose="020B0604020202020204" pitchFamily="34" charset="0"/>
              </a:rPr>
              <a:t>期研究。</a:t>
            </a:r>
            <a:r>
              <a:rPr lang="zh-CN" altLang="en-US" sz="1000" b="0" i="0" dirty="0">
                <a:solidFill>
                  <a:srgbClr val="1B1B1B"/>
                </a:solidFill>
                <a:effectLst/>
                <a:latin typeface="Arial" panose="020B0604020202020204" pitchFamily="34" charset="0"/>
                <a:ea typeface="HarmonyOS Sans SC" panose="00000500000000000000" pitchFamily="2" charset="-122"/>
                <a:sym typeface="Arial" panose="020B0604020202020204" pitchFamily="34" charset="0"/>
              </a:rPr>
              <a:t>评估了静脉注射依拉环素后在支气管和肺部的分布情况，以构建能够充分描述药物肺动力学的群体 </a:t>
            </a:r>
            <a:r>
              <a:rPr lang="en-US" altLang="zh-CN" sz="1000" b="0" i="0" dirty="0">
                <a:solidFill>
                  <a:srgbClr val="1B1B1B"/>
                </a:solidFill>
                <a:effectLst/>
                <a:latin typeface="Arial" panose="020B0604020202020204" pitchFamily="34" charset="0"/>
                <a:ea typeface="HarmonyOS Sans SC" panose="00000500000000000000" pitchFamily="2" charset="-122"/>
                <a:sym typeface="Arial" panose="020B0604020202020204" pitchFamily="34" charset="0"/>
              </a:rPr>
              <a:t>PK </a:t>
            </a:r>
            <a:r>
              <a:rPr lang="zh-CN" altLang="en-US" sz="1000" b="0" i="0" dirty="0">
                <a:solidFill>
                  <a:srgbClr val="1B1B1B"/>
                </a:solidFill>
                <a:effectLst/>
                <a:latin typeface="Arial" panose="020B0604020202020204" pitchFamily="34" charset="0"/>
                <a:ea typeface="HarmonyOS Sans SC" panose="00000500000000000000" pitchFamily="2" charset="-122"/>
                <a:sym typeface="Arial" panose="020B0604020202020204" pitchFamily="34" charset="0"/>
              </a:rPr>
              <a:t>模型。</a:t>
            </a: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p:txBody>
      </p:sp>
      <p:pic>
        <p:nvPicPr>
          <p:cNvPr id="14" name="图片 13">
            <a:extLst>
              <a:ext uri="{FF2B5EF4-FFF2-40B4-BE49-F238E27FC236}">
                <a16:creationId xmlns:a16="http://schemas.microsoft.com/office/drawing/2014/main" id="{84538A5B-3AAE-C63F-FEC9-4E3D84A852DC}"/>
              </a:ext>
            </a:extLst>
          </p:cNvPr>
          <p:cNvPicPr>
            <a:picLocks noChangeAspect="1"/>
          </p:cNvPicPr>
          <p:nvPr/>
        </p:nvPicPr>
        <p:blipFill>
          <a:blip r:embed="rId4"/>
          <a:stretch>
            <a:fillRect/>
          </a:stretch>
        </p:blipFill>
        <p:spPr>
          <a:xfrm>
            <a:off x="-5813311" y="1540770"/>
            <a:ext cx="5333714" cy="418048"/>
          </a:xfrm>
          <a:prstGeom prst="rect">
            <a:avLst/>
          </a:prstGeom>
        </p:spPr>
      </p:pic>
      <p:pic>
        <p:nvPicPr>
          <p:cNvPr id="16" name="图片 15">
            <a:extLst>
              <a:ext uri="{FF2B5EF4-FFF2-40B4-BE49-F238E27FC236}">
                <a16:creationId xmlns:a16="http://schemas.microsoft.com/office/drawing/2014/main" id="{01FF6BEC-C25A-90D5-CE2F-4886908321C3}"/>
              </a:ext>
            </a:extLst>
          </p:cNvPr>
          <p:cNvPicPr>
            <a:picLocks noChangeAspect="1"/>
          </p:cNvPicPr>
          <p:nvPr/>
        </p:nvPicPr>
        <p:blipFill>
          <a:blip r:embed="rId5"/>
          <a:stretch>
            <a:fillRect/>
          </a:stretch>
        </p:blipFill>
        <p:spPr>
          <a:xfrm>
            <a:off x="-3251142" y="2279513"/>
            <a:ext cx="2728687" cy="2298973"/>
          </a:xfrm>
          <a:prstGeom prst="rect">
            <a:avLst/>
          </a:prstGeom>
        </p:spPr>
      </p:pic>
      <p:pic>
        <p:nvPicPr>
          <p:cNvPr id="29" name="图片 28">
            <a:extLst>
              <a:ext uri="{FF2B5EF4-FFF2-40B4-BE49-F238E27FC236}">
                <a16:creationId xmlns:a16="http://schemas.microsoft.com/office/drawing/2014/main" id="{2E4AEAAC-56DB-09F0-C295-9DBED8C1DB95}"/>
              </a:ext>
            </a:extLst>
          </p:cNvPr>
          <p:cNvPicPr>
            <a:picLocks noChangeAspect="1"/>
          </p:cNvPicPr>
          <p:nvPr/>
        </p:nvPicPr>
        <p:blipFill>
          <a:blip r:embed="rId6"/>
          <a:stretch>
            <a:fillRect/>
          </a:stretch>
        </p:blipFill>
        <p:spPr>
          <a:xfrm>
            <a:off x="-3896283" y="4758474"/>
            <a:ext cx="3416686" cy="949584"/>
          </a:xfrm>
          <a:prstGeom prst="rect">
            <a:avLst/>
          </a:prstGeom>
        </p:spPr>
      </p:pic>
      <p:grpSp>
        <p:nvGrpSpPr>
          <p:cNvPr id="25" name="组合 24">
            <a:extLst>
              <a:ext uri="{FF2B5EF4-FFF2-40B4-BE49-F238E27FC236}">
                <a16:creationId xmlns:a16="http://schemas.microsoft.com/office/drawing/2014/main" id="{B4E31ADF-3E5C-18BA-F2F9-F4785A8F719E}"/>
              </a:ext>
            </a:extLst>
          </p:cNvPr>
          <p:cNvGrpSpPr>
            <a:grpSpLocks/>
          </p:cNvGrpSpPr>
          <p:nvPr/>
        </p:nvGrpSpPr>
        <p:grpSpPr>
          <a:xfrm>
            <a:off x="368299" y="1028700"/>
            <a:ext cx="11455399" cy="633845"/>
            <a:chOff x="577811" y="1885480"/>
            <a:chExt cx="21552289" cy="1799721"/>
          </a:xfrm>
        </p:grpSpPr>
        <p:sp>
          <p:nvSpPr>
            <p:cNvPr id="28" name="矩形: 圆角 27">
              <a:extLst>
                <a:ext uri="{FF2B5EF4-FFF2-40B4-BE49-F238E27FC236}">
                  <a16:creationId xmlns:a16="http://schemas.microsoft.com/office/drawing/2014/main" id="{EB8F5976-EBFB-7D8A-CCEA-772104500BFF}"/>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0" name="矩形: 圆角 29">
              <a:extLst>
                <a:ext uri="{FF2B5EF4-FFF2-40B4-BE49-F238E27FC236}">
                  <a16:creationId xmlns:a16="http://schemas.microsoft.com/office/drawing/2014/main" id="{036107DB-1FE6-814F-A725-A88DD639F0F8}"/>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2" name="文本框 31">
            <a:extLst>
              <a:ext uri="{FF2B5EF4-FFF2-40B4-BE49-F238E27FC236}">
                <a16:creationId xmlns:a16="http://schemas.microsoft.com/office/drawing/2014/main" id="{97AFAC08-6D0E-ED63-8E5B-E66C20E0C4B5}"/>
              </a:ext>
            </a:extLst>
          </p:cNvPr>
          <p:cNvSpPr txBox="1"/>
          <p:nvPr/>
        </p:nvSpPr>
        <p:spPr>
          <a:xfrm>
            <a:off x="472033" y="1107763"/>
            <a:ext cx="11314446" cy="538609"/>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依拉环素在</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ELF</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和</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AM</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中的</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AUC</a:t>
            </a:r>
            <a:r>
              <a:rPr lang="en-US" altLang="zh-CN" sz="1200" baseline="-25000" dirty="0">
                <a:latin typeface="Arial" panose="020B0604020202020204" pitchFamily="34" charset="0"/>
                <a:ea typeface="HarmonyOS Sans SC" panose="00000500000000000000" pitchFamily="2" charset="-122"/>
                <a:cs typeface="+mn-ea"/>
                <a:sym typeface="Arial" panose="020B0604020202020204" pitchFamily="34" charset="0"/>
              </a:rPr>
              <a:t>0-12</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值分别是血浆游离药物的</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6.44</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和</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51.63</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倍，</a:t>
            </a:r>
            <a:r>
              <a:rPr lang="zh-CN" altLang="en-US"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依拉环素在巨噬细胞内药物暴露量是</a:t>
            </a:r>
            <a:r>
              <a:rPr lang="en-US" altLang="zh-CN"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ELF</a:t>
            </a:r>
            <a:r>
              <a:rPr lang="zh-CN" altLang="en-US"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中的</a:t>
            </a:r>
            <a:r>
              <a:rPr lang="en-US" altLang="zh-CN"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8</a:t>
            </a:r>
            <a:r>
              <a:rPr lang="zh-CN" altLang="en-US" sz="12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倍</a:t>
            </a:r>
          </a:p>
          <a:p>
            <a:pPr marL="285750" indent="-285750">
              <a:spcAft>
                <a:spcPts val="600"/>
              </a:spcAft>
              <a:buFont typeface="Wingdings" panose="05000000000000000000" pitchFamily="2" charset="2"/>
              <a:buChar char="Ø"/>
            </a:pP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依拉环素无</a:t>
            </a:r>
            <a:r>
              <a:rPr lang="en-US" altLang="zh-CN" sz="1200" dirty="0">
                <a:latin typeface="Arial" panose="020B0604020202020204" pitchFamily="34" charset="0"/>
                <a:ea typeface="HarmonyOS Sans SC" panose="00000500000000000000" pitchFamily="2" charset="-122"/>
                <a:cs typeface="+mn-ea"/>
                <a:sym typeface="Arial" panose="020B0604020202020204" pitchFamily="34" charset="0"/>
              </a:rPr>
              <a:t>HAP/VAP</a:t>
            </a: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适应症，其对肺部感染的有效性仍需进一步研究</a:t>
            </a:r>
          </a:p>
        </p:txBody>
      </p:sp>
      <p:graphicFrame>
        <p:nvGraphicFramePr>
          <p:cNvPr id="33" name="表格 32">
            <a:extLst>
              <a:ext uri="{FF2B5EF4-FFF2-40B4-BE49-F238E27FC236}">
                <a16:creationId xmlns:a16="http://schemas.microsoft.com/office/drawing/2014/main" id="{7070368E-9C13-9BEA-8998-EBCCC0833219}"/>
              </a:ext>
            </a:extLst>
          </p:cNvPr>
          <p:cNvGraphicFramePr>
            <a:graphicFrameLocks noGrp="1"/>
          </p:cNvGraphicFramePr>
          <p:nvPr>
            <p:extLst>
              <p:ext uri="{D42A27DB-BD31-4B8C-83A1-F6EECF244321}">
                <p14:modId xmlns:p14="http://schemas.microsoft.com/office/powerpoint/2010/main" val="902144962"/>
              </p:ext>
            </p:extLst>
          </p:nvPr>
        </p:nvGraphicFramePr>
        <p:xfrm>
          <a:off x="0" y="1028700"/>
          <a:ext cx="236220" cy="3289616"/>
        </p:xfrm>
        <a:graphic>
          <a:graphicData uri="http://schemas.openxmlformats.org/drawingml/2006/table">
            <a:tbl>
              <a:tblPr firstRow="1" bandRow="1">
                <a:tableStyleId>{5C22544A-7EE6-4342-B048-85BDC9FD1C3A}</a:tableStyleId>
              </a:tblPr>
              <a:tblGrid>
                <a:gridCol w="236220">
                  <a:extLst>
                    <a:ext uri="{9D8B030D-6E8A-4147-A177-3AD203B41FA5}">
                      <a16:colId xmlns:a16="http://schemas.microsoft.com/office/drawing/2014/main" val="2320617847"/>
                    </a:ext>
                  </a:extLst>
                </a:gridCol>
              </a:tblGrid>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12700" cmpd="sng">
                      <a:noFill/>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103910616"/>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599962"/>
                  </a:ext>
                </a:extLst>
              </a:tr>
              <a:tr h="822404">
                <a:tc>
                  <a:txBody>
                    <a:bodyPr/>
                    <a:lstStyle/>
                    <a:p>
                      <a:pPr algn="ctr"/>
                      <a:endParaRPr lang="zh-CN" altLang="en-US" sz="7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3963264650"/>
                  </a:ext>
                </a:extLst>
              </a:tr>
              <a:tr h="822404">
                <a:tc>
                  <a:txBody>
                    <a:bodyPr/>
                    <a:lstStyle/>
                    <a:p>
                      <a:pPr algn="ctr"/>
                      <a:endParaRPr lang="zh-CN" altLang="en-US" sz="7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0" marR="0" marT="0" marB="0" anchor="ctr">
                    <a:lnL w="12700" cmpd="sng">
                      <a:noFill/>
                    </a:lnL>
                    <a:lnR w="12700" cmpd="sng">
                      <a:noFill/>
                    </a:lnR>
                    <a:lnT w="3175" cap="flat" cmpd="sng" algn="ctr">
                      <a:solidFill>
                        <a:schemeClr val="bg1"/>
                      </a:solid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948048485"/>
                  </a:ext>
                </a:extLst>
              </a:tr>
            </a:tbl>
          </a:graphicData>
        </a:graphic>
      </p:graphicFrame>
      <p:sp>
        <p:nvSpPr>
          <p:cNvPr id="34" name="文本框 33">
            <a:extLst>
              <a:ext uri="{FF2B5EF4-FFF2-40B4-BE49-F238E27FC236}">
                <a16:creationId xmlns:a16="http://schemas.microsoft.com/office/drawing/2014/main" id="{CFACFB58-C70B-166A-6103-27E6DCC90670}"/>
              </a:ext>
            </a:extLst>
          </p:cNvPr>
          <p:cNvSpPr txBox="1"/>
          <p:nvPr/>
        </p:nvSpPr>
        <p:spPr>
          <a:xfrm>
            <a:off x="38338" y="1204982"/>
            <a:ext cx="159544" cy="46166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p:txBody>
      </p:sp>
      <p:sp>
        <p:nvSpPr>
          <p:cNvPr id="35" name="文本框 34">
            <a:extLst>
              <a:ext uri="{FF2B5EF4-FFF2-40B4-BE49-F238E27FC236}">
                <a16:creationId xmlns:a16="http://schemas.microsoft.com/office/drawing/2014/main" id="{F2364A95-0DA7-9A87-DCCE-41ECDEBA9A72}"/>
              </a:ext>
            </a:extLst>
          </p:cNvPr>
          <p:cNvSpPr txBox="1"/>
          <p:nvPr/>
        </p:nvSpPr>
        <p:spPr>
          <a:xfrm>
            <a:off x="38338" y="2088426"/>
            <a:ext cx="159544" cy="338554"/>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p:txBody>
      </p:sp>
      <p:sp>
        <p:nvSpPr>
          <p:cNvPr id="36" name="文本框 35">
            <a:extLst>
              <a:ext uri="{FF2B5EF4-FFF2-40B4-BE49-F238E27FC236}">
                <a16:creationId xmlns:a16="http://schemas.microsoft.com/office/drawing/2014/main" id="{79339A51-2B99-9D03-389B-39434FCBEE01}"/>
              </a:ext>
            </a:extLst>
          </p:cNvPr>
          <p:cNvSpPr txBox="1"/>
          <p:nvPr/>
        </p:nvSpPr>
        <p:spPr>
          <a:xfrm>
            <a:off x="38338" y="2778195"/>
            <a:ext cx="159544" cy="584775"/>
          </a:xfrm>
          <a:prstGeom prst="rect">
            <a:avLst/>
          </a:prstGeom>
          <a:noFill/>
        </p:spPr>
        <p:txBody>
          <a:bodyPr wrap="square">
            <a:spAutoFit/>
          </a:bodyPr>
          <a:lstStyle/>
          <a:p>
            <a:pPr algn="ctr"/>
            <a:r>
              <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p:txBody>
      </p:sp>
      <p:sp>
        <p:nvSpPr>
          <p:cNvPr id="37" name="文本框 36">
            <a:extLst>
              <a:ext uri="{FF2B5EF4-FFF2-40B4-BE49-F238E27FC236}">
                <a16:creationId xmlns:a16="http://schemas.microsoft.com/office/drawing/2014/main" id="{9C6A5085-AC9D-6883-A54E-DED327214D45}"/>
              </a:ext>
            </a:extLst>
          </p:cNvPr>
          <p:cNvSpPr txBox="1"/>
          <p:nvPr/>
        </p:nvSpPr>
        <p:spPr>
          <a:xfrm>
            <a:off x="46776" y="3648145"/>
            <a:ext cx="142668" cy="369332"/>
          </a:xfrm>
          <a:prstGeom prst="rect">
            <a:avLst/>
          </a:prstGeom>
          <a:noFill/>
        </p:spPr>
        <p:txBody>
          <a:bodyPr wrap="none" lIns="0" tIns="0" rIns="0" bIns="0">
            <a:spAutoFit/>
          </a:bodyPr>
          <a:lstStyle/>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t>
            </a:r>
          </a:p>
          <a:p>
            <a:pPr algn="ctr"/>
            <a:r>
              <a:rPr lang="en-US" altLang="zh-CN" sz="8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PD</a:t>
            </a:r>
            <a:endParaRPr lang="zh-CN" altLang="en-US" sz="8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p:txBody>
      </p:sp>
      <p:grpSp>
        <p:nvGrpSpPr>
          <p:cNvPr id="38" name="组合 37">
            <a:extLst>
              <a:ext uri="{FF2B5EF4-FFF2-40B4-BE49-F238E27FC236}">
                <a16:creationId xmlns:a16="http://schemas.microsoft.com/office/drawing/2014/main" id="{161B0E8E-C948-B0AC-66E6-F36710F357D8}"/>
              </a:ext>
            </a:extLst>
          </p:cNvPr>
          <p:cNvGrpSpPr/>
          <p:nvPr/>
        </p:nvGrpSpPr>
        <p:grpSpPr>
          <a:xfrm flipV="1">
            <a:off x="-1" y="3438527"/>
            <a:ext cx="314656" cy="880265"/>
            <a:chOff x="-528856" y="1330593"/>
            <a:chExt cx="314656" cy="843814"/>
          </a:xfrm>
        </p:grpSpPr>
        <p:sp>
          <p:nvSpPr>
            <p:cNvPr id="39" name="直角三角形 38">
              <a:extLst>
                <a:ext uri="{FF2B5EF4-FFF2-40B4-BE49-F238E27FC236}">
                  <a16:creationId xmlns:a16="http://schemas.microsoft.com/office/drawing/2014/main" id="{00F4F188-3CE9-40C2-702A-1AF14E88E58B}"/>
                </a:ext>
              </a:extLst>
            </p:cNvPr>
            <p:cNvSpPr/>
            <p:nvPr/>
          </p:nvSpPr>
          <p:spPr>
            <a:xfrm flipV="1">
              <a:off x="-293111" y="2122350"/>
              <a:ext cx="78911" cy="52057"/>
            </a:xfrm>
            <a:prstGeom prst="rtTriangle">
              <a:avLst/>
            </a:prstGeom>
            <a:gradFill flip="none" rotWithShape="1">
              <a:gsLst>
                <a:gs pos="0">
                  <a:schemeClr val="tx2">
                    <a:lumMod val="75000"/>
                  </a:schemeClr>
                </a:gs>
                <a:gs pos="31000">
                  <a:srgbClr val="627787"/>
                </a:gs>
                <a:gs pos="100000">
                  <a:schemeClr val="bg1">
                    <a:lumMod val="50000"/>
                  </a:schemeClr>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40" name="组合 39">
              <a:extLst>
                <a:ext uri="{FF2B5EF4-FFF2-40B4-BE49-F238E27FC236}">
                  <a16:creationId xmlns:a16="http://schemas.microsoft.com/office/drawing/2014/main" id="{BF0FFFF9-CC06-CB98-36BA-8830C53C85BA}"/>
                </a:ext>
              </a:extLst>
            </p:cNvPr>
            <p:cNvGrpSpPr/>
            <p:nvPr/>
          </p:nvGrpSpPr>
          <p:grpSpPr>
            <a:xfrm>
              <a:off x="-528856" y="1330593"/>
              <a:ext cx="314655" cy="791759"/>
              <a:chOff x="2696263" y="1081219"/>
              <a:chExt cx="314655" cy="791759"/>
            </a:xfrm>
          </p:grpSpPr>
          <p:sp>
            <p:nvSpPr>
              <p:cNvPr id="41" name="矩形 40">
                <a:extLst>
                  <a:ext uri="{FF2B5EF4-FFF2-40B4-BE49-F238E27FC236}">
                    <a16:creationId xmlns:a16="http://schemas.microsoft.com/office/drawing/2014/main" id="{58541CF8-6082-C4B6-7AC3-DA97D5347398}"/>
                  </a:ext>
                </a:extLst>
              </p:cNvPr>
              <p:cNvSpPr>
                <a:spLocks/>
              </p:cNvSpPr>
              <p:nvPr/>
            </p:nvSpPr>
            <p:spPr>
              <a:xfrm>
                <a:off x="2696263" y="1081219"/>
                <a:ext cx="314655" cy="791759"/>
              </a:xfrm>
              <a:prstGeom prst="rect">
                <a:avLst/>
              </a:prstGeom>
              <a:solidFill>
                <a:schemeClr val="accent1"/>
              </a:solidFill>
              <a:ln>
                <a:noFill/>
              </a:ln>
              <a:effectLst>
                <a:outerShdw blurRad="228600" dist="152400" dir="5400000" sx="92000" sy="92000" algn="t" rotWithShape="0">
                  <a:srgbClr val="0070C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2" name="文本框 41">
                <a:extLst>
                  <a:ext uri="{FF2B5EF4-FFF2-40B4-BE49-F238E27FC236}">
                    <a16:creationId xmlns:a16="http://schemas.microsoft.com/office/drawing/2014/main" id="{29B6909D-8A09-7101-EF1F-1191CADBE43A}"/>
                  </a:ext>
                </a:extLst>
              </p:cNvPr>
              <p:cNvSpPr txBox="1">
                <a:spLocks/>
              </p:cNvSpPr>
              <p:nvPr/>
            </p:nvSpPr>
            <p:spPr>
              <a:xfrm flipV="1">
                <a:off x="2736744" y="1185431"/>
                <a:ext cx="233692" cy="486802"/>
              </a:xfrm>
              <a:prstGeom prst="rect">
                <a:avLst/>
              </a:prstGeom>
              <a:noFill/>
            </p:spPr>
            <p:txBody>
              <a:bodyPr wrap="square" lIns="0" tIns="0" rIns="0" bIns="0">
                <a:spAutoFit/>
              </a:bodyPr>
              <a:lstStyle/>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PK</a:t>
                </a:r>
              </a:p>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a:t>
                </a:r>
              </a:p>
              <a:p>
                <a:pPr marL="0" marR="0" lvl="2" indent="0" algn="ctr" defTabSz="914400" rtl="0" eaLnBrk="1" fontAlgn="auto" latinLnBrk="0" hangingPunct="1">
                  <a:lnSpc>
                    <a:spcPct val="100000"/>
                  </a:lnSpc>
                  <a:buClrTx/>
                  <a:buSzTx/>
                  <a:buFontTx/>
                  <a:buNone/>
                  <a:tabLst/>
                  <a:defRPr/>
                </a:pPr>
                <a:r>
                  <a:rPr kumimoji="0" lang="en-US" altLang="zh-CN" sz="1100" b="1" i="0" u="none" strike="noStrike" kern="1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Times New Roman" panose="02020603050405020304" pitchFamily="18" charset="0"/>
                    <a:sym typeface="Arial" panose="020B0604020202020204" pitchFamily="34" charset="0"/>
                  </a:rPr>
                  <a:t>PD</a:t>
                </a:r>
              </a:p>
            </p:txBody>
          </p:sp>
        </p:grpSp>
      </p:grpSp>
    </p:spTree>
    <p:extLst>
      <p:ext uri="{BB962C8B-B14F-4D97-AF65-F5344CB8AC3E}">
        <p14:creationId xmlns:p14="http://schemas.microsoft.com/office/powerpoint/2010/main" val="258276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CC82F-A59F-14F4-BE21-B5D46B8133E8}"/>
            </a:ext>
          </a:extLst>
        </p:cNvPr>
        <p:cNvGrpSpPr/>
        <p:nvPr/>
      </p:nvGrpSpPr>
      <p:grpSpPr>
        <a:xfrm>
          <a:off x="0" y="0"/>
          <a:ext cx="0" cy="0"/>
          <a:chOff x="0" y="0"/>
          <a:chExt cx="0" cy="0"/>
        </a:xfrm>
      </p:grpSpPr>
      <p:pic>
        <p:nvPicPr>
          <p:cNvPr id="16" name="图片 15" descr="背景图案&#10;&#10;描述已自动生成">
            <a:extLst>
              <a:ext uri="{FF2B5EF4-FFF2-40B4-BE49-F238E27FC236}">
                <a16:creationId xmlns:a16="http://schemas.microsoft.com/office/drawing/2014/main" id="{D95A012E-2979-7490-9BC7-A2B22782AA18}"/>
              </a:ext>
            </a:extLst>
          </p:cNvPr>
          <p:cNvPicPr>
            <a:picLocks noChangeAspect="1"/>
          </p:cNvPicPr>
          <p:nvPr/>
        </p:nvPicPr>
        <p:blipFill>
          <a:blip r:embed="rId3">
            <a:duotone>
              <a:prstClr val="black"/>
              <a:schemeClr val="accent1">
                <a:tint val="45000"/>
                <a:satMod val="400000"/>
              </a:schemeClr>
            </a:duotone>
          </a:blip>
          <a:stretch>
            <a:fillRect/>
          </a:stretch>
        </p:blipFill>
        <p:spPr>
          <a:xfrm>
            <a:off x="1547129" y="4492254"/>
            <a:ext cx="4947347" cy="630659"/>
          </a:xfrm>
          <a:prstGeom prst="rect">
            <a:avLst/>
          </a:prstGeom>
        </p:spPr>
      </p:pic>
      <p:pic>
        <p:nvPicPr>
          <p:cNvPr id="14" name="图片 13" descr="背景图案&#10;&#10;描述已自动生成">
            <a:extLst>
              <a:ext uri="{FF2B5EF4-FFF2-40B4-BE49-F238E27FC236}">
                <a16:creationId xmlns:a16="http://schemas.microsoft.com/office/drawing/2014/main" id="{68533A89-012E-414E-F3EF-5CD15614B03A}"/>
              </a:ext>
            </a:extLst>
          </p:cNvPr>
          <p:cNvPicPr>
            <a:picLocks noChangeAspect="1"/>
          </p:cNvPicPr>
          <p:nvPr/>
        </p:nvPicPr>
        <p:blipFill>
          <a:blip r:embed="rId3">
            <a:duotone>
              <a:prstClr val="black"/>
              <a:schemeClr val="accent1">
                <a:tint val="45000"/>
                <a:satMod val="400000"/>
              </a:schemeClr>
            </a:duotone>
          </a:blip>
          <a:stretch>
            <a:fillRect/>
          </a:stretch>
        </p:blipFill>
        <p:spPr>
          <a:xfrm>
            <a:off x="2165131" y="3516559"/>
            <a:ext cx="4947347" cy="630659"/>
          </a:xfrm>
          <a:prstGeom prst="rect">
            <a:avLst/>
          </a:prstGeom>
        </p:spPr>
      </p:pic>
      <p:pic>
        <p:nvPicPr>
          <p:cNvPr id="9" name="图片 8" descr="背景图案&#10;&#10;描述已自动生成">
            <a:extLst>
              <a:ext uri="{FF2B5EF4-FFF2-40B4-BE49-F238E27FC236}">
                <a16:creationId xmlns:a16="http://schemas.microsoft.com/office/drawing/2014/main" id="{952B0C6D-66E1-7F4E-12CE-E3DCBCEF619F}"/>
              </a:ext>
            </a:extLst>
          </p:cNvPr>
          <p:cNvPicPr>
            <a:picLocks noChangeAspect="1"/>
          </p:cNvPicPr>
          <p:nvPr/>
        </p:nvPicPr>
        <p:blipFill>
          <a:blip r:embed="rId3">
            <a:duotone>
              <a:prstClr val="black"/>
              <a:schemeClr val="accent1">
                <a:tint val="45000"/>
                <a:satMod val="400000"/>
              </a:schemeClr>
            </a:duotone>
          </a:blip>
          <a:stretch>
            <a:fillRect/>
          </a:stretch>
        </p:blipFill>
        <p:spPr>
          <a:xfrm>
            <a:off x="1547129" y="2540864"/>
            <a:ext cx="4947347" cy="630659"/>
          </a:xfrm>
          <a:prstGeom prst="rect">
            <a:avLst/>
          </a:prstGeom>
        </p:spPr>
      </p:pic>
      <p:sp>
        <p:nvSpPr>
          <p:cNvPr id="13" name="文本框 12">
            <a:extLst>
              <a:ext uri="{FF2B5EF4-FFF2-40B4-BE49-F238E27FC236}">
                <a16:creationId xmlns:a16="http://schemas.microsoft.com/office/drawing/2014/main" id="{3254F4E3-9795-1FA2-8985-8024021077EB}"/>
              </a:ext>
            </a:extLst>
          </p:cNvPr>
          <p:cNvSpPr txBox="1"/>
          <p:nvPr/>
        </p:nvSpPr>
        <p:spPr>
          <a:xfrm>
            <a:off x="895451" y="2533028"/>
            <a:ext cx="697627" cy="646331"/>
          </a:xfrm>
          <a:prstGeom prst="rect">
            <a:avLst/>
          </a:prstGeom>
          <a:noFill/>
        </p:spPr>
        <p:txBody>
          <a:bodyPr wrap="none" rtlCol="0">
            <a:spAutoFit/>
          </a:bodyPr>
          <a:lstStyle/>
          <a:p>
            <a:pPr defTabSz="914400">
              <a:defRPr/>
            </a:pPr>
            <a:r>
              <a:rPr kumimoji="1" lang="en-US" altLang="zh-CN" sz="3600" b="1" i="1" dirty="0">
                <a:solidFill>
                  <a:srgbClr val="7F7F7F"/>
                </a:solidFill>
                <a:latin typeface="Arial" panose="020B0604020202020204" pitchFamily="34" charset="0"/>
                <a:ea typeface="HarmonyOS Sans SC" panose="00000500000000000000" pitchFamily="2" charset="-122"/>
                <a:cs typeface="+mn-ea"/>
                <a:sym typeface="Arial" panose="020B0604020202020204" pitchFamily="34" charset="0"/>
              </a:rPr>
              <a:t>01</a:t>
            </a:r>
            <a:endParaRPr kumimoji="1" lang="zh-CN" altLang="en-US" sz="3600" b="1" i="1" dirty="0">
              <a:solidFill>
                <a:srgbClr val="7F7F7F"/>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5" name="文本框 14">
            <a:extLst>
              <a:ext uri="{FF2B5EF4-FFF2-40B4-BE49-F238E27FC236}">
                <a16:creationId xmlns:a16="http://schemas.microsoft.com/office/drawing/2014/main" id="{A9AA3ED0-73AB-0012-E61F-E7DFEE794026}"/>
              </a:ext>
            </a:extLst>
          </p:cNvPr>
          <p:cNvSpPr txBox="1"/>
          <p:nvPr/>
        </p:nvSpPr>
        <p:spPr>
          <a:xfrm>
            <a:off x="1513453" y="3508723"/>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1" u="none" strike="noStrike" kern="1200" cap="none" spc="0" normalizeH="0" baseline="0" noProof="0" dirty="0">
                <a:ln>
                  <a:noFill/>
                </a:ln>
                <a:solidFill>
                  <a:srgbClr val="7F7F7F"/>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02</a:t>
            </a:r>
            <a:endParaRPr kumimoji="1" lang="zh-CN" altLang="en-US" sz="3600" b="1" i="1" u="none" strike="noStrike" kern="1200" cap="none" spc="0" normalizeH="0" baseline="0" noProof="0" dirty="0">
              <a:ln>
                <a:noFill/>
              </a:ln>
              <a:solidFill>
                <a:srgbClr val="7F7F7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7" name="文本框 16">
            <a:extLst>
              <a:ext uri="{FF2B5EF4-FFF2-40B4-BE49-F238E27FC236}">
                <a16:creationId xmlns:a16="http://schemas.microsoft.com/office/drawing/2014/main" id="{C63CA2BF-3074-9494-4A66-CF0314A14DCD}"/>
              </a:ext>
            </a:extLst>
          </p:cNvPr>
          <p:cNvSpPr txBox="1"/>
          <p:nvPr/>
        </p:nvSpPr>
        <p:spPr>
          <a:xfrm>
            <a:off x="895451" y="4484418"/>
            <a:ext cx="697627" cy="646331"/>
          </a:xfrm>
          <a:prstGeom prst="rect">
            <a:avLst/>
          </a:prstGeom>
          <a:noFill/>
        </p:spPr>
        <p:txBody>
          <a:bodyPr wrap="none" rtlCol="0">
            <a:spAutoFit/>
          </a:bodyPr>
          <a:lstStyle/>
          <a:p>
            <a:pPr defTabSz="914400">
              <a:defRPr/>
            </a:pPr>
            <a:r>
              <a:rPr lang="en-US" altLang="zh-CN" sz="3600" b="1" i="1" dirty="0">
                <a:gradFill flip="none" rotWithShape="1">
                  <a:gsLst>
                    <a:gs pos="0">
                      <a:srgbClr val="FEEED5"/>
                    </a:gs>
                    <a:gs pos="100000">
                      <a:srgbClr val="FFCC99"/>
                    </a:gs>
                  </a:gsLst>
                  <a:lin ang="0" scaled="1"/>
                  <a:tileRect/>
                </a:gradFill>
                <a:latin typeface="Arial" panose="020B0604020202020204" pitchFamily="34" charset="0"/>
                <a:ea typeface="HarmonyOS Sans SC" panose="00000500000000000000" pitchFamily="2" charset="-122"/>
                <a:sym typeface="Arial" panose="020B0604020202020204" pitchFamily="34" charset="0"/>
              </a:rPr>
              <a:t>03</a:t>
            </a:r>
            <a:endParaRPr lang="zh-CN" altLang="en-US" sz="3600" b="1" i="1" dirty="0">
              <a:gradFill flip="none" rotWithShape="1">
                <a:gsLst>
                  <a:gs pos="0">
                    <a:srgbClr val="FEEED5"/>
                  </a:gs>
                  <a:gs pos="100000">
                    <a:srgbClr val="FFCC99"/>
                  </a:gs>
                </a:gsLst>
                <a:lin ang="0" scaled="1"/>
                <a:tileRect/>
              </a:gradFill>
              <a:latin typeface="Arial" panose="020B0604020202020204" pitchFamily="34" charset="0"/>
              <a:ea typeface="HarmonyOS Sans SC" panose="00000500000000000000" pitchFamily="2" charset="-122"/>
              <a:sym typeface="Arial" panose="020B0604020202020204" pitchFamily="34" charset="0"/>
            </a:endParaRPr>
          </a:p>
        </p:txBody>
      </p:sp>
      <p:sp>
        <p:nvSpPr>
          <p:cNvPr id="2" name="文本框 1">
            <a:extLst>
              <a:ext uri="{FF2B5EF4-FFF2-40B4-BE49-F238E27FC236}">
                <a16:creationId xmlns:a16="http://schemas.microsoft.com/office/drawing/2014/main" id="{9DA37F6B-1F0D-0852-A680-DC0462DCE137}"/>
              </a:ext>
            </a:extLst>
          </p:cNvPr>
          <p:cNvSpPr txBox="1"/>
          <p:nvPr/>
        </p:nvSpPr>
        <p:spPr>
          <a:xfrm>
            <a:off x="1949743" y="2656138"/>
            <a:ext cx="5057795" cy="400110"/>
          </a:xfrm>
          <a:prstGeom prst="rect">
            <a:avLst/>
          </a:prstGeom>
          <a:noFill/>
        </p:spPr>
        <p:txBody>
          <a:bodyPr wrap="none" rtlCol="0" anchor="ctr">
            <a:spAutoFit/>
          </a:bodyPr>
          <a:lstStyle/>
          <a:p>
            <a:pPr defTabSz="914400">
              <a:defRPr/>
            </a:pPr>
            <a:r>
              <a:rPr lang="zh-CN" altLang="en-US" sz="2000" dirty="0">
                <a:solidFill>
                  <a:srgbClr val="7F7F7F"/>
                </a:solidFill>
                <a:latin typeface="Arial" panose="020B0604020202020204" pitchFamily="34" charset="0"/>
                <a:ea typeface="HarmonyOS Sans SC" panose="00000500000000000000" pitchFamily="2" charset="-122"/>
                <a:cs typeface="+mn-ea"/>
                <a:sym typeface="Arial" panose="020B0604020202020204" pitchFamily="34" charset="0"/>
              </a:rPr>
              <a:t>鲍曼不动杆菌的耐药现状和药物选择新希望</a:t>
            </a:r>
          </a:p>
        </p:txBody>
      </p:sp>
      <p:sp>
        <p:nvSpPr>
          <p:cNvPr id="3" name="文本框 2">
            <a:extLst>
              <a:ext uri="{FF2B5EF4-FFF2-40B4-BE49-F238E27FC236}">
                <a16:creationId xmlns:a16="http://schemas.microsoft.com/office/drawing/2014/main" id="{38713D05-719B-D65A-62FD-BA7772B91AEB}"/>
              </a:ext>
            </a:extLst>
          </p:cNvPr>
          <p:cNvSpPr txBox="1"/>
          <p:nvPr/>
        </p:nvSpPr>
        <p:spPr>
          <a:xfrm>
            <a:off x="2567745" y="3631833"/>
            <a:ext cx="7649851" cy="400110"/>
          </a:xfrm>
          <a:prstGeom prst="rect">
            <a:avLst/>
          </a:prstGeom>
          <a:solidFill>
            <a:schemeClr val="tx2">
              <a:alpha val="45000"/>
            </a:schemeClr>
          </a:solidFill>
          <a:effectLst>
            <a:softEdge rad="88900"/>
          </a:effectLst>
        </p:spPr>
        <p:txBody>
          <a:bodyPr wrap="none" rtlCol="0" anchor="ctr">
            <a:spAutoFit/>
          </a:bodyPr>
          <a:lstStyle/>
          <a:p>
            <a:pPr defTabSz="914400">
              <a:defRPr/>
            </a:pPr>
            <a:r>
              <a:rPr lang="zh-CN" altLang="en-US" sz="2000" dirty="0">
                <a:solidFill>
                  <a:srgbClr val="7F7F7F"/>
                </a:solidFill>
                <a:latin typeface="Arial" panose="020B0604020202020204" pitchFamily="34" charset="0"/>
                <a:ea typeface="HarmonyOS Sans SC" panose="00000500000000000000" pitchFamily="2" charset="-122"/>
                <a:cs typeface="+mn-ea"/>
                <a:sym typeface="Arial" panose="020B0604020202020204" pitchFamily="34" charset="0"/>
              </a:rPr>
              <a:t>舒巴坦</a:t>
            </a:r>
            <a:r>
              <a:rPr lang="en-US" altLang="zh-CN" sz="2000" dirty="0">
                <a:solidFill>
                  <a:srgbClr val="7F7F7F"/>
                </a:solidFill>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2000" dirty="0">
                <a:solidFill>
                  <a:srgbClr val="7F7F7F"/>
                </a:solidFill>
                <a:latin typeface="Arial" panose="020B0604020202020204" pitchFamily="34" charset="0"/>
                <a:ea typeface="HarmonyOS Sans SC" panose="00000500000000000000" pitchFamily="2" charset="-122"/>
                <a:cs typeface="+mn-ea"/>
                <a:sym typeface="Arial" panose="020B0604020202020204" pitchFamily="34" charset="0"/>
              </a:rPr>
              <a:t>度洛巴坦 </a:t>
            </a:r>
            <a:r>
              <a:rPr lang="en-US" altLang="zh-CN" sz="2000" dirty="0">
                <a:solidFill>
                  <a:srgbClr val="7F7F7F"/>
                </a:solidFill>
                <a:latin typeface="Arial" panose="020B0604020202020204" pitchFamily="34" charset="0"/>
                <a:ea typeface="HarmonyOS Sans SC" panose="00000500000000000000" pitchFamily="2" charset="-122"/>
                <a:cs typeface="+mn-ea"/>
                <a:sym typeface="Arial" panose="020B0604020202020204" pitchFamily="34" charset="0"/>
              </a:rPr>
              <a:t>vs </a:t>
            </a:r>
            <a:r>
              <a:rPr lang="zh-CN" altLang="en-US" sz="2000" dirty="0">
                <a:solidFill>
                  <a:srgbClr val="7F7F7F"/>
                </a:solidFill>
                <a:latin typeface="Arial" panose="020B0604020202020204" pitchFamily="34" charset="0"/>
                <a:ea typeface="HarmonyOS Sans SC" panose="00000500000000000000" pitchFamily="2" charset="-122"/>
                <a:cs typeface="+mn-ea"/>
                <a:sym typeface="Arial" panose="020B0604020202020204" pitchFamily="34" charset="0"/>
              </a:rPr>
              <a:t>依拉环素用于鲍曼不动杆菌感染的药理学研究</a:t>
            </a:r>
          </a:p>
        </p:txBody>
      </p:sp>
      <p:sp>
        <p:nvSpPr>
          <p:cNvPr id="4" name="文本框 3">
            <a:extLst>
              <a:ext uri="{FF2B5EF4-FFF2-40B4-BE49-F238E27FC236}">
                <a16:creationId xmlns:a16="http://schemas.microsoft.com/office/drawing/2014/main" id="{10D79079-DC75-1C5C-BE9E-21F3F5326DA7}"/>
              </a:ext>
            </a:extLst>
          </p:cNvPr>
          <p:cNvSpPr txBox="1"/>
          <p:nvPr/>
        </p:nvSpPr>
        <p:spPr>
          <a:xfrm>
            <a:off x="1949743" y="4607528"/>
            <a:ext cx="6574236" cy="400110"/>
          </a:xfrm>
          <a:prstGeom prst="rect">
            <a:avLst/>
          </a:prstGeom>
          <a:solidFill>
            <a:schemeClr val="tx2">
              <a:alpha val="45000"/>
            </a:schemeClr>
          </a:solidFill>
          <a:effectLst>
            <a:softEdge rad="88900"/>
          </a:effectLst>
        </p:spPr>
        <p:txBody>
          <a:bodyPr wrap="none" rtlCol="0" anchor="ctr">
            <a:spAutoFit/>
          </a:bodyPr>
          <a:lstStyle/>
          <a:p>
            <a:pPr marR="0" lvl="0" indent="0" defTabSz="914400" fontAlgn="auto">
              <a:lnSpc>
                <a:spcPct val="100000"/>
              </a:lnSpc>
              <a:spcBef>
                <a:spcPts val="0"/>
              </a:spcBef>
              <a:spcAft>
                <a:spcPts val="0"/>
              </a:spcAft>
              <a:buClrTx/>
              <a:buSzTx/>
              <a:buFontTx/>
              <a:buNone/>
              <a:tabLst/>
              <a:defRPr/>
            </a:pPr>
            <a:r>
              <a:rPr lang="zh-CN" altLang="en-US" sz="2000" dirty="0">
                <a:gradFill flip="none" rotWithShape="1">
                  <a:gsLst>
                    <a:gs pos="0">
                      <a:srgbClr val="FEEED5"/>
                    </a:gs>
                    <a:gs pos="100000">
                      <a:srgbClr val="FFCC99"/>
                    </a:gs>
                  </a:gsLst>
                  <a:lin ang="0" scaled="1"/>
                  <a:tileRect/>
                </a:gradFill>
                <a:latin typeface="Arial" panose="020B0604020202020204" pitchFamily="34" charset="0"/>
                <a:ea typeface="HarmonyOS Sans SC" panose="00000500000000000000" pitchFamily="2" charset="-122"/>
                <a:sym typeface="Arial" panose="020B0604020202020204" pitchFamily="34" charset="0"/>
              </a:rPr>
              <a:t>舒巴坦</a:t>
            </a:r>
            <a:r>
              <a:rPr lang="en-US" altLang="zh-CN" sz="2000" dirty="0">
                <a:gradFill flip="none" rotWithShape="1">
                  <a:gsLst>
                    <a:gs pos="0">
                      <a:srgbClr val="FEEED5"/>
                    </a:gs>
                    <a:gs pos="100000">
                      <a:srgbClr val="FFCC99"/>
                    </a:gs>
                  </a:gsLst>
                  <a:lin ang="0" scaled="1"/>
                  <a:tileRect/>
                </a:gradFill>
                <a:latin typeface="Arial" panose="020B0604020202020204" pitchFamily="34" charset="0"/>
                <a:ea typeface="HarmonyOS Sans SC" panose="00000500000000000000" pitchFamily="2" charset="-122"/>
                <a:sym typeface="Arial" panose="020B0604020202020204" pitchFamily="34" charset="0"/>
              </a:rPr>
              <a:t>-</a:t>
            </a:r>
            <a:r>
              <a:rPr lang="zh-CN" altLang="en-US" sz="2000" dirty="0">
                <a:gradFill flip="none" rotWithShape="1">
                  <a:gsLst>
                    <a:gs pos="0">
                      <a:srgbClr val="FEEED5"/>
                    </a:gs>
                    <a:gs pos="100000">
                      <a:srgbClr val="FFCC99"/>
                    </a:gs>
                  </a:gsLst>
                  <a:lin ang="0" scaled="1"/>
                  <a:tileRect/>
                </a:gradFill>
                <a:latin typeface="Arial" panose="020B0604020202020204" pitchFamily="34" charset="0"/>
                <a:ea typeface="HarmonyOS Sans SC" panose="00000500000000000000" pitchFamily="2" charset="-122"/>
                <a:sym typeface="Arial" panose="020B0604020202020204" pitchFamily="34" charset="0"/>
              </a:rPr>
              <a:t>度洛巴坦 </a:t>
            </a:r>
            <a:r>
              <a:rPr lang="en-US" altLang="zh-CN" sz="2000" dirty="0">
                <a:gradFill flip="none" rotWithShape="1">
                  <a:gsLst>
                    <a:gs pos="0">
                      <a:srgbClr val="FEEED5"/>
                    </a:gs>
                    <a:gs pos="100000">
                      <a:srgbClr val="FFCC99"/>
                    </a:gs>
                  </a:gsLst>
                  <a:lin ang="0" scaled="1"/>
                  <a:tileRect/>
                </a:gradFill>
                <a:latin typeface="Arial" panose="020B0604020202020204" pitchFamily="34" charset="0"/>
                <a:ea typeface="HarmonyOS Sans SC" panose="00000500000000000000" pitchFamily="2" charset="-122"/>
                <a:sym typeface="Arial" panose="020B0604020202020204" pitchFamily="34" charset="0"/>
              </a:rPr>
              <a:t>vs </a:t>
            </a:r>
            <a:r>
              <a:rPr lang="zh-CN" altLang="en-US" sz="2000" dirty="0">
                <a:gradFill flip="none" rotWithShape="1">
                  <a:gsLst>
                    <a:gs pos="0">
                      <a:srgbClr val="FEEED5"/>
                    </a:gs>
                    <a:gs pos="100000">
                      <a:srgbClr val="FFCC99"/>
                    </a:gs>
                  </a:gsLst>
                  <a:lin ang="0" scaled="1"/>
                  <a:tileRect/>
                </a:gradFill>
                <a:latin typeface="Arial" panose="020B0604020202020204" pitchFamily="34" charset="0"/>
                <a:ea typeface="HarmonyOS Sans SC" panose="00000500000000000000" pitchFamily="2" charset="-122"/>
                <a:sym typeface="Arial" panose="020B0604020202020204" pitchFamily="34" charset="0"/>
              </a:rPr>
              <a:t>依拉环素在</a:t>
            </a:r>
            <a:r>
              <a:rPr lang="en-US" altLang="zh-CN" sz="2000" dirty="0">
                <a:gradFill flip="none" rotWithShape="1">
                  <a:gsLst>
                    <a:gs pos="0">
                      <a:srgbClr val="FEEED5"/>
                    </a:gs>
                    <a:gs pos="100000">
                      <a:srgbClr val="FFCC99"/>
                    </a:gs>
                  </a:gsLst>
                  <a:lin ang="0" scaled="1"/>
                  <a:tileRect/>
                </a:gradFill>
                <a:latin typeface="Arial" panose="020B0604020202020204" pitchFamily="34" charset="0"/>
                <a:ea typeface="HarmonyOS Sans SC" panose="00000500000000000000" pitchFamily="2" charset="-122"/>
                <a:sym typeface="Arial" panose="020B0604020202020204" pitchFamily="34" charset="0"/>
              </a:rPr>
              <a:t>CRAB</a:t>
            </a:r>
            <a:r>
              <a:rPr lang="zh-CN" altLang="en-US" sz="2000" dirty="0">
                <a:gradFill flip="none" rotWithShape="1">
                  <a:gsLst>
                    <a:gs pos="0">
                      <a:srgbClr val="FEEED5"/>
                    </a:gs>
                    <a:gs pos="100000">
                      <a:srgbClr val="FFCC99"/>
                    </a:gs>
                  </a:gsLst>
                  <a:lin ang="0" scaled="1"/>
                  <a:tileRect/>
                </a:gradFill>
                <a:latin typeface="Arial" panose="020B0604020202020204" pitchFamily="34" charset="0"/>
                <a:ea typeface="HarmonyOS Sans SC" panose="00000500000000000000" pitchFamily="2" charset="-122"/>
                <a:sym typeface="Arial" panose="020B0604020202020204" pitchFamily="34" charset="0"/>
              </a:rPr>
              <a:t>感染治疗中的应用</a:t>
            </a:r>
          </a:p>
        </p:txBody>
      </p:sp>
      <p:grpSp>
        <p:nvGrpSpPr>
          <p:cNvPr id="8" name="组合 7">
            <a:extLst>
              <a:ext uri="{FF2B5EF4-FFF2-40B4-BE49-F238E27FC236}">
                <a16:creationId xmlns:a16="http://schemas.microsoft.com/office/drawing/2014/main" id="{B10B1F8A-61D7-AAAA-078E-B542699C8982}"/>
              </a:ext>
            </a:extLst>
          </p:cNvPr>
          <p:cNvGrpSpPr/>
          <p:nvPr/>
        </p:nvGrpSpPr>
        <p:grpSpPr>
          <a:xfrm>
            <a:off x="847759" y="752518"/>
            <a:ext cx="4140379" cy="1220313"/>
            <a:chOff x="1116331" y="779038"/>
            <a:chExt cx="4140379" cy="1220313"/>
          </a:xfrm>
        </p:grpSpPr>
        <p:sp>
          <p:nvSpPr>
            <p:cNvPr id="7" name="文本框 6">
              <a:extLst>
                <a:ext uri="{FF2B5EF4-FFF2-40B4-BE49-F238E27FC236}">
                  <a16:creationId xmlns:a16="http://schemas.microsoft.com/office/drawing/2014/main" id="{839AC4E1-BA4F-C966-4D22-726BEFE18F02}"/>
                </a:ext>
              </a:extLst>
            </p:cNvPr>
            <p:cNvSpPr txBox="1"/>
            <p:nvPr/>
          </p:nvSpPr>
          <p:spPr>
            <a:xfrm>
              <a:off x="1994407" y="1168354"/>
              <a:ext cx="326230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1" u="none" strike="noStrike" kern="1200" cap="none" spc="0" normalizeH="0" baseline="0" noProof="0" dirty="0">
                  <a:ln>
                    <a:noFill/>
                  </a:ln>
                  <a:solidFill>
                    <a:srgbClr val="7F7F7F">
                      <a:lumMod val="50000"/>
                    </a:srgbClr>
                  </a:solidFill>
                  <a:effectLst/>
                  <a:uLnTx/>
                  <a:uFillTx/>
                  <a:latin typeface="Arial" panose="020B0604020202020204" pitchFamily="34" charset="0"/>
                  <a:ea typeface="HarmonyOS Sans SC" panose="00000500000000000000" pitchFamily="2" charset="-122"/>
                  <a:sym typeface="Arial" panose="020B0604020202020204" pitchFamily="34" charset="0"/>
                </a:rPr>
                <a:t>CONTENT</a:t>
              </a:r>
              <a:endParaRPr kumimoji="0" lang="zh-CN" altLang="en-US" sz="4800" b="1" i="1" u="none" strike="noStrike" kern="1200" cap="none" spc="0" normalizeH="0" baseline="0" noProof="0" dirty="0">
                <a:ln>
                  <a:noFill/>
                </a:ln>
                <a:solidFill>
                  <a:srgbClr val="7F7F7F">
                    <a:lumMod val="50000"/>
                  </a:srgbClr>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5" name="文本框 4">
              <a:extLst>
                <a:ext uri="{FF2B5EF4-FFF2-40B4-BE49-F238E27FC236}">
                  <a16:creationId xmlns:a16="http://schemas.microsoft.com/office/drawing/2014/main" id="{26AA60B6-7EE3-25DF-E60F-83ECBF9E2128}"/>
                </a:ext>
              </a:extLst>
            </p:cNvPr>
            <p:cNvSpPr txBox="1"/>
            <p:nvPr/>
          </p:nvSpPr>
          <p:spPr>
            <a:xfrm>
              <a:off x="1116331" y="779038"/>
              <a:ext cx="15696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gradFill flip="none" rotWithShape="1">
                    <a:gsLst>
                      <a:gs pos="0">
                        <a:srgbClr val="FEEED5"/>
                      </a:gs>
                      <a:gs pos="100000">
                        <a:srgbClr val="FFCC99"/>
                      </a:gs>
                    </a:gsLst>
                    <a:lin ang="0" scaled="1"/>
                    <a:tileRect/>
                  </a:gradFill>
                  <a:effectLst/>
                  <a:uLnTx/>
                  <a:uFillTx/>
                  <a:latin typeface="Arial" panose="020B0604020202020204" pitchFamily="34" charset="0"/>
                  <a:ea typeface="HarmonyOS Sans SC" panose="00000500000000000000" pitchFamily="2" charset="-122"/>
                  <a:sym typeface="Arial" panose="020B0604020202020204" pitchFamily="34" charset="0"/>
                </a:rPr>
                <a:t>目录</a:t>
              </a:r>
            </a:p>
          </p:txBody>
        </p:sp>
      </p:grpSp>
    </p:spTree>
    <p:extLst>
      <p:ext uri="{BB962C8B-B14F-4D97-AF65-F5344CB8AC3E}">
        <p14:creationId xmlns:p14="http://schemas.microsoft.com/office/powerpoint/2010/main" val="139498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54D8435-1BBD-A8D5-93C7-CE3C269B9C63}"/>
              </a:ext>
            </a:extLst>
          </p:cNvPr>
          <p:cNvGrpSpPr/>
          <p:nvPr/>
        </p:nvGrpSpPr>
        <p:grpSpPr>
          <a:xfrm>
            <a:off x="6166688" y="1816924"/>
            <a:ext cx="5657012" cy="3455720"/>
            <a:chOff x="330200" y="949899"/>
            <a:chExt cx="5657012" cy="4666509"/>
          </a:xfrm>
        </p:grpSpPr>
        <p:grpSp>
          <p:nvGrpSpPr>
            <p:cNvPr id="15" name="组合 14">
              <a:extLst>
                <a:ext uri="{FF2B5EF4-FFF2-40B4-BE49-F238E27FC236}">
                  <a16:creationId xmlns:a16="http://schemas.microsoft.com/office/drawing/2014/main" id="{2BC3D6B3-7BE6-109A-C6C0-9FAAC437B298}"/>
                </a:ext>
              </a:extLst>
            </p:cNvPr>
            <p:cNvGrpSpPr/>
            <p:nvPr/>
          </p:nvGrpSpPr>
          <p:grpSpPr>
            <a:xfrm>
              <a:off x="330200" y="949899"/>
              <a:ext cx="5657012" cy="4666509"/>
              <a:chOff x="314689" y="1308553"/>
              <a:chExt cx="5019042" cy="4666509"/>
            </a:xfrm>
          </p:grpSpPr>
          <p:grpSp>
            <p:nvGrpSpPr>
              <p:cNvPr id="17" name="组合 16">
                <a:extLst>
                  <a:ext uri="{FF2B5EF4-FFF2-40B4-BE49-F238E27FC236}">
                    <a16:creationId xmlns:a16="http://schemas.microsoft.com/office/drawing/2014/main" id="{F4BC0CF4-1B2D-4765-A409-2C455AFCD152}"/>
                  </a:ext>
                </a:extLst>
              </p:cNvPr>
              <p:cNvGrpSpPr>
                <a:grpSpLocks/>
              </p:cNvGrpSpPr>
              <p:nvPr/>
            </p:nvGrpSpPr>
            <p:grpSpPr>
              <a:xfrm>
                <a:off x="314689" y="1308553"/>
                <a:ext cx="5019042" cy="4666509"/>
                <a:chOff x="1076325" y="6560675"/>
                <a:chExt cx="3321778" cy="2513705"/>
              </a:xfrm>
            </p:grpSpPr>
            <p:grpSp>
              <p:nvGrpSpPr>
                <p:cNvPr id="19" name="组合 18">
                  <a:extLst>
                    <a:ext uri="{FF2B5EF4-FFF2-40B4-BE49-F238E27FC236}">
                      <a16:creationId xmlns:a16="http://schemas.microsoft.com/office/drawing/2014/main" id="{B6BF3FF1-D0E4-C329-E76D-7A26AFC1B85D}"/>
                    </a:ext>
                  </a:extLst>
                </p:cNvPr>
                <p:cNvGrpSpPr/>
                <p:nvPr/>
              </p:nvGrpSpPr>
              <p:grpSpPr>
                <a:xfrm>
                  <a:off x="1261816" y="7175545"/>
                  <a:ext cx="2950798" cy="1898835"/>
                  <a:chOff x="747000" y="3712400"/>
                  <a:chExt cx="3120150" cy="1873987"/>
                </a:xfrm>
              </p:grpSpPr>
              <p:sp>
                <p:nvSpPr>
                  <p:cNvPr id="21" name="矩形: 圆角 20">
                    <a:extLst>
                      <a:ext uri="{FF2B5EF4-FFF2-40B4-BE49-F238E27FC236}">
                        <a16:creationId xmlns:a16="http://schemas.microsoft.com/office/drawing/2014/main" id="{7BCEA910-F55C-993E-A380-1D1BDF813783}"/>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2" name="矩形: 圆角 21">
                    <a:extLst>
                      <a:ext uri="{FF2B5EF4-FFF2-40B4-BE49-F238E27FC236}">
                        <a16:creationId xmlns:a16="http://schemas.microsoft.com/office/drawing/2014/main" id="{1B58F9C3-FD23-2B77-97C8-8E44BD6EB607}"/>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0" name="矩形: 圆角 19">
                  <a:extLst>
                    <a:ext uri="{FF2B5EF4-FFF2-40B4-BE49-F238E27FC236}">
                      <a16:creationId xmlns:a16="http://schemas.microsoft.com/office/drawing/2014/main" id="{7728D79D-0287-5CD0-D18D-F52676913F81}"/>
                    </a:ext>
                  </a:extLst>
                </p:cNvPr>
                <p:cNvSpPr/>
                <p:nvPr/>
              </p:nvSpPr>
              <p:spPr>
                <a:xfrm>
                  <a:off x="1076325" y="6560675"/>
                  <a:ext cx="3321778" cy="2482067"/>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8" name="任意多边形: 形状 17">
                <a:extLst>
                  <a:ext uri="{FF2B5EF4-FFF2-40B4-BE49-F238E27FC236}">
                    <a16:creationId xmlns:a16="http://schemas.microsoft.com/office/drawing/2014/main" id="{FB9C6481-184E-C893-FAFA-CD37B0F3BA6E}"/>
                  </a:ext>
                </a:extLst>
              </p:cNvPr>
              <p:cNvSpPr/>
              <p:nvPr/>
            </p:nvSpPr>
            <p:spPr>
              <a:xfrm flipV="1">
                <a:off x="767233" y="1308553"/>
                <a:ext cx="4113955" cy="516510"/>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6" name="任意多边形: 形状 15">
              <a:extLst>
                <a:ext uri="{FF2B5EF4-FFF2-40B4-BE49-F238E27FC236}">
                  <a16:creationId xmlns:a16="http://schemas.microsoft.com/office/drawing/2014/main" id="{CBC9D4F4-E811-62A3-E069-544B70DD4355}"/>
                </a:ext>
              </a:extLst>
            </p:cNvPr>
            <p:cNvSpPr/>
            <p:nvPr/>
          </p:nvSpPr>
          <p:spPr>
            <a:xfrm rot="10800000" flipV="1">
              <a:off x="441173" y="5155530"/>
              <a:ext cx="279552" cy="285822"/>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23" name="组合 22">
            <a:extLst>
              <a:ext uri="{FF2B5EF4-FFF2-40B4-BE49-F238E27FC236}">
                <a16:creationId xmlns:a16="http://schemas.microsoft.com/office/drawing/2014/main" id="{30CC7569-DEBB-1D2F-9CFC-6CE30734291D}"/>
              </a:ext>
            </a:extLst>
          </p:cNvPr>
          <p:cNvGrpSpPr/>
          <p:nvPr/>
        </p:nvGrpSpPr>
        <p:grpSpPr>
          <a:xfrm>
            <a:off x="371475" y="1816924"/>
            <a:ext cx="5657012" cy="3455720"/>
            <a:chOff x="330200" y="949899"/>
            <a:chExt cx="5657012" cy="4666509"/>
          </a:xfrm>
        </p:grpSpPr>
        <p:grpSp>
          <p:nvGrpSpPr>
            <p:cNvPr id="37" name="组合 36">
              <a:extLst>
                <a:ext uri="{FF2B5EF4-FFF2-40B4-BE49-F238E27FC236}">
                  <a16:creationId xmlns:a16="http://schemas.microsoft.com/office/drawing/2014/main" id="{522FF30F-F820-0A42-1FC4-0C3A50860B37}"/>
                </a:ext>
              </a:extLst>
            </p:cNvPr>
            <p:cNvGrpSpPr/>
            <p:nvPr/>
          </p:nvGrpSpPr>
          <p:grpSpPr>
            <a:xfrm>
              <a:off x="330200" y="949899"/>
              <a:ext cx="5657012" cy="4666509"/>
              <a:chOff x="314689" y="1308553"/>
              <a:chExt cx="5019042" cy="4666509"/>
            </a:xfrm>
          </p:grpSpPr>
          <p:grpSp>
            <p:nvGrpSpPr>
              <p:cNvPr id="39" name="组合 38">
                <a:extLst>
                  <a:ext uri="{FF2B5EF4-FFF2-40B4-BE49-F238E27FC236}">
                    <a16:creationId xmlns:a16="http://schemas.microsoft.com/office/drawing/2014/main" id="{51433A19-AB20-8E3E-69CD-3D429557C3CC}"/>
                  </a:ext>
                </a:extLst>
              </p:cNvPr>
              <p:cNvGrpSpPr>
                <a:grpSpLocks/>
              </p:cNvGrpSpPr>
              <p:nvPr/>
            </p:nvGrpSpPr>
            <p:grpSpPr>
              <a:xfrm>
                <a:off x="314689" y="1308553"/>
                <a:ext cx="5019042" cy="4666509"/>
                <a:chOff x="1076325" y="6560675"/>
                <a:chExt cx="3321778" cy="2513705"/>
              </a:xfrm>
            </p:grpSpPr>
            <p:grpSp>
              <p:nvGrpSpPr>
                <p:cNvPr id="48" name="组合 47">
                  <a:extLst>
                    <a:ext uri="{FF2B5EF4-FFF2-40B4-BE49-F238E27FC236}">
                      <a16:creationId xmlns:a16="http://schemas.microsoft.com/office/drawing/2014/main" id="{A7119F97-1E24-72B2-D1E4-32A6F9EED2C4}"/>
                    </a:ext>
                  </a:extLst>
                </p:cNvPr>
                <p:cNvGrpSpPr/>
                <p:nvPr/>
              </p:nvGrpSpPr>
              <p:grpSpPr>
                <a:xfrm>
                  <a:off x="1261816" y="7175545"/>
                  <a:ext cx="2950798" cy="1898835"/>
                  <a:chOff x="747000" y="3712400"/>
                  <a:chExt cx="3120150" cy="1873987"/>
                </a:xfrm>
              </p:grpSpPr>
              <p:sp>
                <p:nvSpPr>
                  <p:cNvPr id="51" name="矩形: 圆角 50">
                    <a:extLst>
                      <a:ext uri="{FF2B5EF4-FFF2-40B4-BE49-F238E27FC236}">
                        <a16:creationId xmlns:a16="http://schemas.microsoft.com/office/drawing/2014/main" id="{5AC79594-E5C7-52C7-EF5D-3BDF617EA972}"/>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4" name="矩形: 圆角 53">
                    <a:extLst>
                      <a:ext uri="{FF2B5EF4-FFF2-40B4-BE49-F238E27FC236}">
                        <a16:creationId xmlns:a16="http://schemas.microsoft.com/office/drawing/2014/main" id="{02F194E2-A577-3F83-0075-E8B0729ACD5F}"/>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9" name="矩形: 圆角 48">
                  <a:extLst>
                    <a:ext uri="{FF2B5EF4-FFF2-40B4-BE49-F238E27FC236}">
                      <a16:creationId xmlns:a16="http://schemas.microsoft.com/office/drawing/2014/main" id="{F9062614-ABD6-93B8-8C5C-F4B3F1566ED1}"/>
                    </a:ext>
                  </a:extLst>
                </p:cNvPr>
                <p:cNvSpPr/>
                <p:nvPr/>
              </p:nvSpPr>
              <p:spPr>
                <a:xfrm>
                  <a:off x="1076325" y="6560675"/>
                  <a:ext cx="3321778" cy="2482067"/>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0" name="任意多边形: 形状 39">
                <a:extLst>
                  <a:ext uri="{FF2B5EF4-FFF2-40B4-BE49-F238E27FC236}">
                    <a16:creationId xmlns:a16="http://schemas.microsoft.com/office/drawing/2014/main" id="{7EC611FB-20C1-C9D9-AEC7-748BD0DC485A}"/>
                  </a:ext>
                </a:extLst>
              </p:cNvPr>
              <p:cNvSpPr/>
              <p:nvPr/>
            </p:nvSpPr>
            <p:spPr>
              <a:xfrm flipV="1">
                <a:off x="767233" y="1308553"/>
                <a:ext cx="4113955" cy="516510"/>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8" name="任意多边形: 形状 37">
              <a:extLst>
                <a:ext uri="{FF2B5EF4-FFF2-40B4-BE49-F238E27FC236}">
                  <a16:creationId xmlns:a16="http://schemas.microsoft.com/office/drawing/2014/main" id="{6DB31A15-F450-4427-274A-7FC40DAE741E}"/>
                </a:ext>
              </a:extLst>
            </p:cNvPr>
            <p:cNvSpPr/>
            <p:nvPr/>
          </p:nvSpPr>
          <p:spPr>
            <a:xfrm rot="10800000" flipV="1">
              <a:off x="441173" y="5155530"/>
              <a:ext cx="279552" cy="285822"/>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55" name="文本框 154">
            <a:extLst>
              <a:ext uri="{FF2B5EF4-FFF2-40B4-BE49-F238E27FC236}">
                <a16:creationId xmlns:a16="http://schemas.microsoft.com/office/drawing/2014/main" id="{14EC3824-71A6-6E5B-15AA-B10A2D046E4D}"/>
              </a:ext>
            </a:extLst>
          </p:cNvPr>
          <p:cNvSpPr txBox="1"/>
          <p:nvPr/>
        </p:nvSpPr>
        <p:spPr>
          <a:xfrm>
            <a:off x="6276975" y="1841500"/>
            <a:ext cx="5438040" cy="307777"/>
          </a:xfrm>
          <a:prstGeom prst="rect">
            <a:avLst/>
          </a:prstGeom>
          <a:noFill/>
        </p:spPr>
        <p:txBody>
          <a:bodyPr wrap="squar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依拉环素 </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vs </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多黏菌素</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B</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的院内死亡率</a:t>
            </a:r>
            <a:r>
              <a:rPr lang="en-US" altLang="zh-CN"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2</a:t>
            </a:r>
            <a:endParaRPr lang="zh-CN" altLang="en-US"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34" name="文本框 133">
            <a:extLst>
              <a:ext uri="{FF2B5EF4-FFF2-40B4-BE49-F238E27FC236}">
                <a16:creationId xmlns:a16="http://schemas.microsoft.com/office/drawing/2014/main" id="{ED1D113F-8E63-91C1-3A54-A40DD864A7DA}"/>
              </a:ext>
            </a:extLst>
          </p:cNvPr>
          <p:cNvSpPr txBox="1"/>
          <p:nvPr/>
        </p:nvSpPr>
        <p:spPr>
          <a:xfrm>
            <a:off x="480160" y="1841500"/>
            <a:ext cx="5438040" cy="307777"/>
          </a:xfrm>
          <a:prstGeom prst="rect">
            <a:avLst/>
          </a:prstGeom>
          <a:noFill/>
        </p:spPr>
        <p:txBody>
          <a:bodyPr wrap="squar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舒巴坦</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度洛巴坦 </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vs </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多黏菌素</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E</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的</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28</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天全因死亡率</a:t>
            </a:r>
            <a:r>
              <a:rPr lang="en-US" altLang="zh-CN"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1</a:t>
            </a:r>
            <a:endParaRPr lang="zh-CN" altLang="en-US"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 name="文本占位符 1">
            <a:extLst>
              <a:ext uri="{FF2B5EF4-FFF2-40B4-BE49-F238E27FC236}">
                <a16:creationId xmlns:a16="http://schemas.microsoft.com/office/drawing/2014/main" id="{366C6A61-0321-9664-B8F4-9BCE33A2EC1B}"/>
              </a:ext>
            </a:extLst>
          </p:cNvPr>
          <p:cNvSpPr>
            <a:spLocks noGrp="1"/>
          </p:cNvSpPr>
          <p:nvPr>
            <p:ph type="body" sz="quarter" idx="10"/>
          </p:nvPr>
        </p:nvSpPr>
        <p:spPr/>
        <p:txBody>
          <a:bodyPr anchor="b"/>
          <a:lstStyle/>
          <a:p>
            <a:pPr marL="228600" indent="-228600">
              <a:buFont typeface="+mj-lt"/>
              <a:buAutoNum type="arabicPeriod"/>
            </a:pPr>
            <a:r>
              <a:rPr lang="fr-FR" altLang="zh-CN" dirty="0">
                <a:latin typeface="Arial" panose="020B0604020202020204" pitchFamily="34" charset="0"/>
                <a:sym typeface="Arial" panose="020B0604020202020204" pitchFamily="34" charset="0"/>
              </a:rPr>
              <a:t>Kaye KS, et al. Lancet Infect Dis 2023;  23: 1072–84</a:t>
            </a:r>
          </a:p>
          <a:p>
            <a:pPr marL="228600" indent="-228600">
              <a:buFont typeface="+mj-lt"/>
              <a:buAutoNum type="arabicPeriod"/>
            </a:pPr>
            <a:r>
              <a:rPr lang="zh-CN" altLang="en-US" dirty="0">
                <a:latin typeface="Arial" panose="020B0604020202020204" pitchFamily="34" charset="0"/>
                <a:sym typeface="Arial" panose="020B0604020202020204" pitchFamily="34" charset="0"/>
              </a:rPr>
              <a:t>贾建超，等</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依拉环素治疗碳青霉烯耐药鲍曼不动杆菌肺部感染效果观察</a:t>
            </a:r>
            <a:r>
              <a:rPr lang="en-US" altLang="zh-CN" dirty="0">
                <a:latin typeface="Arial" panose="020B0604020202020204" pitchFamily="34" charset="0"/>
                <a:sym typeface="Arial" panose="020B0604020202020204" pitchFamily="34" charset="0"/>
              </a:rPr>
              <a:t>. </a:t>
            </a:r>
            <a:r>
              <a:rPr lang="zh-CN" altLang="en-US" dirty="0">
                <a:latin typeface="Arial" panose="020B0604020202020204" pitchFamily="34" charset="0"/>
                <a:sym typeface="Arial" panose="020B0604020202020204" pitchFamily="34" charset="0"/>
              </a:rPr>
              <a:t>中华实用诊断与治疗杂志</a:t>
            </a:r>
            <a:r>
              <a:rPr lang="en-US" altLang="zh-CN" dirty="0">
                <a:latin typeface="Arial" panose="020B0604020202020204" pitchFamily="34" charset="0"/>
                <a:sym typeface="Arial" panose="020B0604020202020204" pitchFamily="34" charset="0"/>
              </a:rPr>
              <a:t>, 2024, 38 (10): 1057-1062</a:t>
            </a:r>
          </a:p>
        </p:txBody>
      </p:sp>
      <p:sp>
        <p:nvSpPr>
          <p:cNvPr id="3" name="文本占位符 2">
            <a:extLst>
              <a:ext uri="{FF2B5EF4-FFF2-40B4-BE49-F238E27FC236}">
                <a16:creationId xmlns:a16="http://schemas.microsoft.com/office/drawing/2014/main" id="{C632D10B-534A-B831-700D-84E34FBE3D6A}"/>
              </a:ext>
            </a:extLst>
          </p:cNvPr>
          <p:cNvSpPr>
            <a:spLocks noGrp="1"/>
          </p:cNvSpPr>
          <p:nvPr>
            <p:ph type="body" sz="quarter" idx="11"/>
          </p:nvPr>
        </p:nvSpPr>
        <p:spPr/>
        <p:txBody>
          <a:bodyPr>
            <a:normAutofit fontScale="92500"/>
          </a:bodyPr>
          <a:lstStyle/>
          <a:p>
            <a:r>
              <a:rPr lang="zh-CN" altLang="en-US" dirty="0">
                <a:latin typeface="Arial" panose="020B0604020202020204" pitchFamily="34" charset="0"/>
                <a:sym typeface="Arial" panose="020B0604020202020204" pitchFamily="34" charset="0"/>
              </a:rPr>
              <a:t>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度洛巴坦相比多黏菌素</a:t>
            </a:r>
            <a:r>
              <a:rPr lang="en-US" altLang="zh-CN" dirty="0">
                <a:latin typeface="Arial" panose="020B0604020202020204" pitchFamily="34" charset="0"/>
                <a:sym typeface="Arial" panose="020B0604020202020204" pitchFamily="34" charset="0"/>
              </a:rPr>
              <a:t>E</a:t>
            </a:r>
            <a:r>
              <a:rPr lang="zh-CN" altLang="en-US" dirty="0">
                <a:latin typeface="Arial" panose="020B0604020202020204" pitchFamily="34" charset="0"/>
                <a:sym typeface="Arial" panose="020B0604020202020204" pitchFamily="34" charset="0"/>
              </a:rPr>
              <a:t>治疗的死亡风险降低</a:t>
            </a:r>
            <a:r>
              <a:rPr lang="en-US" altLang="zh-CN" dirty="0">
                <a:latin typeface="Arial" panose="020B0604020202020204" pitchFamily="34" charset="0"/>
                <a:sym typeface="Arial" panose="020B0604020202020204" pitchFamily="34" charset="0"/>
              </a:rPr>
              <a:t>45%</a:t>
            </a:r>
            <a:r>
              <a:rPr lang="zh-CN" altLang="en-US" dirty="0">
                <a:latin typeface="Arial" panose="020B0604020202020204" pitchFamily="34" charset="0"/>
                <a:sym typeface="Arial" panose="020B0604020202020204" pitchFamily="34" charset="0"/>
              </a:rPr>
              <a:t>，中国患者死亡率更低，为</a:t>
            </a:r>
            <a:r>
              <a:rPr lang="en-US" altLang="zh-CN" dirty="0">
                <a:latin typeface="Arial" panose="020B0604020202020204" pitchFamily="34" charset="0"/>
                <a:sym typeface="Arial" panose="020B0604020202020204" pitchFamily="34" charset="0"/>
              </a:rPr>
              <a:t>13%</a:t>
            </a:r>
          </a:p>
          <a:p>
            <a:r>
              <a:rPr lang="zh-CN" altLang="en-US" dirty="0">
                <a:latin typeface="Arial" panose="020B0604020202020204" pitchFamily="34" charset="0"/>
                <a:sym typeface="Arial" panose="020B0604020202020204" pitchFamily="34" charset="0"/>
              </a:rPr>
              <a:t>依拉环素治疗中国</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肺部感染患者的死亡率为</a:t>
            </a:r>
            <a:r>
              <a:rPr lang="en-US" altLang="zh-CN" dirty="0">
                <a:latin typeface="Arial" panose="020B0604020202020204" pitchFamily="34" charset="0"/>
                <a:sym typeface="Arial" panose="020B0604020202020204" pitchFamily="34" charset="0"/>
              </a:rPr>
              <a:t>20%</a:t>
            </a:r>
            <a:endParaRPr lang="zh-CN" altLang="en-US" dirty="0">
              <a:latin typeface="Arial" panose="020B0604020202020204" pitchFamily="34" charset="0"/>
              <a:sym typeface="Arial" panose="020B0604020202020204" pitchFamily="34" charset="0"/>
            </a:endParaRPr>
          </a:p>
        </p:txBody>
      </p:sp>
      <p:sp>
        <p:nvSpPr>
          <p:cNvPr id="14" name="文本占位符 13">
            <a:extLst>
              <a:ext uri="{FF2B5EF4-FFF2-40B4-BE49-F238E27FC236}">
                <a16:creationId xmlns:a16="http://schemas.microsoft.com/office/drawing/2014/main" id="{27E0098F-DB11-8F7C-CE50-AFE5319F6992}"/>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ABC</a:t>
            </a:r>
            <a:r>
              <a:rPr lang="zh-CN" altLang="en-US" dirty="0">
                <a:latin typeface="Arial" panose="020B0604020202020204" pitchFamily="34" charset="0"/>
                <a:sym typeface="Arial" panose="020B0604020202020204" pitchFamily="34" charset="0"/>
              </a:rPr>
              <a:t>：鲍曼</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醋酸钙不动杆菌复合体；</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：碳青霉烯耐药鲍曼不动杆菌</a:t>
            </a:r>
          </a:p>
        </p:txBody>
      </p:sp>
      <p:grpSp>
        <p:nvGrpSpPr>
          <p:cNvPr id="46" name="组合 45">
            <a:extLst>
              <a:ext uri="{FF2B5EF4-FFF2-40B4-BE49-F238E27FC236}">
                <a16:creationId xmlns:a16="http://schemas.microsoft.com/office/drawing/2014/main" id="{EF31337E-1A87-25E9-460A-23ACAB7C6852}"/>
              </a:ext>
            </a:extLst>
          </p:cNvPr>
          <p:cNvGrpSpPr/>
          <p:nvPr/>
        </p:nvGrpSpPr>
        <p:grpSpPr>
          <a:xfrm>
            <a:off x="6341838" y="2382866"/>
            <a:ext cx="4911370" cy="2403946"/>
            <a:chOff x="334963" y="2154401"/>
            <a:chExt cx="5656262" cy="2388364"/>
          </a:xfrm>
        </p:grpSpPr>
        <p:graphicFrame>
          <p:nvGraphicFramePr>
            <p:cNvPr id="47" name="图表 46">
              <a:extLst>
                <a:ext uri="{FF2B5EF4-FFF2-40B4-BE49-F238E27FC236}">
                  <a16:creationId xmlns:a16="http://schemas.microsoft.com/office/drawing/2014/main" id="{8A73EC9F-1725-D04E-1BE4-4F994EF09EE2}"/>
                </a:ext>
              </a:extLst>
            </p:cNvPr>
            <p:cNvGraphicFramePr/>
            <p:nvPr>
              <p:extLst>
                <p:ext uri="{D42A27DB-BD31-4B8C-83A1-F6EECF244321}">
                  <p14:modId xmlns:p14="http://schemas.microsoft.com/office/powerpoint/2010/main" val="471437886"/>
                </p:ext>
              </p:extLst>
            </p:nvPr>
          </p:nvGraphicFramePr>
          <p:xfrm>
            <a:off x="334963" y="2154401"/>
            <a:ext cx="5656262" cy="2388364"/>
          </p:xfrm>
          <a:graphic>
            <a:graphicData uri="http://schemas.openxmlformats.org/drawingml/2006/chart">
              <c:chart xmlns:c="http://schemas.openxmlformats.org/drawingml/2006/chart" xmlns:r="http://schemas.openxmlformats.org/officeDocument/2006/relationships" r:id="rId3"/>
            </a:graphicData>
          </a:graphic>
        </p:graphicFrame>
        <p:sp>
          <p:nvSpPr>
            <p:cNvPr id="50" name="矩形: 圆角 49">
              <a:extLst>
                <a:ext uri="{FF2B5EF4-FFF2-40B4-BE49-F238E27FC236}">
                  <a16:creationId xmlns:a16="http://schemas.microsoft.com/office/drawing/2014/main" id="{11404EA8-4EC1-54DB-AC69-DA783E08D892}"/>
                </a:ext>
              </a:extLst>
            </p:cNvPr>
            <p:cNvSpPr/>
            <p:nvPr/>
          </p:nvSpPr>
          <p:spPr>
            <a:xfrm>
              <a:off x="2998931" y="2690435"/>
              <a:ext cx="1319422" cy="142433"/>
            </a:xfrm>
            <a:prstGeom prst="roundRect">
              <a:avLst>
                <a:gd name="adj" fmla="val 0"/>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P=0.028</a:t>
              </a:r>
            </a:p>
          </p:txBody>
        </p:sp>
        <p:sp>
          <p:nvSpPr>
            <p:cNvPr id="52" name="文本框 51">
              <a:extLst>
                <a:ext uri="{FF2B5EF4-FFF2-40B4-BE49-F238E27FC236}">
                  <a16:creationId xmlns:a16="http://schemas.microsoft.com/office/drawing/2014/main" id="{29033EE5-B75B-E603-1E70-9AA597AB0603}"/>
                </a:ext>
              </a:extLst>
            </p:cNvPr>
            <p:cNvSpPr txBox="1"/>
            <p:nvPr/>
          </p:nvSpPr>
          <p:spPr bwMode="gray">
            <a:xfrm>
              <a:off x="2259038" y="3986860"/>
              <a:ext cx="347073" cy="142433"/>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tabLst/>
                <a:defRPr/>
              </a:pPr>
              <a:r>
                <a:rPr kumimoji="0" lang="en-US" altLang="zh-CN" sz="900" b="0" i="0" u="none" strike="noStrike" kern="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(6/30)</a:t>
              </a:r>
              <a:endParaRPr kumimoji="0" lang="zh-CN" altLang="en-US" sz="900" b="0" i="0" u="none" strike="noStrike" kern="0" cap="none" spc="0" normalizeH="0" baseline="0" noProof="0" dirty="0" err="1">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3" name="文本框 52">
              <a:extLst>
                <a:ext uri="{FF2B5EF4-FFF2-40B4-BE49-F238E27FC236}">
                  <a16:creationId xmlns:a16="http://schemas.microsoft.com/office/drawing/2014/main" id="{2601CA84-BACC-ADF8-56F0-1DCDFB0D2E25}"/>
                </a:ext>
              </a:extLst>
            </p:cNvPr>
            <p:cNvSpPr txBox="1"/>
            <p:nvPr/>
          </p:nvSpPr>
          <p:spPr bwMode="gray">
            <a:xfrm>
              <a:off x="4551982" y="3986860"/>
              <a:ext cx="420918" cy="142433"/>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tabLst/>
                <a:defRPr/>
              </a:pPr>
              <a:r>
                <a:rPr kumimoji="0" lang="en-US" altLang="zh-CN" sz="900" b="0" i="0" u="none" strike="noStrike" kern="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(14/30)</a:t>
              </a:r>
              <a:endParaRPr kumimoji="0" lang="zh-CN" altLang="en-US" sz="900" b="0" i="0" u="none" strike="noStrike" kern="0" cap="none" spc="0" normalizeH="0" baseline="0" noProof="0" dirty="0" err="1">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9" name="文本框 58">
            <a:extLst>
              <a:ext uri="{FF2B5EF4-FFF2-40B4-BE49-F238E27FC236}">
                <a16:creationId xmlns:a16="http://schemas.microsoft.com/office/drawing/2014/main" id="{A7D21D5D-67B0-1A13-72B4-227786169538}"/>
              </a:ext>
            </a:extLst>
          </p:cNvPr>
          <p:cNvSpPr txBox="1"/>
          <p:nvPr/>
        </p:nvSpPr>
        <p:spPr>
          <a:xfrm>
            <a:off x="7614019" y="4736161"/>
            <a:ext cx="1098378" cy="230832"/>
          </a:xfrm>
          <a:prstGeom prst="rect">
            <a:avLst/>
          </a:prstGeom>
          <a:noFill/>
        </p:spPr>
        <p:txBody>
          <a:bodyPr wrap="none" rtlCol="0">
            <a:spAutoFit/>
          </a:bodyPr>
          <a:lstStyle/>
          <a:p>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头孢哌酮</a:t>
            </a:r>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舒巴坦</a:t>
            </a:r>
          </a:p>
        </p:txBody>
      </p:sp>
      <p:sp>
        <p:nvSpPr>
          <p:cNvPr id="60" name="文本框 59">
            <a:extLst>
              <a:ext uri="{FF2B5EF4-FFF2-40B4-BE49-F238E27FC236}">
                <a16:creationId xmlns:a16="http://schemas.microsoft.com/office/drawing/2014/main" id="{B19EA5C2-B473-8E16-9A09-D3787C9361FF}"/>
              </a:ext>
            </a:extLst>
          </p:cNvPr>
          <p:cNvSpPr txBox="1"/>
          <p:nvPr/>
        </p:nvSpPr>
        <p:spPr>
          <a:xfrm>
            <a:off x="391802" y="5270500"/>
            <a:ext cx="5644576" cy="707886"/>
          </a:xfrm>
          <a:prstGeom prst="rect">
            <a:avLst/>
          </a:prstGeom>
          <a:noFill/>
        </p:spPr>
        <p:txBody>
          <a:bodyPr wrap="square">
            <a:spAutoFit/>
          </a:bodyPr>
          <a:lstStyle/>
          <a:p>
            <a:pPr lvl="0" algn="just" defTabSz="914400">
              <a:spcBef>
                <a:spcPts val="1000"/>
              </a:spcBef>
              <a:defRPr/>
            </a:pP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ATTACK</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是一项在</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16</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个国家的</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59</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个临床试验点进行的</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3</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期、随机、对照、非劣效性试验，旨在评估舒巴坦</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度洛巴坦与多黏菌素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E</a:t>
            </a:r>
            <a:r>
              <a:rPr lang="zh-CN" altLang="en-US" sz="8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对</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（包括</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CRAB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）引起的严重感染患者的疗效和安全性。研究入组了</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207</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名患者，包括两部分，</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部分为随机对照部分（舒巴坦</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度洛巴坦对比多黏菌素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E</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），针对确证为鲍曼不动杆菌院内感染的细菌性肺炎（</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HABP</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）、呼吸机相关细菌性肺炎（</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VABP</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）等患者。</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部分为开放标签部分，入选对多粘菌素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或多粘菌素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E</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耐药</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不耐受</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治疗失败的</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ABC</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感染患者，仅使用舒巴坦</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度洛巴坦。所有患者均接受亚胺培南</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西司他丁作为背景治疗。</a:t>
            </a:r>
          </a:p>
        </p:txBody>
      </p:sp>
      <p:sp>
        <p:nvSpPr>
          <p:cNvPr id="62" name="文本框 61">
            <a:extLst>
              <a:ext uri="{FF2B5EF4-FFF2-40B4-BE49-F238E27FC236}">
                <a16:creationId xmlns:a16="http://schemas.microsoft.com/office/drawing/2014/main" id="{3DDA34DF-C793-AA1C-B651-B968ED69F5CE}"/>
              </a:ext>
            </a:extLst>
          </p:cNvPr>
          <p:cNvSpPr txBox="1"/>
          <p:nvPr/>
        </p:nvSpPr>
        <p:spPr>
          <a:xfrm>
            <a:off x="6181765" y="5270500"/>
            <a:ext cx="5644576" cy="707886"/>
          </a:xfrm>
          <a:prstGeom prst="rect">
            <a:avLst/>
          </a:prstGeom>
          <a:noFill/>
        </p:spPr>
        <p:txBody>
          <a:bodyPr wrap="square">
            <a:spAutoFit/>
          </a:bodyPr>
          <a:lstStyle>
            <a:defPPr>
              <a:defRPr lang="en-US"/>
            </a:defPPr>
            <a:lvl1pPr marR="0" lvl="0" indent="0" algn="just" defTabSz="914400" fontAlgn="auto">
              <a:spcBef>
                <a:spcPts val="1000"/>
              </a:spcBef>
              <a:spcAft>
                <a:spcPts val="0"/>
              </a:spcAft>
              <a:buClrTx/>
              <a:buSzTx/>
              <a:buFontTx/>
              <a:buNone/>
              <a:tabLst/>
              <a:defRPr kumimoji="0" sz="1000" b="0" i="0" u="none" strike="noStrike" cap="none" spc="0" normalizeH="0" baseline="0">
                <a:ln>
                  <a:noFill/>
                </a:ln>
                <a:effectLst/>
                <a:uLnTx/>
                <a:uFillTx/>
                <a:latin typeface="微软雅黑" panose="020B0503020204020204" pitchFamily="34" charset="-122"/>
                <a:ea typeface="微软雅黑" panose="020B0503020204020204" pitchFamily="34" charset="-122"/>
                <a:cs typeface="+mn-ea"/>
              </a:defRPr>
            </a:lvl1pPr>
          </a:lstStyle>
          <a:p>
            <a:r>
              <a:rPr lang="zh-CN" altLang="en-US" sz="800" dirty="0">
                <a:latin typeface="Arial" panose="020B0604020202020204" pitchFamily="34" charset="0"/>
                <a:ea typeface="HarmonyOS Sans SC" panose="00000500000000000000" pitchFamily="2" charset="-122"/>
                <a:sym typeface="Arial" panose="020B0604020202020204" pitchFamily="34" charset="0"/>
              </a:rPr>
              <a:t>一项研究纳入</a:t>
            </a:r>
            <a:r>
              <a:rPr lang="en-US" altLang="zh-CN" sz="800" dirty="0">
                <a:latin typeface="Arial" panose="020B0604020202020204" pitchFamily="34" charset="0"/>
                <a:ea typeface="HarmonyOS Sans SC" panose="00000500000000000000" pitchFamily="2" charset="-122"/>
                <a:sym typeface="Arial" panose="020B0604020202020204" pitchFamily="34" charset="0"/>
              </a:rPr>
              <a:t>2023</a:t>
            </a:r>
            <a:r>
              <a:rPr lang="zh-CN" altLang="en-US" sz="800" dirty="0">
                <a:latin typeface="Arial" panose="020B0604020202020204" pitchFamily="34" charset="0"/>
                <a:ea typeface="HarmonyOS Sans SC" panose="00000500000000000000" pitchFamily="2" charset="-122"/>
                <a:sym typeface="Arial" panose="020B0604020202020204" pitchFamily="34" charset="0"/>
              </a:rPr>
              <a:t>年</a:t>
            </a:r>
            <a:r>
              <a:rPr lang="en-US" altLang="zh-CN" sz="800" dirty="0">
                <a:latin typeface="Arial" panose="020B0604020202020204" pitchFamily="34" charset="0"/>
                <a:ea typeface="HarmonyOS Sans SC" panose="00000500000000000000" pitchFamily="2" charset="-122"/>
                <a:sym typeface="Arial" panose="020B0604020202020204" pitchFamily="34" charset="0"/>
              </a:rPr>
              <a:t>11</a:t>
            </a:r>
            <a:r>
              <a:rPr lang="zh-CN" altLang="en-US" sz="800" dirty="0">
                <a:latin typeface="Arial" panose="020B0604020202020204" pitchFamily="34" charset="0"/>
                <a:ea typeface="HarmonyOS Sans SC" panose="00000500000000000000" pitchFamily="2" charset="-122"/>
                <a:sym typeface="Arial" panose="020B0604020202020204" pitchFamily="34" charset="0"/>
              </a:rPr>
              <a:t>月</a:t>
            </a:r>
            <a:r>
              <a:rPr lang="en-US" altLang="zh-CN" sz="800" dirty="0">
                <a:latin typeface="Arial" panose="020B0604020202020204" pitchFamily="34" charset="0"/>
                <a:ea typeface="HarmonyOS Sans SC" panose="00000500000000000000" pitchFamily="2" charset="-122"/>
                <a:sym typeface="Arial" panose="020B0604020202020204" pitchFamily="34" charset="0"/>
              </a:rPr>
              <a:t>—2024</a:t>
            </a:r>
            <a:r>
              <a:rPr lang="zh-CN" altLang="en-US" sz="800" dirty="0">
                <a:latin typeface="Arial" panose="020B0604020202020204" pitchFamily="34" charset="0"/>
                <a:ea typeface="HarmonyOS Sans SC" panose="00000500000000000000" pitchFamily="2" charset="-122"/>
                <a:sym typeface="Arial" panose="020B0604020202020204" pitchFamily="34" charset="0"/>
              </a:rPr>
              <a:t>年</a:t>
            </a:r>
            <a:r>
              <a:rPr lang="en-US" altLang="zh-CN" sz="800" dirty="0">
                <a:latin typeface="Arial" panose="020B0604020202020204" pitchFamily="34" charset="0"/>
                <a:ea typeface="HarmonyOS Sans SC" panose="00000500000000000000" pitchFamily="2" charset="-122"/>
                <a:sym typeface="Arial" panose="020B0604020202020204" pitchFamily="34" charset="0"/>
              </a:rPr>
              <a:t>3</a:t>
            </a:r>
            <a:r>
              <a:rPr lang="zh-CN" altLang="en-US" sz="800" dirty="0">
                <a:latin typeface="Arial" panose="020B0604020202020204" pitchFamily="34" charset="0"/>
                <a:ea typeface="HarmonyOS Sans SC" panose="00000500000000000000" pitchFamily="2" charset="-122"/>
                <a:sym typeface="Arial" panose="020B0604020202020204" pitchFamily="34" charset="0"/>
              </a:rPr>
              <a:t>月河南省人民医院诊治碳青霉烯耐药鲍曼不动杆菌肺部感染患者</a:t>
            </a:r>
            <a:r>
              <a:rPr lang="en-US" altLang="zh-CN" sz="800" dirty="0">
                <a:latin typeface="Arial" panose="020B0604020202020204" pitchFamily="34" charset="0"/>
                <a:ea typeface="HarmonyOS Sans SC" panose="00000500000000000000" pitchFamily="2" charset="-122"/>
                <a:sym typeface="Arial" panose="020B0604020202020204" pitchFamily="34" charset="0"/>
              </a:rPr>
              <a:t>60</a:t>
            </a:r>
            <a:r>
              <a:rPr lang="zh-CN" altLang="en-US" sz="800" dirty="0">
                <a:latin typeface="Arial" panose="020B0604020202020204" pitchFamily="34" charset="0"/>
                <a:ea typeface="HarmonyOS Sans SC" panose="00000500000000000000" pitchFamily="2" charset="-122"/>
                <a:sym typeface="Arial" panose="020B0604020202020204" pitchFamily="34" charset="0"/>
              </a:rPr>
              <a:t>例，分为两组各自给予依拉环素</a:t>
            </a:r>
            <a:r>
              <a:rPr lang="en-US" altLang="zh-CN" sz="800" dirty="0">
                <a:latin typeface="Arial" panose="020B0604020202020204" pitchFamily="34" charset="0"/>
                <a:ea typeface="HarmonyOS Sans SC" panose="00000500000000000000" pitchFamily="2" charset="-122"/>
                <a:sym typeface="Arial" panose="020B0604020202020204" pitchFamily="34" charset="0"/>
              </a:rPr>
              <a:t>1mg/(kg·</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),1</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/12h</a:t>
            </a:r>
            <a:r>
              <a:rPr lang="zh-CN" altLang="en-US" sz="800" dirty="0">
                <a:latin typeface="Arial" panose="020B0604020202020204" pitchFamily="34" charset="0"/>
                <a:ea typeface="HarmonyOS Sans SC" panose="00000500000000000000" pitchFamily="2" charset="-122"/>
                <a:sym typeface="Arial" panose="020B0604020202020204" pitchFamily="34" charset="0"/>
              </a:rPr>
              <a:t>静脉滴注或多黏菌素</a:t>
            </a:r>
            <a:r>
              <a:rPr lang="en-US" altLang="zh-CN" sz="800" dirty="0">
                <a:latin typeface="Arial" panose="020B0604020202020204" pitchFamily="34" charset="0"/>
                <a:ea typeface="HarmonyOS Sans SC" panose="00000500000000000000" pitchFamily="2" charset="-122"/>
                <a:sym typeface="Arial" panose="020B0604020202020204" pitchFamily="34" charset="0"/>
              </a:rPr>
              <a:t>B50</a:t>
            </a:r>
            <a:r>
              <a:rPr lang="zh-CN" altLang="en-US" sz="800" dirty="0">
                <a:latin typeface="Arial" panose="020B0604020202020204" pitchFamily="34" charset="0"/>
                <a:ea typeface="HarmonyOS Sans SC" panose="00000500000000000000" pitchFamily="2" charset="-122"/>
                <a:sym typeface="Arial" panose="020B0604020202020204" pitchFamily="34" charset="0"/>
              </a:rPr>
              <a:t>万</a:t>
            </a:r>
            <a:r>
              <a:rPr lang="en-US" altLang="zh-CN" sz="800" dirty="0">
                <a:latin typeface="Arial" panose="020B0604020202020204" pitchFamily="34" charset="0"/>
                <a:ea typeface="HarmonyOS Sans SC" panose="00000500000000000000" pitchFamily="2" charset="-122"/>
                <a:sym typeface="Arial" panose="020B0604020202020204" pitchFamily="34" charset="0"/>
              </a:rPr>
              <a:t>u/</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,1</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/12h</a:t>
            </a:r>
            <a:r>
              <a:rPr lang="zh-CN" altLang="en-US" sz="800" dirty="0">
                <a:latin typeface="Arial" panose="020B0604020202020204" pitchFamily="34" charset="0"/>
                <a:ea typeface="HarmonyOS Sans SC" panose="00000500000000000000" pitchFamily="2" charset="-122"/>
                <a:sym typeface="Arial" panose="020B0604020202020204" pitchFamily="34" charset="0"/>
              </a:rPr>
              <a:t>静脉滴注</a:t>
            </a:r>
            <a:r>
              <a:rPr lang="en-US" altLang="zh-CN" sz="800" dirty="0">
                <a:latin typeface="Arial" panose="020B0604020202020204" pitchFamily="34" charset="0"/>
                <a:ea typeface="HarmonyOS Sans SC" panose="00000500000000000000" pitchFamily="2" charset="-122"/>
                <a:sym typeface="Arial" panose="020B0604020202020204" pitchFamily="34" charset="0"/>
              </a:rPr>
              <a:t>,</a:t>
            </a:r>
            <a:r>
              <a:rPr lang="zh-CN" altLang="en-US" sz="800" dirty="0">
                <a:latin typeface="Arial" panose="020B0604020202020204" pitchFamily="34" charset="0"/>
                <a:ea typeface="HarmonyOS Sans SC" panose="00000500000000000000" pitchFamily="2" charset="-122"/>
                <a:sym typeface="Arial" panose="020B0604020202020204" pitchFamily="34" charset="0"/>
              </a:rPr>
              <a:t>首剂加倍。两组均联合使用头孢哌酮舒巴坦</a:t>
            </a:r>
            <a:r>
              <a:rPr lang="en-US" altLang="zh-CN" sz="800" dirty="0">
                <a:latin typeface="Arial" panose="020B0604020202020204" pitchFamily="34" charset="0"/>
                <a:ea typeface="HarmonyOS Sans SC" panose="00000500000000000000" pitchFamily="2" charset="-122"/>
                <a:sym typeface="Arial" panose="020B0604020202020204" pitchFamily="34" charset="0"/>
              </a:rPr>
              <a:t>(3.0g/</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,1</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/8h</a:t>
            </a:r>
            <a:r>
              <a:rPr lang="zh-CN" altLang="en-US" sz="800" dirty="0">
                <a:latin typeface="Arial" panose="020B0604020202020204" pitchFamily="34" charset="0"/>
                <a:ea typeface="HarmonyOS Sans SC" panose="00000500000000000000" pitchFamily="2" charset="-122"/>
                <a:sym typeface="Arial" panose="020B0604020202020204" pitchFamily="34" charset="0"/>
              </a:rPr>
              <a:t>静脉滴注）。治疗第</a:t>
            </a:r>
            <a:r>
              <a:rPr lang="en-US" altLang="zh-CN" sz="800" dirty="0">
                <a:latin typeface="Arial" panose="020B0604020202020204" pitchFamily="34" charset="0"/>
                <a:ea typeface="HarmonyOS Sans SC" panose="00000500000000000000" pitchFamily="2" charset="-122"/>
                <a:sym typeface="Arial" panose="020B0604020202020204" pitchFamily="34" charset="0"/>
              </a:rPr>
              <a:t>5</a:t>
            </a:r>
            <a:r>
              <a:rPr lang="zh-CN" altLang="en-US" sz="800" dirty="0">
                <a:latin typeface="Arial" panose="020B0604020202020204" pitchFamily="34" charset="0"/>
                <a:ea typeface="HarmonyOS Sans SC" panose="00000500000000000000" pitchFamily="2" charset="-122"/>
                <a:sym typeface="Arial" panose="020B0604020202020204" pitchFamily="34" charset="0"/>
              </a:rPr>
              <a:t>天观察</a:t>
            </a:r>
            <a:r>
              <a:rPr lang="en-US" altLang="zh-CN" sz="800" dirty="0">
                <a:latin typeface="Arial" panose="020B0604020202020204" pitchFamily="34" charset="0"/>
                <a:ea typeface="HarmonyOS Sans SC" panose="00000500000000000000" pitchFamily="2" charset="-122"/>
                <a:sym typeface="Arial" panose="020B0604020202020204" pitchFamily="34" charset="0"/>
              </a:rPr>
              <a:t>2</a:t>
            </a:r>
            <a:r>
              <a:rPr lang="zh-CN" altLang="en-US" sz="800" dirty="0">
                <a:latin typeface="Arial" panose="020B0604020202020204" pitchFamily="34" charset="0"/>
                <a:ea typeface="HarmonyOS Sans SC" panose="00000500000000000000" pitchFamily="2" charset="-122"/>
                <a:sym typeface="Arial" panose="020B0604020202020204" pitchFamily="34" charset="0"/>
              </a:rPr>
              <a:t>组治疗总有效率</a:t>
            </a:r>
            <a:r>
              <a:rPr lang="en-US" altLang="zh-CN" sz="800" dirty="0">
                <a:latin typeface="Arial" panose="020B0604020202020204" pitchFamily="34" charset="0"/>
                <a:ea typeface="HarmonyOS Sans SC" panose="00000500000000000000" pitchFamily="2" charset="-122"/>
                <a:sym typeface="Arial" panose="020B0604020202020204" pitchFamily="34" charset="0"/>
              </a:rPr>
              <a:t>,</a:t>
            </a:r>
            <a:r>
              <a:rPr lang="zh-CN" altLang="en-US" sz="800" dirty="0">
                <a:latin typeface="Arial" panose="020B0604020202020204" pitchFamily="34" charset="0"/>
                <a:ea typeface="HarmonyOS Sans SC" panose="00000500000000000000" pitchFamily="2" charset="-122"/>
                <a:sym typeface="Arial" panose="020B0604020202020204" pitchFamily="34" charset="0"/>
              </a:rPr>
              <a:t>比较治疗前、后临床评分</a:t>
            </a:r>
            <a:r>
              <a:rPr lang="en-US" altLang="zh-CN" sz="800" dirty="0">
                <a:latin typeface="Arial" panose="020B0604020202020204" pitchFamily="34" charset="0"/>
                <a:ea typeface="HarmonyOS Sans SC" panose="00000500000000000000" pitchFamily="2" charset="-122"/>
                <a:sym typeface="Arial" panose="020B0604020202020204" pitchFamily="34" charset="0"/>
              </a:rPr>
              <a:t>[Murray</a:t>
            </a:r>
            <a:r>
              <a:rPr lang="zh-CN" altLang="en-US" sz="800" dirty="0">
                <a:latin typeface="Arial" panose="020B0604020202020204" pitchFamily="34" charset="0"/>
                <a:ea typeface="HarmonyOS Sans SC" panose="00000500000000000000" pitchFamily="2" charset="-122"/>
                <a:sym typeface="Arial" panose="020B0604020202020204" pitchFamily="34" charset="0"/>
              </a:rPr>
              <a:t>肺损伤评分、序贯器官衰竭评估</a:t>
            </a:r>
            <a:r>
              <a:rPr lang="en-US" altLang="zh-CN" sz="800" dirty="0">
                <a:latin typeface="Arial" panose="020B0604020202020204" pitchFamily="34" charset="0"/>
                <a:ea typeface="HarmonyOS Sans SC" panose="00000500000000000000" pitchFamily="2" charset="-122"/>
                <a:sym typeface="Arial" panose="020B0604020202020204" pitchFamily="34" charset="0"/>
              </a:rPr>
              <a:t>(SOFA)</a:t>
            </a:r>
            <a:r>
              <a:rPr lang="zh-CN" altLang="en-US" sz="800" dirty="0">
                <a:latin typeface="Arial" panose="020B0604020202020204" pitchFamily="34" charset="0"/>
                <a:ea typeface="HarmonyOS Sans SC" panose="00000500000000000000" pitchFamily="2" charset="-122"/>
                <a:sym typeface="Arial" panose="020B0604020202020204" pitchFamily="34" charset="0"/>
              </a:rPr>
              <a:t>评分、急性生理学和慢性健康状况评估</a:t>
            </a:r>
            <a:r>
              <a:rPr lang="en-US" altLang="zh-CN" sz="800" dirty="0">
                <a:latin typeface="Arial" panose="020B0604020202020204" pitchFamily="34" charset="0"/>
                <a:ea typeface="HarmonyOS Sans SC" panose="00000500000000000000" pitchFamily="2" charset="-122"/>
                <a:sym typeface="Arial" panose="020B0604020202020204" pitchFamily="34" charset="0"/>
              </a:rPr>
              <a:t>Ⅱ(APACHE Ⅱ)</a:t>
            </a:r>
            <a:r>
              <a:rPr lang="zh-CN" altLang="en-US" sz="800" dirty="0">
                <a:latin typeface="Arial" panose="020B0604020202020204" pitchFamily="34" charset="0"/>
                <a:ea typeface="HarmonyOS Sans SC" panose="00000500000000000000" pitchFamily="2" charset="-122"/>
                <a:sym typeface="Arial" panose="020B0604020202020204" pitchFamily="34" charset="0"/>
              </a:rPr>
              <a:t>评分</a:t>
            </a:r>
            <a:r>
              <a:rPr lang="en-US" altLang="zh-CN" sz="800" dirty="0">
                <a:latin typeface="Arial" panose="020B0604020202020204" pitchFamily="34" charset="0"/>
                <a:ea typeface="HarmonyOS Sans SC" panose="00000500000000000000" pitchFamily="2" charset="-122"/>
                <a:sym typeface="Arial" panose="020B0604020202020204" pitchFamily="34" charset="0"/>
              </a:rPr>
              <a:t>]</a:t>
            </a:r>
            <a:r>
              <a:rPr lang="zh-CN" altLang="en-US" sz="800" dirty="0">
                <a:latin typeface="Arial" panose="020B0604020202020204" pitchFamily="34" charset="0"/>
                <a:ea typeface="HarmonyOS Sans SC" panose="00000500000000000000" pitchFamily="2" charset="-122"/>
                <a:sym typeface="Arial" panose="020B0604020202020204" pitchFamily="34" charset="0"/>
              </a:rPr>
              <a:t>、炎性指标、细胞因子水平及外周血</a:t>
            </a:r>
            <a:r>
              <a:rPr lang="en-US" altLang="zh-CN" sz="800" dirty="0">
                <a:latin typeface="Arial" panose="020B0604020202020204" pitchFamily="34" charset="0"/>
                <a:ea typeface="HarmonyOS Sans SC" panose="00000500000000000000" pitchFamily="2" charset="-122"/>
                <a:sym typeface="Arial" panose="020B0604020202020204" pitchFamily="34" charset="0"/>
              </a:rPr>
              <a:t>T</a:t>
            </a:r>
            <a:r>
              <a:rPr lang="zh-CN" altLang="en-US" sz="800" dirty="0">
                <a:latin typeface="Arial" panose="020B0604020202020204" pitchFamily="34" charset="0"/>
                <a:ea typeface="HarmonyOS Sans SC" panose="00000500000000000000" pitchFamily="2" charset="-122"/>
                <a:sym typeface="Arial" panose="020B0604020202020204" pitchFamily="34" charset="0"/>
              </a:rPr>
              <a:t>淋巴细胞亚群。观察</a:t>
            </a:r>
            <a:r>
              <a:rPr lang="en-US" altLang="zh-CN" sz="800" dirty="0">
                <a:latin typeface="Arial" panose="020B0604020202020204" pitchFamily="34" charset="0"/>
                <a:ea typeface="HarmonyOS Sans SC" panose="00000500000000000000" pitchFamily="2" charset="-122"/>
                <a:sym typeface="Arial" panose="020B0604020202020204" pitchFamily="34" charset="0"/>
              </a:rPr>
              <a:t>2</a:t>
            </a:r>
            <a:r>
              <a:rPr lang="zh-CN" altLang="en-US" sz="800" dirty="0">
                <a:latin typeface="Arial" panose="020B0604020202020204" pitchFamily="34" charset="0"/>
                <a:ea typeface="HarmonyOS Sans SC" panose="00000500000000000000" pitchFamily="2" charset="-122"/>
                <a:sym typeface="Arial" panose="020B0604020202020204" pitchFamily="34" charset="0"/>
              </a:rPr>
              <a:t>组治疗期间不良反应发生情况</a:t>
            </a:r>
            <a:r>
              <a:rPr lang="en-US" altLang="zh-CN" sz="800" dirty="0">
                <a:latin typeface="Arial" panose="020B0604020202020204" pitchFamily="34" charset="0"/>
                <a:ea typeface="HarmonyOS Sans SC" panose="00000500000000000000" pitchFamily="2" charset="-122"/>
                <a:sym typeface="Arial" panose="020B0604020202020204" pitchFamily="34" charset="0"/>
              </a:rPr>
              <a:t>,</a:t>
            </a:r>
            <a:r>
              <a:rPr lang="zh-CN" altLang="en-US" sz="800" dirty="0">
                <a:latin typeface="Arial" panose="020B0604020202020204" pitchFamily="34" charset="0"/>
                <a:ea typeface="HarmonyOS Sans SC" panose="00000500000000000000" pitchFamily="2" charset="-122"/>
                <a:sym typeface="Arial" panose="020B0604020202020204" pitchFamily="34" charset="0"/>
              </a:rPr>
              <a:t>记录机械通气时间、</a:t>
            </a:r>
            <a:r>
              <a:rPr lang="en-US" altLang="zh-CN" sz="800" dirty="0">
                <a:latin typeface="Arial" panose="020B0604020202020204" pitchFamily="34" charset="0"/>
                <a:ea typeface="HarmonyOS Sans SC" panose="00000500000000000000" pitchFamily="2" charset="-122"/>
                <a:sym typeface="Arial" panose="020B0604020202020204" pitchFamily="34" charset="0"/>
              </a:rPr>
              <a:t>ICU </a:t>
            </a:r>
            <a:r>
              <a:rPr lang="zh-CN" altLang="en-US" sz="800" dirty="0">
                <a:latin typeface="Arial" panose="020B0604020202020204" pitchFamily="34" charset="0"/>
                <a:ea typeface="HarmonyOS Sans SC" panose="00000500000000000000" pitchFamily="2" charset="-122"/>
                <a:sym typeface="Arial" panose="020B0604020202020204" pitchFamily="34" charset="0"/>
              </a:rPr>
              <a:t>住院时间及病死率。</a:t>
            </a:r>
          </a:p>
        </p:txBody>
      </p:sp>
      <p:sp>
        <p:nvSpPr>
          <p:cNvPr id="6" name="文本框 5">
            <a:extLst>
              <a:ext uri="{FF2B5EF4-FFF2-40B4-BE49-F238E27FC236}">
                <a16:creationId xmlns:a16="http://schemas.microsoft.com/office/drawing/2014/main" id="{5F9C2F17-2CBE-5390-8081-817C75797580}"/>
              </a:ext>
            </a:extLst>
          </p:cNvPr>
          <p:cNvSpPr txBox="1"/>
          <p:nvPr/>
        </p:nvSpPr>
        <p:spPr>
          <a:xfrm>
            <a:off x="377400" y="1924862"/>
            <a:ext cx="1048685" cy="415498"/>
          </a:xfrm>
          <a:prstGeom prst="rect">
            <a:avLst/>
          </a:prstGeom>
          <a:noFill/>
        </p:spPr>
        <p:txBody>
          <a:bodyPr wrap="none">
            <a:spAutoFit/>
          </a:bodyPr>
          <a:lstStyle/>
          <a:p>
            <a:r>
              <a:rPr lang="en-US" altLang="zh-CN" sz="1100" b="1" dirty="0">
                <a:latin typeface="Arial" panose="020B0604020202020204" pitchFamily="34" charset="0"/>
                <a:ea typeface="HarmonyOS Sans SC" panose="00000500000000000000" pitchFamily="2" charset="-122"/>
                <a:sym typeface="Arial" panose="020B0604020202020204" pitchFamily="34" charset="0"/>
              </a:rPr>
              <a:t>ABC</a:t>
            </a:r>
          </a:p>
          <a:p>
            <a:r>
              <a:rPr lang="en-US" altLang="zh-CN" sz="1000" b="1" dirty="0">
                <a:latin typeface="Arial" panose="020B0604020202020204" pitchFamily="34" charset="0"/>
                <a:ea typeface="HarmonyOS Sans SC" panose="00000500000000000000" pitchFamily="2" charset="-122"/>
                <a:sym typeface="Arial" panose="020B0604020202020204" pitchFamily="34" charset="0"/>
              </a:rPr>
              <a:t>(96%</a:t>
            </a:r>
            <a:r>
              <a:rPr lang="zh-CN" altLang="en-US" sz="1000" b="1" dirty="0">
                <a:latin typeface="Arial" panose="020B0604020202020204" pitchFamily="34" charset="0"/>
                <a:ea typeface="HarmonyOS Sans SC" panose="00000500000000000000" pitchFamily="2" charset="-122"/>
                <a:sym typeface="Arial" panose="020B0604020202020204" pitchFamily="34" charset="0"/>
              </a:rPr>
              <a:t>为</a:t>
            </a:r>
            <a:r>
              <a:rPr lang="en-US" altLang="zh-CN" sz="1000" b="1" dirty="0">
                <a:latin typeface="Arial" panose="020B0604020202020204" pitchFamily="34" charset="0"/>
                <a:ea typeface="HarmonyOS Sans SC" panose="00000500000000000000" pitchFamily="2" charset="-122"/>
                <a:sym typeface="Arial" panose="020B0604020202020204" pitchFamily="34" charset="0"/>
              </a:rPr>
              <a:t>CRAB)</a:t>
            </a:r>
            <a:endParaRPr lang="zh-CN" altLang="en-US" sz="1000" b="1" dirty="0">
              <a:latin typeface="Arial" panose="020B0604020202020204" pitchFamily="34" charset="0"/>
              <a:ea typeface="HarmonyOS Sans SC" panose="00000500000000000000" pitchFamily="2" charset="-122"/>
              <a:sym typeface="Arial" panose="020B0604020202020204" pitchFamily="34" charset="0"/>
            </a:endParaRPr>
          </a:p>
        </p:txBody>
      </p:sp>
      <p:sp>
        <p:nvSpPr>
          <p:cNvPr id="7" name="文本框 6">
            <a:extLst>
              <a:ext uri="{FF2B5EF4-FFF2-40B4-BE49-F238E27FC236}">
                <a16:creationId xmlns:a16="http://schemas.microsoft.com/office/drawing/2014/main" id="{785369EC-9051-07E5-570F-3B3D3181725F}"/>
              </a:ext>
            </a:extLst>
          </p:cNvPr>
          <p:cNvSpPr txBox="1"/>
          <p:nvPr/>
        </p:nvSpPr>
        <p:spPr>
          <a:xfrm>
            <a:off x="6253580" y="1924862"/>
            <a:ext cx="595035" cy="261610"/>
          </a:xfrm>
          <a:prstGeom prst="rect">
            <a:avLst/>
          </a:prstGeom>
          <a:noFill/>
        </p:spPr>
        <p:txBody>
          <a:bodyPr wrap="none">
            <a:spAutoFit/>
          </a:bodyPr>
          <a:lstStyle/>
          <a:p>
            <a:r>
              <a:rPr lang="en-US" altLang="zh-CN" sz="1100" b="1" dirty="0">
                <a:latin typeface="Arial" panose="020B0604020202020204" pitchFamily="34" charset="0"/>
                <a:ea typeface="HarmonyOS Sans SC" panose="00000500000000000000" pitchFamily="2" charset="-122"/>
                <a:sym typeface="Arial" panose="020B0604020202020204" pitchFamily="34" charset="0"/>
              </a:rPr>
              <a:t>CRAB</a:t>
            </a:r>
            <a:endParaRPr lang="zh-CN" altLang="en-US" sz="1100" b="1" dirty="0">
              <a:latin typeface="Arial" panose="020B0604020202020204" pitchFamily="34" charset="0"/>
              <a:ea typeface="HarmonyOS Sans SC" panose="00000500000000000000" pitchFamily="2" charset="-122"/>
              <a:sym typeface="Arial" panose="020B0604020202020204" pitchFamily="34" charset="0"/>
            </a:endParaRPr>
          </a:p>
        </p:txBody>
      </p:sp>
      <p:grpSp>
        <p:nvGrpSpPr>
          <p:cNvPr id="55" name="组合 54">
            <a:extLst>
              <a:ext uri="{FF2B5EF4-FFF2-40B4-BE49-F238E27FC236}">
                <a16:creationId xmlns:a16="http://schemas.microsoft.com/office/drawing/2014/main" id="{9EECA20C-34CF-4EEE-58FA-7FEAC5E39EC2}"/>
              </a:ext>
            </a:extLst>
          </p:cNvPr>
          <p:cNvGrpSpPr>
            <a:grpSpLocks/>
          </p:cNvGrpSpPr>
          <p:nvPr/>
        </p:nvGrpSpPr>
        <p:grpSpPr>
          <a:xfrm>
            <a:off x="365125" y="936691"/>
            <a:ext cx="11455400" cy="843038"/>
            <a:chOff x="577811" y="1885480"/>
            <a:chExt cx="21552289" cy="1799721"/>
          </a:xfrm>
        </p:grpSpPr>
        <p:sp>
          <p:nvSpPr>
            <p:cNvPr id="56" name="矩形: 圆角 55">
              <a:extLst>
                <a:ext uri="{FF2B5EF4-FFF2-40B4-BE49-F238E27FC236}">
                  <a16:creationId xmlns:a16="http://schemas.microsoft.com/office/drawing/2014/main" id="{F887F5BF-BB82-5409-700F-BCBF78B4D60D}"/>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7" name="矩形: 圆角 56">
              <a:extLst>
                <a:ext uri="{FF2B5EF4-FFF2-40B4-BE49-F238E27FC236}">
                  <a16:creationId xmlns:a16="http://schemas.microsoft.com/office/drawing/2014/main" id="{6A4B66F6-3E6F-9566-42D1-6E531448DA95}"/>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8" name="文本框 57">
            <a:extLst>
              <a:ext uri="{FF2B5EF4-FFF2-40B4-BE49-F238E27FC236}">
                <a16:creationId xmlns:a16="http://schemas.microsoft.com/office/drawing/2014/main" id="{F404E67C-94F6-785A-C2BD-8B6259E11889}"/>
              </a:ext>
            </a:extLst>
          </p:cNvPr>
          <p:cNvSpPr txBox="1">
            <a:spLocks/>
          </p:cNvSpPr>
          <p:nvPr/>
        </p:nvSpPr>
        <p:spPr>
          <a:xfrm>
            <a:off x="472033" y="957105"/>
            <a:ext cx="11348492" cy="845616"/>
          </a:xfrm>
          <a:prstGeom prst="rect">
            <a:avLst/>
          </a:prstGeom>
          <a:noFill/>
        </p:spPr>
        <p:txBody>
          <a:bodyPr wrap="square" lIns="91440" tIns="45720" rIns="91440" bIns="45720">
            <a:spAutoFit/>
          </a:bodyPr>
          <a:lstStyle/>
          <a:p>
            <a:pPr marL="285750" indent="-285750" algn="just">
              <a:lnSpc>
                <a:spcPct val="120000"/>
              </a:lnSpc>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舒巴坦</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度洛巴坦治疗</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CRAB</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感染的</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28</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天全因死亡率为</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19%</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，相较于多黏菌素</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E</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（甲磺酸盐）治疗（</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32.5%</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）的死亡风险降低</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45%</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。在中国患者中死亡率更低，为</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13%</a:t>
            </a:r>
            <a:r>
              <a:rPr lang="en-US" altLang="zh-CN"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a:t>
            </a:r>
          </a:p>
          <a:p>
            <a:pPr marL="285750" indent="-285750" algn="just">
              <a:lnSpc>
                <a:spcPct val="120000"/>
              </a:lnSpc>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依拉环素联合头孢哌酮</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舒巴坦治疗中国患者的</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CRAB</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肺部感染的院内死亡率为</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20%</a:t>
            </a:r>
            <a:r>
              <a:rPr lang="en-US" altLang="zh-CN"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a:t>
            </a:r>
            <a:endParaRPr lang="zh-CN" altLang="en-US"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5" name="任意多边形: 形状 4">
            <a:extLst>
              <a:ext uri="{FF2B5EF4-FFF2-40B4-BE49-F238E27FC236}">
                <a16:creationId xmlns:a16="http://schemas.microsoft.com/office/drawing/2014/main" id="{1183E6D4-5D5E-0FDA-D81F-7877B82BC7B9}"/>
              </a:ext>
            </a:extLst>
          </p:cNvPr>
          <p:cNvSpPr/>
          <p:nvPr/>
        </p:nvSpPr>
        <p:spPr>
          <a:xfrm rot="16200000">
            <a:off x="3388633" y="2297158"/>
            <a:ext cx="2510971" cy="2468337"/>
          </a:xfrm>
          <a:custGeom>
            <a:avLst/>
            <a:gdLst>
              <a:gd name="connsiteX0" fmla="*/ 2510971 w 2510971"/>
              <a:gd name="connsiteY0" fmla="*/ 232411 h 2620737"/>
              <a:gd name="connsiteX1" fmla="*/ 2510971 w 2510971"/>
              <a:gd name="connsiteY1" fmla="*/ 2620737 h 2620737"/>
              <a:gd name="connsiteX2" fmla="*/ 0 w 2510971"/>
              <a:gd name="connsiteY2" fmla="*/ 2620737 h 2620737"/>
              <a:gd name="connsiteX3" fmla="*/ 0 w 2510971"/>
              <a:gd name="connsiteY3" fmla="*/ 232411 h 2620737"/>
              <a:gd name="connsiteX4" fmla="*/ 616771 w 2510971"/>
              <a:gd name="connsiteY4" fmla="*/ 232411 h 2620737"/>
              <a:gd name="connsiteX5" fmla="*/ 752656 w 2510971"/>
              <a:gd name="connsiteY5" fmla="*/ 0 h 2620737"/>
              <a:gd name="connsiteX6" fmla="*/ 888542 w 2510971"/>
              <a:gd name="connsiteY6" fmla="*/ 232411 h 262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0971" h="2620737">
                <a:moveTo>
                  <a:pt x="2510971" y="232411"/>
                </a:moveTo>
                <a:lnTo>
                  <a:pt x="2510971" y="2620737"/>
                </a:lnTo>
                <a:lnTo>
                  <a:pt x="0" y="2620737"/>
                </a:lnTo>
                <a:lnTo>
                  <a:pt x="0" y="232411"/>
                </a:lnTo>
                <a:lnTo>
                  <a:pt x="616771" y="232411"/>
                </a:lnTo>
                <a:lnTo>
                  <a:pt x="752656" y="0"/>
                </a:lnTo>
                <a:lnTo>
                  <a:pt x="888542" y="232411"/>
                </a:lnTo>
                <a:close/>
              </a:path>
            </a:pathLst>
          </a:custGeom>
          <a:gradFill>
            <a:gsLst>
              <a:gs pos="4000">
                <a:schemeClr val="tx2">
                  <a:alpha val="34000"/>
                </a:schemeClr>
              </a:gs>
              <a:gs pos="100000">
                <a:schemeClr val="accent1">
                  <a:alpha val="0"/>
                </a:schemeClr>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HarmonyOS Sans SC" panose="00000500000000000000" pitchFamily="2" charset="-122"/>
              <a:ea typeface="HarmonyOS Sans SC" panose="00000500000000000000" pitchFamily="2" charset="-122"/>
            </a:endParaRPr>
          </a:p>
        </p:txBody>
      </p:sp>
      <p:sp>
        <p:nvSpPr>
          <p:cNvPr id="10" name="文本框 9">
            <a:extLst>
              <a:ext uri="{FF2B5EF4-FFF2-40B4-BE49-F238E27FC236}">
                <a16:creationId xmlns:a16="http://schemas.microsoft.com/office/drawing/2014/main" id="{02F07220-2DC1-920C-D330-159829943DE6}"/>
              </a:ext>
            </a:extLst>
          </p:cNvPr>
          <p:cNvSpPr txBox="1"/>
          <p:nvPr/>
        </p:nvSpPr>
        <p:spPr>
          <a:xfrm>
            <a:off x="3970259" y="4948416"/>
            <a:ext cx="1980029" cy="246221"/>
          </a:xfrm>
          <a:prstGeom prst="rect">
            <a:avLst/>
          </a:prstGeom>
          <a:noFill/>
        </p:spPr>
        <p:txBody>
          <a:bodyPr wrap="none" rtlCol="0" anchor="b">
            <a:spAutoFit/>
          </a:bodyPr>
          <a:lstStyle>
            <a:defPPr>
              <a:defRPr lang="zh-CN"/>
            </a:defPPr>
            <a:lvl1pPr>
              <a:defRPr sz="900"/>
            </a:lvl1pPr>
          </a:lstStyle>
          <a:p>
            <a:r>
              <a:rPr lang="zh-CN" altLang="en-US" sz="1000" dirty="0">
                <a:solidFill>
                  <a:prstClr val="black"/>
                </a:solidFill>
                <a:latin typeface="HarmonyOS Sans SC" panose="00000500000000000000" pitchFamily="2" charset="-122"/>
                <a:ea typeface="HarmonyOS Sans SC" panose="00000500000000000000" pitchFamily="2" charset="-122"/>
                <a:cs typeface="+mn-ea"/>
                <a:sym typeface="+mn-lt"/>
              </a:rPr>
              <a:t>全因死亡率：所有死因的死亡率</a:t>
            </a:r>
          </a:p>
        </p:txBody>
      </p:sp>
      <p:grpSp>
        <p:nvGrpSpPr>
          <p:cNvPr id="12" name="组合 11">
            <a:extLst>
              <a:ext uri="{FF2B5EF4-FFF2-40B4-BE49-F238E27FC236}">
                <a16:creationId xmlns:a16="http://schemas.microsoft.com/office/drawing/2014/main" id="{03F966AB-A3D7-8E4F-0755-3B66034496ED}"/>
              </a:ext>
            </a:extLst>
          </p:cNvPr>
          <p:cNvGrpSpPr/>
          <p:nvPr/>
        </p:nvGrpSpPr>
        <p:grpSpPr>
          <a:xfrm>
            <a:off x="1397123" y="4887546"/>
            <a:ext cx="1814652" cy="307777"/>
            <a:chOff x="2255767" y="4870861"/>
            <a:chExt cx="1814652" cy="307777"/>
          </a:xfrm>
        </p:grpSpPr>
        <p:sp>
          <p:nvSpPr>
            <p:cNvPr id="13" name="文本框 12">
              <a:extLst>
                <a:ext uri="{FF2B5EF4-FFF2-40B4-BE49-F238E27FC236}">
                  <a16:creationId xmlns:a16="http://schemas.microsoft.com/office/drawing/2014/main" id="{7722FC08-A8A4-3A02-761D-113285871A71}"/>
                </a:ext>
              </a:extLst>
            </p:cNvPr>
            <p:cNvSpPr txBox="1"/>
            <p:nvPr/>
          </p:nvSpPr>
          <p:spPr>
            <a:xfrm>
              <a:off x="2338188" y="4870861"/>
              <a:ext cx="1649811" cy="307777"/>
            </a:xfrm>
            <a:prstGeom prst="rect">
              <a:avLst/>
            </a:prstGeom>
            <a:noFill/>
          </p:spPr>
          <p:txBody>
            <a:bodyPr wrap="none">
              <a:spAutoFit/>
            </a:bodyPr>
            <a:lstStyle/>
            <a:p>
              <a:pPr algn="ctr"/>
              <a:r>
                <a:rPr lang="zh-CN" altLang="en-US" sz="1400" b="1" dirty="0">
                  <a:solidFill>
                    <a:schemeClr val="accent1"/>
                  </a:solidFill>
                  <a:latin typeface="HarmonyOS Sans SC" panose="00000500000000000000" pitchFamily="2" charset="-122"/>
                  <a:ea typeface="HarmonyOS Sans SC" panose="00000500000000000000" pitchFamily="2" charset="-122"/>
                  <a:cs typeface="+mn-ea"/>
                  <a:sym typeface="+mn-lt"/>
                </a:rPr>
                <a:t>非劣效边际为</a:t>
              </a:r>
              <a:r>
                <a:rPr lang="en-US" altLang="zh-CN" sz="1400" b="1" dirty="0">
                  <a:solidFill>
                    <a:schemeClr val="accent1"/>
                  </a:solidFill>
                  <a:latin typeface="HarmonyOS Sans SC" panose="00000500000000000000" pitchFamily="2" charset="-122"/>
                  <a:ea typeface="HarmonyOS Sans SC" panose="00000500000000000000" pitchFamily="2" charset="-122"/>
                  <a:cs typeface="+mn-ea"/>
                  <a:sym typeface="+mn-lt"/>
                </a:rPr>
                <a:t>20%</a:t>
              </a:r>
              <a:endParaRPr lang="zh-CN" altLang="en-US" sz="1400" b="1" dirty="0">
                <a:solidFill>
                  <a:schemeClr val="accent1"/>
                </a:solidFill>
                <a:latin typeface="HarmonyOS Sans SC" panose="00000500000000000000" pitchFamily="2" charset="-122"/>
                <a:ea typeface="HarmonyOS Sans SC" panose="00000500000000000000" pitchFamily="2" charset="-122"/>
                <a:cs typeface="+mn-ea"/>
                <a:sym typeface="+mn-lt"/>
              </a:endParaRPr>
            </a:p>
          </p:txBody>
        </p:sp>
        <p:grpSp>
          <p:nvGrpSpPr>
            <p:cNvPr id="61" name="组合 60">
              <a:extLst>
                <a:ext uri="{FF2B5EF4-FFF2-40B4-BE49-F238E27FC236}">
                  <a16:creationId xmlns:a16="http://schemas.microsoft.com/office/drawing/2014/main" id="{C29DB147-F879-DB96-F991-BAE8822E4DB5}"/>
                </a:ext>
              </a:extLst>
            </p:cNvPr>
            <p:cNvGrpSpPr/>
            <p:nvPr/>
          </p:nvGrpSpPr>
          <p:grpSpPr>
            <a:xfrm>
              <a:off x="2255767" y="4953859"/>
              <a:ext cx="1814652" cy="141782"/>
              <a:chOff x="2276243" y="4558470"/>
              <a:chExt cx="1814652" cy="141782"/>
            </a:xfrm>
          </p:grpSpPr>
          <p:sp>
            <p:nvSpPr>
              <p:cNvPr id="63" name="等腰三角形 62">
                <a:extLst>
                  <a:ext uri="{FF2B5EF4-FFF2-40B4-BE49-F238E27FC236}">
                    <a16:creationId xmlns:a16="http://schemas.microsoft.com/office/drawing/2014/main" id="{BF489926-C450-CEC9-1EA8-0C20ECDD5B22}"/>
                  </a:ext>
                </a:extLst>
              </p:cNvPr>
              <p:cNvSpPr/>
              <p:nvPr/>
            </p:nvSpPr>
            <p:spPr>
              <a:xfrm rot="16200000">
                <a:off x="3968556" y="4577913"/>
                <a:ext cx="141782" cy="1028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HarmonyOS Sans SC" panose="00000500000000000000" pitchFamily="2" charset="-122"/>
                  <a:cs typeface="+mn-ea"/>
                  <a:sym typeface="+mn-lt"/>
                </a:endParaRPr>
              </a:p>
            </p:txBody>
          </p:sp>
          <p:sp>
            <p:nvSpPr>
              <p:cNvPr id="128" name="等腰三角形 127">
                <a:extLst>
                  <a:ext uri="{FF2B5EF4-FFF2-40B4-BE49-F238E27FC236}">
                    <a16:creationId xmlns:a16="http://schemas.microsoft.com/office/drawing/2014/main" id="{B3A68A8B-AA54-2BBC-FD39-C82510FAC73C}"/>
                  </a:ext>
                </a:extLst>
              </p:cNvPr>
              <p:cNvSpPr/>
              <p:nvPr/>
            </p:nvSpPr>
            <p:spPr>
              <a:xfrm rot="5400000" flipH="1">
                <a:off x="2256800" y="4577913"/>
                <a:ext cx="141782" cy="10289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HarmonyOS Sans SC" panose="00000500000000000000" pitchFamily="2" charset="-122"/>
                  <a:ea typeface="HarmonyOS Sans SC" panose="00000500000000000000" pitchFamily="2" charset="-122"/>
                  <a:cs typeface="+mn-ea"/>
                  <a:sym typeface="+mn-lt"/>
                </a:endParaRPr>
              </a:p>
            </p:txBody>
          </p:sp>
        </p:grpSp>
      </p:grpSp>
      <p:grpSp>
        <p:nvGrpSpPr>
          <p:cNvPr id="129" name="组合 128">
            <a:extLst>
              <a:ext uri="{FF2B5EF4-FFF2-40B4-BE49-F238E27FC236}">
                <a16:creationId xmlns:a16="http://schemas.microsoft.com/office/drawing/2014/main" id="{93BDA14F-20BA-C2A0-702D-B48106D749AE}"/>
              </a:ext>
            </a:extLst>
          </p:cNvPr>
          <p:cNvGrpSpPr/>
          <p:nvPr/>
        </p:nvGrpSpPr>
        <p:grpSpPr>
          <a:xfrm>
            <a:off x="511401" y="2224545"/>
            <a:ext cx="5421759" cy="2619274"/>
            <a:chOff x="990372" y="7759196"/>
            <a:chExt cx="5421759" cy="2840988"/>
          </a:xfrm>
        </p:grpSpPr>
        <p:sp>
          <p:nvSpPr>
            <p:cNvPr id="130" name="文本框 129">
              <a:extLst>
                <a:ext uri="{FF2B5EF4-FFF2-40B4-BE49-F238E27FC236}">
                  <a16:creationId xmlns:a16="http://schemas.microsoft.com/office/drawing/2014/main" id="{F22AB7AD-9C16-7725-8003-9D52E9912231}"/>
                </a:ext>
              </a:extLst>
            </p:cNvPr>
            <p:cNvSpPr txBox="1"/>
            <p:nvPr/>
          </p:nvSpPr>
          <p:spPr>
            <a:xfrm rot="16200000">
              <a:off x="318726" y="8777869"/>
              <a:ext cx="1589513" cy="246221"/>
            </a:xfrm>
            <a:prstGeom prst="rect">
              <a:avLst/>
            </a:prstGeom>
            <a:noFill/>
          </p:spPr>
          <p:txBody>
            <a:bodyPr wrap="none" lIns="91440" tIns="45720" rIns="91440" bIns="45720" rtlCol="0">
              <a:spAutoFit/>
            </a:bodyPr>
            <a:lstStyle/>
            <a:p>
              <a:r>
                <a:rPr lang="en-US" altLang="zh-CN" sz="1000" b="1"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28</a:t>
              </a:r>
              <a:r>
                <a:rPr lang="zh-CN" altLang="en-US" sz="1000" b="1"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天全因死亡率（</a:t>
              </a:r>
              <a:r>
                <a:rPr lang="en-US" altLang="zh-CN" sz="1000" b="1"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000" b="1"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a:t>
              </a:r>
            </a:p>
          </p:txBody>
        </p:sp>
        <p:graphicFrame>
          <p:nvGraphicFramePr>
            <p:cNvPr id="131" name="图表 130">
              <a:extLst>
                <a:ext uri="{FF2B5EF4-FFF2-40B4-BE49-F238E27FC236}">
                  <a16:creationId xmlns:a16="http://schemas.microsoft.com/office/drawing/2014/main" id="{330B58F8-7208-A8EA-C0F1-4195C2AD60C8}"/>
                </a:ext>
              </a:extLst>
            </p:cNvPr>
            <p:cNvGraphicFramePr/>
            <p:nvPr>
              <p:extLst>
                <p:ext uri="{D42A27DB-BD31-4B8C-83A1-F6EECF244321}">
                  <p14:modId xmlns:p14="http://schemas.microsoft.com/office/powerpoint/2010/main" val="976838688"/>
                </p:ext>
              </p:extLst>
            </p:nvPr>
          </p:nvGraphicFramePr>
          <p:xfrm>
            <a:off x="1166456" y="7759196"/>
            <a:ext cx="2955242" cy="2840988"/>
          </p:xfrm>
          <a:graphic>
            <a:graphicData uri="http://schemas.openxmlformats.org/drawingml/2006/chart">
              <c:chart xmlns:c="http://schemas.openxmlformats.org/drawingml/2006/chart" xmlns:r="http://schemas.openxmlformats.org/officeDocument/2006/relationships" r:id="rId4"/>
            </a:graphicData>
          </a:graphic>
        </p:graphicFrame>
        <p:sp>
          <p:nvSpPr>
            <p:cNvPr id="132" name="文本框 131">
              <a:extLst>
                <a:ext uri="{FF2B5EF4-FFF2-40B4-BE49-F238E27FC236}">
                  <a16:creationId xmlns:a16="http://schemas.microsoft.com/office/drawing/2014/main" id="{0B5DAFEC-D0A0-1BC5-2C82-89F282151210}"/>
                </a:ext>
              </a:extLst>
            </p:cNvPr>
            <p:cNvSpPr txBox="1"/>
            <p:nvPr/>
          </p:nvSpPr>
          <p:spPr bwMode="gray">
            <a:xfrm>
              <a:off x="3252345" y="9911665"/>
              <a:ext cx="484446" cy="291320"/>
            </a:xfrm>
            <a:prstGeom prst="rect">
              <a:avLst/>
            </a:prstGeom>
            <a:ln>
              <a:noFill/>
            </a:ln>
          </p:spPr>
          <p:txBody>
            <a:bodyPr wrap="square" lIns="45720" tIns="45720" rIns="45720" bIns="45720" rtlCol="0" anchor="ctr">
              <a:noAutofit/>
            </a:bodyPr>
            <a:lstStyle/>
            <a:p>
              <a:pPr marL="0" marR="0" lvl="0" indent="0" algn="ctr" defTabSz="914400" eaLnBrk="1" fontAlgn="auto" latinLnBrk="0" hangingPunct="1">
                <a:lnSpc>
                  <a:spcPct val="90000"/>
                </a:lnSpc>
                <a:spcBef>
                  <a:spcPts val="1000"/>
                </a:spcBef>
                <a:spcAft>
                  <a:spcPts val="0"/>
                </a:spcAft>
                <a:buClrTx/>
                <a:buSzTx/>
                <a:buFontTx/>
                <a:buNone/>
                <a:tabLst/>
                <a:defRPr/>
              </a:pPr>
              <a:r>
                <a:rPr kumimoji="0" lang="en-US" altLang="zh-CN" sz="700" b="0" i="0" u="none" strike="noStrike" kern="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(12/63)</a:t>
              </a:r>
              <a:endParaRPr kumimoji="0" lang="zh-CN" altLang="en-US" sz="700" b="0" i="0" u="none" strike="noStrike" kern="0" cap="none" spc="0" normalizeH="0" baseline="0" noProof="0" dirty="0" err="1">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33" name="文本框 132">
              <a:extLst>
                <a:ext uri="{FF2B5EF4-FFF2-40B4-BE49-F238E27FC236}">
                  <a16:creationId xmlns:a16="http://schemas.microsoft.com/office/drawing/2014/main" id="{04F8C35F-9E99-9443-79F3-5E29DE4260E3}"/>
                </a:ext>
              </a:extLst>
            </p:cNvPr>
            <p:cNvSpPr txBox="1"/>
            <p:nvPr/>
          </p:nvSpPr>
          <p:spPr bwMode="gray">
            <a:xfrm>
              <a:off x="2061623" y="9949834"/>
              <a:ext cx="434338" cy="214983"/>
            </a:xfrm>
            <a:prstGeom prst="rect">
              <a:avLst/>
            </a:prstGeom>
            <a:ln>
              <a:noFill/>
            </a:ln>
          </p:spPr>
          <p:txBody>
            <a:bodyPr wrap="square" lIns="45720" tIns="45720" rIns="45720" bIns="45720" rtlCol="0" anchor="ctr">
              <a:noAutofit/>
            </a:bodyPr>
            <a:lstStyle/>
            <a:p>
              <a:pPr marL="0" marR="0" lvl="0" indent="0" algn="ctr" defTabSz="914400" eaLnBrk="1" fontAlgn="auto" latinLnBrk="0" hangingPunct="1">
                <a:lnSpc>
                  <a:spcPct val="90000"/>
                </a:lnSpc>
                <a:spcBef>
                  <a:spcPts val="1000"/>
                </a:spcBef>
                <a:spcAft>
                  <a:spcPts val="0"/>
                </a:spcAft>
                <a:buClrTx/>
                <a:buSzTx/>
                <a:buFontTx/>
                <a:buNone/>
                <a:tabLst/>
                <a:defRPr/>
              </a:pPr>
              <a:r>
                <a:rPr kumimoji="0" lang="en-US" altLang="zh-CN" sz="700" b="0" i="0" u="none" strike="noStrike" kern="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(20/62)</a:t>
              </a:r>
              <a:endParaRPr kumimoji="0" lang="zh-CN" altLang="en-US" sz="700" b="0" i="0" u="none" strike="noStrike" kern="0" cap="none" spc="0" normalizeH="0" baseline="0" noProof="0" dirty="0" err="1">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35" name="矩形: 圆角 134">
              <a:extLst>
                <a:ext uri="{FF2B5EF4-FFF2-40B4-BE49-F238E27FC236}">
                  <a16:creationId xmlns:a16="http://schemas.microsoft.com/office/drawing/2014/main" id="{C3EC29F5-003C-E8F7-F745-978048F60DA6}"/>
                </a:ext>
              </a:extLst>
            </p:cNvPr>
            <p:cNvSpPr/>
            <p:nvPr/>
          </p:nvSpPr>
          <p:spPr>
            <a:xfrm>
              <a:off x="2829786" y="8346976"/>
              <a:ext cx="1319422" cy="332409"/>
            </a:xfrm>
            <a:prstGeom prst="round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defRPr/>
              </a:pPr>
              <a:r>
                <a:rPr lang="zh-CN" altLang="en-US" sz="900" dirty="0">
                  <a:solidFill>
                    <a:schemeClr val="accent1"/>
                  </a:solidFill>
                  <a:latin typeface="HarmonyOS Sans SC" panose="00000500000000000000" pitchFamily="2" charset="-122"/>
                  <a:ea typeface="HarmonyOS Sans SC" panose="00000500000000000000" pitchFamily="2" charset="-122"/>
                  <a:cs typeface="+mn-ea"/>
                  <a:sym typeface="Arial" panose="020B0604020202020204" pitchFamily="34" charset="0"/>
                </a:rPr>
                <a:t>死亡率差异 </a:t>
              </a:r>
              <a:r>
                <a:rPr lang="en-US" altLang="zh-CN" sz="900" dirty="0">
                  <a:solidFill>
                    <a:schemeClr val="accent1"/>
                  </a:solidFill>
                  <a:latin typeface="HarmonyOS Sans SC" panose="00000500000000000000" pitchFamily="2" charset="-122"/>
                  <a:ea typeface="HarmonyOS Sans SC" panose="00000500000000000000" pitchFamily="2" charset="-122"/>
                  <a:cs typeface="+mn-ea"/>
                  <a:sym typeface="Arial" panose="020B0604020202020204" pitchFamily="34" charset="0"/>
                </a:rPr>
                <a:t>13.2% </a:t>
              </a:r>
            </a:p>
            <a:p>
              <a:pPr>
                <a:defRPr/>
              </a:pPr>
              <a:r>
                <a:rPr lang="en-US" altLang="zh-CN" sz="900" dirty="0">
                  <a:solidFill>
                    <a:schemeClr val="accent1"/>
                  </a:solidFill>
                  <a:latin typeface="HarmonyOS Sans SC" panose="00000500000000000000" pitchFamily="2" charset="-122"/>
                  <a:ea typeface="HarmonyOS Sans SC" panose="00000500000000000000" pitchFamily="2" charset="-122"/>
                  <a:cs typeface="+mn-ea"/>
                  <a:sym typeface="Arial" panose="020B0604020202020204" pitchFamily="34" charset="0"/>
                </a:rPr>
                <a:t>(95% CI, -30.0 – 3.5)</a:t>
              </a:r>
            </a:p>
          </p:txBody>
        </p:sp>
        <p:graphicFrame>
          <p:nvGraphicFramePr>
            <p:cNvPr id="136" name="图表 135">
              <a:extLst>
                <a:ext uri="{FF2B5EF4-FFF2-40B4-BE49-F238E27FC236}">
                  <a16:creationId xmlns:a16="http://schemas.microsoft.com/office/drawing/2014/main" id="{0D2D8D9D-DB7D-90F7-A3FD-15BC4E6F756C}"/>
                </a:ext>
              </a:extLst>
            </p:cNvPr>
            <p:cNvGraphicFramePr/>
            <p:nvPr>
              <p:extLst>
                <p:ext uri="{D42A27DB-BD31-4B8C-83A1-F6EECF244321}">
                  <p14:modId xmlns:p14="http://schemas.microsoft.com/office/powerpoint/2010/main" val="2727821370"/>
                </p:ext>
              </p:extLst>
            </p:nvPr>
          </p:nvGraphicFramePr>
          <p:xfrm>
            <a:off x="4113101" y="8218005"/>
            <a:ext cx="2299030" cy="2247437"/>
          </p:xfrm>
          <a:graphic>
            <a:graphicData uri="http://schemas.openxmlformats.org/drawingml/2006/chart">
              <c:chart xmlns:c="http://schemas.openxmlformats.org/drawingml/2006/chart" xmlns:r="http://schemas.openxmlformats.org/officeDocument/2006/relationships" r:id="rId5"/>
            </a:graphicData>
          </a:graphic>
        </p:graphicFrame>
        <p:sp>
          <p:nvSpPr>
            <p:cNvPr id="137" name="文本框 136">
              <a:extLst>
                <a:ext uri="{FF2B5EF4-FFF2-40B4-BE49-F238E27FC236}">
                  <a16:creationId xmlns:a16="http://schemas.microsoft.com/office/drawing/2014/main" id="{2B0BE954-C964-E1E6-D3FB-B082FDBF5777}"/>
                </a:ext>
              </a:extLst>
            </p:cNvPr>
            <p:cNvSpPr txBox="1"/>
            <p:nvPr/>
          </p:nvSpPr>
          <p:spPr>
            <a:xfrm>
              <a:off x="4401408" y="7881357"/>
              <a:ext cx="1723549" cy="300446"/>
            </a:xfrm>
            <a:prstGeom prst="rect">
              <a:avLst/>
            </a:prstGeom>
            <a:noFill/>
          </p:spPr>
          <p:txBody>
            <a:bodyPr wrap="none" rtlCol="0">
              <a:spAutoFit/>
            </a:bodyPr>
            <a:lstStyle/>
            <a:p>
              <a:r>
                <a:rPr lang="zh-CN" altLang="en-US" sz="1200" b="1" dirty="0">
                  <a:latin typeface="HarmonyOS Sans SC" panose="00000500000000000000" pitchFamily="2" charset="-122"/>
                  <a:ea typeface="HarmonyOS Sans SC" panose="00000500000000000000" pitchFamily="2" charset="-122"/>
                </a:rPr>
                <a:t>中国患者的死亡率更低</a:t>
              </a:r>
            </a:p>
          </p:txBody>
        </p:sp>
      </p:grpSp>
      <p:sp>
        <p:nvSpPr>
          <p:cNvPr id="156" name="文本框 155">
            <a:extLst>
              <a:ext uri="{FF2B5EF4-FFF2-40B4-BE49-F238E27FC236}">
                <a16:creationId xmlns:a16="http://schemas.microsoft.com/office/drawing/2014/main" id="{E9317FFD-A3A3-9BE5-3D7B-6950EBD1E7B8}"/>
              </a:ext>
            </a:extLst>
          </p:cNvPr>
          <p:cNvSpPr txBox="1"/>
          <p:nvPr/>
        </p:nvSpPr>
        <p:spPr>
          <a:xfrm>
            <a:off x="9635767" y="4734748"/>
            <a:ext cx="1098378" cy="230832"/>
          </a:xfrm>
          <a:prstGeom prst="rect">
            <a:avLst/>
          </a:prstGeom>
          <a:noFill/>
        </p:spPr>
        <p:txBody>
          <a:bodyPr wrap="none" rtlCol="0">
            <a:spAutoFit/>
          </a:bodyPr>
          <a:lstStyle/>
          <a:p>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头孢哌酮</a:t>
            </a:r>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舒巴坦</a:t>
            </a:r>
          </a:p>
        </p:txBody>
      </p:sp>
      <p:sp>
        <p:nvSpPr>
          <p:cNvPr id="157" name="文本框 156">
            <a:extLst>
              <a:ext uri="{FF2B5EF4-FFF2-40B4-BE49-F238E27FC236}">
                <a16:creationId xmlns:a16="http://schemas.microsoft.com/office/drawing/2014/main" id="{176A2DF7-5439-7ACB-A8BE-5A02D90EF42E}"/>
              </a:ext>
            </a:extLst>
          </p:cNvPr>
          <p:cNvSpPr txBox="1"/>
          <p:nvPr/>
        </p:nvSpPr>
        <p:spPr>
          <a:xfrm>
            <a:off x="2420336" y="4742434"/>
            <a:ext cx="1213794" cy="230832"/>
          </a:xfrm>
          <a:prstGeom prst="rect">
            <a:avLst/>
          </a:prstGeom>
          <a:noFill/>
        </p:spPr>
        <p:txBody>
          <a:bodyPr wrap="none" rtlCol="0">
            <a:spAutoFit/>
          </a:bodyPr>
          <a:lstStyle/>
          <a:p>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亚胺培南</a:t>
            </a:r>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西司他丁</a:t>
            </a:r>
          </a:p>
        </p:txBody>
      </p:sp>
      <p:sp>
        <p:nvSpPr>
          <p:cNvPr id="158" name="文本框 157">
            <a:extLst>
              <a:ext uri="{FF2B5EF4-FFF2-40B4-BE49-F238E27FC236}">
                <a16:creationId xmlns:a16="http://schemas.microsoft.com/office/drawing/2014/main" id="{243D6555-3A24-CF53-1697-0E6C12C00AFE}"/>
              </a:ext>
            </a:extLst>
          </p:cNvPr>
          <p:cNvSpPr txBox="1"/>
          <p:nvPr/>
        </p:nvSpPr>
        <p:spPr>
          <a:xfrm>
            <a:off x="1254504" y="4742434"/>
            <a:ext cx="1213794" cy="230832"/>
          </a:xfrm>
          <a:prstGeom prst="rect">
            <a:avLst/>
          </a:prstGeom>
          <a:noFill/>
        </p:spPr>
        <p:txBody>
          <a:bodyPr wrap="none" rtlCol="0">
            <a:spAutoFit/>
          </a:bodyPr>
          <a:lstStyle/>
          <a:p>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亚胺培南</a:t>
            </a:r>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西司他丁</a:t>
            </a:r>
          </a:p>
        </p:txBody>
      </p:sp>
      <p:sp>
        <p:nvSpPr>
          <p:cNvPr id="8" name="文本框 7">
            <a:extLst>
              <a:ext uri="{FF2B5EF4-FFF2-40B4-BE49-F238E27FC236}">
                <a16:creationId xmlns:a16="http://schemas.microsoft.com/office/drawing/2014/main" id="{F8AF00D4-024B-EA94-0662-D785DEEC8386}"/>
              </a:ext>
            </a:extLst>
          </p:cNvPr>
          <p:cNvSpPr txBox="1"/>
          <p:nvPr/>
        </p:nvSpPr>
        <p:spPr>
          <a:xfrm>
            <a:off x="8372108" y="6024519"/>
            <a:ext cx="3717684" cy="215444"/>
          </a:xfrm>
          <a:prstGeom prst="rect">
            <a:avLst/>
          </a:prstGeom>
          <a:noFill/>
        </p:spPr>
        <p:txBody>
          <a:bodyPr wrap="square">
            <a:spAutoFit/>
          </a:bodyPr>
          <a:lstStyle>
            <a:defPPr>
              <a:defRPr lang="en-US"/>
            </a:defPPr>
            <a:lvl1pPr marR="0" lvl="0" indent="0" algn="just" defTabSz="914400" fontAlgn="auto">
              <a:spcBef>
                <a:spcPts val="1000"/>
              </a:spcBef>
              <a:spcAft>
                <a:spcPts val="0"/>
              </a:spcAft>
              <a:buClrTx/>
              <a:buSzTx/>
              <a:buFontTx/>
              <a:buNone/>
              <a:tabLst/>
              <a:defRPr kumimoji="0" sz="800" b="0" i="0" u="none" strike="noStrike" cap="none" spc="0" normalizeH="0" baseline="0">
                <a:ln>
                  <a:noFill/>
                </a:ln>
                <a:effectLst/>
                <a:uLnTx/>
                <a:uFillTx/>
                <a:latin typeface="Arial" panose="020B0604020202020204" pitchFamily="34" charset="0"/>
                <a:ea typeface="HarmonyOS Sans SC" panose="00000500000000000000" pitchFamily="2" charset="-122"/>
                <a:cs typeface="+mn-ea"/>
              </a:defRPr>
            </a:lvl1pPr>
          </a:lstStyle>
          <a:p>
            <a:r>
              <a:rPr lang="zh-CN" altLang="en-US" dirty="0"/>
              <a:t>注：本页中两个研究非舒巴坦</a:t>
            </a:r>
            <a:r>
              <a:rPr lang="en-US" altLang="zh-CN" dirty="0"/>
              <a:t>-</a:t>
            </a:r>
            <a:r>
              <a:rPr lang="zh-CN" altLang="en-US" dirty="0"/>
              <a:t>度洛巴坦与依拉环素的头对头研究，请谨慎解读</a:t>
            </a:r>
          </a:p>
        </p:txBody>
      </p:sp>
    </p:spTree>
    <p:extLst>
      <p:ext uri="{BB962C8B-B14F-4D97-AF65-F5344CB8AC3E}">
        <p14:creationId xmlns:p14="http://schemas.microsoft.com/office/powerpoint/2010/main" val="141149170"/>
      </p:ext>
    </p:extLst>
  </p:cSld>
  <p:clrMapOvr>
    <a:masterClrMapping/>
  </p:clrMapOvr>
  <p:extLst>
    <p:ext uri="{6950BFC3-D8DA-4A85-94F7-54DA5524770B}">
      <p188:commentRel xmlns:p188="http://schemas.microsoft.com/office/powerpoint/2018/8/main" r:id="rId2"/>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D8F109E-D8AE-446D-B6BD-C2264C3DD355}"/>
              </a:ext>
            </a:extLst>
          </p:cNvPr>
          <p:cNvGrpSpPr/>
          <p:nvPr/>
        </p:nvGrpSpPr>
        <p:grpSpPr>
          <a:xfrm>
            <a:off x="6166688" y="1816924"/>
            <a:ext cx="5657012" cy="3455720"/>
            <a:chOff x="330200" y="949899"/>
            <a:chExt cx="5657012" cy="4666509"/>
          </a:xfrm>
        </p:grpSpPr>
        <p:grpSp>
          <p:nvGrpSpPr>
            <p:cNvPr id="5" name="组合 4">
              <a:extLst>
                <a:ext uri="{FF2B5EF4-FFF2-40B4-BE49-F238E27FC236}">
                  <a16:creationId xmlns:a16="http://schemas.microsoft.com/office/drawing/2014/main" id="{A5028201-3270-DA18-08E7-2EB75C3EDD98}"/>
                </a:ext>
              </a:extLst>
            </p:cNvPr>
            <p:cNvGrpSpPr/>
            <p:nvPr/>
          </p:nvGrpSpPr>
          <p:grpSpPr>
            <a:xfrm>
              <a:off x="330200" y="949899"/>
              <a:ext cx="5657012" cy="4666509"/>
              <a:chOff x="314689" y="1308553"/>
              <a:chExt cx="5019042" cy="4666509"/>
            </a:xfrm>
          </p:grpSpPr>
          <p:grpSp>
            <p:nvGrpSpPr>
              <p:cNvPr id="15" name="组合 14">
                <a:extLst>
                  <a:ext uri="{FF2B5EF4-FFF2-40B4-BE49-F238E27FC236}">
                    <a16:creationId xmlns:a16="http://schemas.microsoft.com/office/drawing/2014/main" id="{D466B9BA-131C-A36B-F7C6-AD16391305E1}"/>
                  </a:ext>
                </a:extLst>
              </p:cNvPr>
              <p:cNvGrpSpPr>
                <a:grpSpLocks/>
              </p:cNvGrpSpPr>
              <p:nvPr/>
            </p:nvGrpSpPr>
            <p:grpSpPr>
              <a:xfrm>
                <a:off x="314689" y="1308553"/>
                <a:ext cx="5019042" cy="4666509"/>
                <a:chOff x="1076325" y="6560675"/>
                <a:chExt cx="3321778" cy="2513705"/>
              </a:xfrm>
            </p:grpSpPr>
            <p:grpSp>
              <p:nvGrpSpPr>
                <p:cNvPr id="17" name="组合 16">
                  <a:extLst>
                    <a:ext uri="{FF2B5EF4-FFF2-40B4-BE49-F238E27FC236}">
                      <a16:creationId xmlns:a16="http://schemas.microsoft.com/office/drawing/2014/main" id="{F78039A2-CAF7-F831-E899-238F1340603A}"/>
                    </a:ext>
                  </a:extLst>
                </p:cNvPr>
                <p:cNvGrpSpPr/>
                <p:nvPr/>
              </p:nvGrpSpPr>
              <p:grpSpPr>
                <a:xfrm>
                  <a:off x="1261816" y="7175545"/>
                  <a:ext cx="2950798" cy="1898835"/>
                  <a:chOff x="747000" y="3712400"/>
                  <a:chExt cx="3120150" cy="1873987"/>
                </a:xfrm>
              </p:grpSpPr>
              <p:sp>
                <p:nvSpPr>
                  <p:cNvPr id="19" name="矩形: 圆角 18">
                    <a:extLst>
                      <a:ext uri="{FF2B5EF4-FFF2-40B4-BE49-F238E27FC236}">
                        <a16:creationId xmlns:a16="http://schemas.microsoft.com/office/drawing/2014/main" id="{8C6F69A9-4436-962D-D51E-3839E423FC17}"/>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0" name="矩形: 圆角 19">
                    <a:extLst>
                      <a:ext uri="{FF2B5EF4-FFF2-40B4-BE49-F238E27FC236}">
                        <a16:creationId xmlns:a16="http://schemas.microsoft.com/office/drawing/2014/main" id="{3AA613A9-C754-3602-9F9F-AC57A9FCE1D8}"/>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8" name="矩形: 圆角 17">
                  <a:extLst>
                    <a:ext uri="{FF2B5EF4-FFF2-40B4-BE49-F238E27FC236}">
                      <a16:creationId xmlns:a16="http://schemas.microsoft.com/office/drawing/2014/main" id="{DECD4E03-2D3E-C819-2253-BBE45B71E883}"/>
                    </a:ext>
                  </a:extLst>
                </p:cNvPr>
                <p:cNvSpPr/>
                <p:nvPr/>
              </p:nvSpPr>
              <p:spPr>
                <a:xfrm>
                  <a:off x="1076325" y="6560675"/>
                  <a:ext cx="3321778" cy="2482067"/>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6" name="任意多边形: 形状 15">
                <a:extLst>
                  <a:ext uri="{FF2B5EF4-FFF2-40B4-BE49-F238E27FC236}">
                    <a16:creationId xmlns:a16="http://schemas.microsoft.com/office/drawing/2014/main" id="{7F6C94AA-B205-C560-AB53-D1FC8D4B4995}"/>
                  </a:ext>
                </a:extLst>
              </p:cNvPr>
              <p:cNvSpPr/>
              <p:nvPr/>
            </p:nvSpPr>
            <p:spPr>
              <a:xfrm flipV="1">
                <a:off x="767233" y="1308553"/>
                <a:ext cx="4113955" cy="516510"/>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4" name="任意多边形: 形状 13">
              <a:extLst>
                <a:ext uri="{FF2B5EF4-FFF2-40B4-BE49-F238E27FC236}">
                  <a16:creationId xmlns:a16="http://schemas.microsoft.com/office/drawing/2014/main" id="{FAEDC4E0-C93B-6938-3A51-53357ACF82AB}"/>
                </a:ext>
              </a:extLst>
            </p:cNvPr>
            <p:cNvSpPr/>
            <p:nvPr/>
          </p:nvSpPr>
          <p:spPr>
            <a:xfrm rot="10800000" flipV="1">
              <a:off x="441173" y="5155530"/>
              <a:ext cx="279552" cy="285822"/>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21" name="组合 20">
            <a:extLst>
              <a:ext uri="{FF2B5EF4-FFF2-40B4-BE49-F238E27FC236}">
                <a16:creationId xmlns:a16="http://schemas.microsoft.com/office/drawing/2014/main" id="{328AB5FB-EDC5-9319-D11D-8D8A92D0470A}"/>
              </a:ext>
            </a:extLst>
          </p:cNvPr>
          <p:cNvGrpSpPr/>
          <p:nvPr/>
        </p:nvGrpSpPr>
        <p:grpSpPr>
          <a:xfrm>
            <a:off x="371475" y="1816924"/>
            <a:ext cx="5657012" cy="3455720"/>
            <a:chOff x="330200" y="949899"/>
            <a:chExt cx="5657012" cy="4666509"/>
          </a:xfrm>
        </p:grpSpPr>
        <p:grpSp>
          <p:nvGrpSpPr>
            <p:cNvPr id="22" name="组合 21">
              <a:extLst>
                <a:ext uri="{FF2B5EF4-FFF2-40B4-BE49-F238E27FC236}">
                  <a16:creationId xmlns:a16="http://schemas.microsoft.com/office/drawing/2014/main" id="{D2516ABB-75BA-E300-AC58-D47BBB37E6A3}"/>
                </a:ext>
              </a:extLst>
            </p:cNvPr>
            <p:cNvGrpSpPr/>
            <p:nvPr/>
          </p:nvGrpSpPr>
          <p:grpSpPr>
            <a:xfrm>
              <a:off x="330200" y="949899"/>
              <a:ext cx="5657012" cy="4666509"/>
              <a:chOff x="314689" y="1308553"/>
              <a:chExt cx="5019042" cy="4666509"/>
            </a:xfrm>
          </p:grpSpPr>
          <p:grpSp>
            <p:nvGrpSpPr>
              <p:cNvPr id="24" name="组合 23">
                <a:extLst>
                  <a:ext uri="{FF2B5EF4-FFF2-40B4-BE49-F238E27FC236}">
                    <a16:creationId xmlns:a16="http://schemas.microsoft.com/office/drawing/2014/main" id="{ACDF90F6-B722-207E-FB8D-0EA05FF582EE}"/>
                  </a:ext>
                </a:extLst>
              </p:cNvPr>
              <p:cNvGrpSpPr>
                <a:grpSpLocks/>
              </p:cNvGrpSpPr>
              <p:nvPr/>
            </p:nvGrpSpPr>
            <p:grpSpPr>
              <a:xfrm>
                <a:off x="314689" y="1308553"/>
                <a:ext cx="5019042" cy="4666509"/>
                <a:chOff x="1076325" y="6560675"/>
                <a:chExt cx="3321778" cy="2513705"/>
              </a:xfrm>
            </p:grpSpPr>
            <p:grpSp>
              <p:nvGrpSpPr>
                <p:cNvPr id="30" name="组合 29">
                  <a:extLst>
                    <a:ext uri="{FF2B5EF4-FFF2-40B4-BE49-F238E27FC236}">
                      <a16:creationId xmlns:a16="http://schemas.microsoft.com/office/drawing/2014/main" id="{958ECC15-741D-C0C0-AF6D-EA46DFA9D67C}"/>
                    </a:ext>
                  </a:extLst>
                </p:cNvPr>
                <p:cNvGrpSpPr/>
                <p:nvPr/>
              </p:nvGrpSpPr>
              <p:grpSpPr>
                <a:xfrm>
                  <a:off x="1261816" y="7175545"/>
                  <a:ext cx="2950798" cy="1898835"/>
                  <a:chOff x="747000" y="3712400"/>
                  <a:chExt cx="3120150" cy="1873987"/>
                </a:xfrm>
              </p:grpSpPr>
              <p:sp>
                <p:nvSpPr>
                  <p:cNvPr id="38" name="矩形: 圆角 37">
                    <a:extLst>
                      <a:ext uri="{FF2B5EF4-FFF2-40B4-BE49-F238E27FC236}">
                        <a16:creationId xmlns:a16="http://schemas.microsoft.com/office/drawing/2014/main" id="{EAB636C9-764D-D258-91B6-1D46BA77443C}"/>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9" name="矩形: 圆角 38">
                    <a:extLst>
                      <a:ext uri="{FF2B5EF4-FFF2-40B4-BE49-F238E27FC236}">
                        <a16:creationId xmlns:a16="http://schemas.microsoft.com/office/drawing/2014/main" id="{624E84E8-642A-BAA7-1B6D-BB78076375D6}"/>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7" name="矩形: 圆角 36">
                  <a:extLst>
                    <a:ext uri="{FF2B5EF4-FFF2-40B4-BE49-F238E27FC236}">
                      <a16:creationId xmlns:a16="http://schemas.microsoft.com/office/drawing/2014/main" id="{B476DA6E-AB69-A77C-AF55-B5545F4DF406}"/>
                    </a:ext>
                  </a:extLst>
                </p:cNvPr>
                <p:cNvSpPr/>
                <p:nvPr/>
              </p:nvSpPr>
              <p:spPr>
                <a:xfrm>
                  <a:off x="1076325" y="6560675"/>
                  <a:ext cx="3321778" cy="2482067"/>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8" name="任意多边形: 形状 27">
                <a:extLst>
                  <a:ext uri="{FF2B5EF4-FFF2-40B4-BE49-F238E27FC236}">
                    <a16:creationId xmlns:a16="http://schemas.microsoft.com/office/drawing/2014/main" id="{B700AC73-1BD6-72E7-DB44-BA1CB71B5D9D}"/>
                  </a:ext>
                </a:extLst>
              </p:cNvPr>
              <p:cNvSpPr/>
              <p:nvPr/>
            </p:nvSpPr>
            <p:spPr>
              <a:xfrm flipV="1">
                <a:off x="767233" y="1308553"/>
                <a:ext cx="4113955" cy="516510"/>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3" name="任意多边形: 形状 22">
              <a:extLst>
                <a:ext uri="{FF2B5EF4-FFF2-40B4-BE49-F238E27FC236}">
                  <a16:creationId xmlns:a16="http://schemas.microsoft.com/office/drawing/2014/main" id="{4EDB697D-8CBE-EF10-C533-55DACD51A8A7}"/>
                </a:ext>
              </a:extLst>
            </p:cNvPr>
            <p:cNvSpPr/>
            <p:nvPr/>
          </p:nvSpPr>
          <p:spPr>
            <a:xfrm rot="10800000" flipV="1">
              <a:off x="441173" y="5155530"/>
              <a:ext cx="279552" cy="285822"/>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72" name="文本框 71">
            <a:extLst>
              <a:ext uri="{FF2B5EF4-FFF2-40B4-BE49-F238E27FC236}">
                <a16:creationId xmlns:a16="http://schemas.microsoft.com/office/drawing/2014/main" id="{66D60CBA-68B4-49BB-E17C-B453833C4923}"/>
              </a:ext>
            </a:extLst>
          </p:cNvPr>
          <p:cNvSpPr txBox="1"/>
          <p:nvPr/>
        </p:nvSpPr>
        <p:spPr>
          <a:xfrm>
            <a:off x="6276975" y="1841500"/>
            <a:ext cx="5438040" cy="307777"/>
          </a:xfrm>
          <a:prstGeom prst="rect">
            <a:avLst/>
          </a:prstGeom>
          <a:noFill/>
        </p:spPr>
        <p:txBody>
          <a:bodyPr wrap="squar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依拉环素 </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vs </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多黏菌素</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B</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的显效率</a:t>
            </a:r>
            <a:r>
              <a:rPr lang="en-US" altLang="zh-CN"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2</a:t>
            </a:r>
            <a:endParaRPr lang="zh-CN" altLang="en-US"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89" name="文本框 88">
            <a:extLst>
              <a:ext uri="{FF2B5EF4-FFF2-40B4-BE49-F238E27FC236}">
                <a16:creationId xmlns:a16="http://schemas.microsoft.com/office/drawing/2014/main" id="{40156C2A-550C-4B03-520D-0BA24913BA28}"/>
              </a:ext>
            </a:extLst>
          </p:cNvPr>
          <p:cNvSpPr txBox="1"/>
          <p:nvPr/>
        </p:nvSpPr>
        <p:spPr>
          <a:xfrm>
            <a:off x="480160" y="1841500"/>
            <a:ext cx="5438040" cy="307777"/>
          </a:xfrm>
          <a:prstGeom prst="rect">
            <a:avLst/>
          </a:prstGeom>
          <a:noFill/>
        </p:spPr>
        <p:txBody>
          <a:bodyPr wrap="squar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舒巴坦</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度洛巴坦 </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vs </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多黏菌素</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E</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的临床治愈率</a:t>
            </a:r>
            <a:r>
              <a:rPr lang="en-US" altLang="zh-CN"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1</a:t>
            </a:r>
            <a:endParaRPr lang="zh-CN" altLang="en-US"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 name="文本占位符 1">
            <a:extLst>
              <a:ext uri="{FF2B5EF4-FFF2-40B4-BE49-F238E27FC236}">
                <a16:creationId xmlns:a16="http://schemas.microsoft.com/office/drawing/2014/main" id="{4497D947-E81B-FFC1-A486-B75551A82DF2}"/>
              </a:ext>
            </a:extLst>
          </p:cNvPr>
          <p:cNvSpPr>
            <a:spLocks noGrp="1"/>
          </p:cNvSpPr>
          <p:nvPr>
            <p:ph type="body" sz="quarter" idx="10"/>
          </p:nvPr>
        </p:nvSpPr>
        <p:spPr/>
        <p:txBody>
          <a:bodyPr anchor="b"/>
          <a:lstStyle/>
          <a:p>
            <a:pPr marL="228600" indent="-228600">
              <a:buFont typeface="+mj-lt"/>
              <a:buAutoNum type="arabicPeriod"/>
            </a:pPr>
            <a:r>
              <a:rPr lang="fr-FR" altLang="zh-CN" dirty="0">
                <a:latin typeface="Arial" panose="020B0604020202020204" pitchFamily="34" charset="0"/>
                <a:sym typeface="Arial" panose="020B0604020202020204" pitchFamily="34" charset="0"/>
              </a:rPr>
              <a:t>Kaye KS, et al. Lancet Infect Dis 2023;  23: 1072–84</a:t>
            </a:r>
          </a:p>
          <a:p>
            <a:pPr marL="228600" indent="-228600">
              <a:buFont typeface="+mj-lt"/>
              <a:buAutoNum type="arabicPeriod"/>
            </a:pPr>
            <a:r>
              <a:rPr lang="zh-CN" altLang="en-US" dirty="0">
                <a:latin typeface="Arial" panose="020B0604020202020204" pitchFamily="34" charset="0"/>
                <a:sym typeface="Arial" panose="020B0604020202020204" pitchFamily="34" charset="0"/>
              </a:rPr>
              <a:t>贾建超，等</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依拉环素治疗碳青霉烯耐药鲍曼不动杆菌肺部感染效果观察</a:t>
            </a:r>
            <a:r>
              <a:rPr lang="en-US" altLang="zh-CN" dirty="0">
                <a:latin typeface="Arial" panose="020B0604020202020204" pitchFamily="34" charset="0"/>
                <a:sym typeface="Arial" panose="020B0604020202020204" pitchFamily="34" charset="0"/>
              </a:rPr>
              <a:t>. </a:t>
            </a:r>
            <a:r>
              <a:rPr lang="zh-CN" altLang="en-US" dirty="0">
                <a:latin typeface="Arial" panose="020B0604020202020204" pitchFamily="34" charset="0"/>
                <a:sym typeface="Arial" panose="020B0604020202020204" pitchFamily="34" charset="0"/>
              </a:rPr>
              <a:t>中华实用诊断与治疗杂志</a:t>
            </a:r>
            <a:r>
              <a:rPr lang="en-US" altLang="zh-CN" dirty="0">
                <a:latin typeface="Arial" panose="020B0604020202020204" pitchFamily="34" charset="0"/>
                <a:sym typeface="Arial" panose="020B0604020202020204" pitchFamily="34" charset="0"/>
              </a:rPr>
              <a:t>, 2024, 38 (10): 1057-1062</a:t>
            </a:r>
          </a:p>
        </p:txBody>
      </p:sp>
      <p:sp>
        <p:nvSpPr>
          <p:cNvPr id="3" name="文本占位符 2">
            <a:extLst>
              <a:ext uri="{FF2B5EF4-FFF2-40B4-BE49-F238E27FC236}">
                <a16:creationId xmlns:a16="http://schemas.microsoft.com/office/drawing/2014/main" id="{E772966F-74AD-73ED-07DE-06748AA88C5B}"/>
              </a:ext>
            </a:extLst>
          </p:cNvPr>
          <p:cNvSpPr>
            <a:spLocks noGrp="1"/>
          </p:cNvSpPr>
          <p:nvPr>
            <p:ph type="body" sz="quarter" idx="11"/>
          </p:nvPr>
        </p:nvSpPr>
        <p:spPr>
          <a:xfrm>
            <a:off x="573741" y="144605"/>
            <a:ext cx="13277013" cy="830997"/>
          </a:xfrm>
        </p:spPr>
        <p:txBody>
          <a:bodyPr vert="horz" wrap="square" lIns="91440" tIns="45720" rIns="91440" bIns="45720" rtlCol="0" anchor="t">
            <a:spAutoFit/>
          </a:bodyPr>
          <a:lstStyle/>
          <a:p>
            <a:r>
              <a:rPr lang="zh-CN" altLang="en-US" dirty="0">
                <a:latin typeface="Arial" panose="020B0604020202020204" pitchFamily="34" charset="0"/>
                <a:sym typeface="Arial" panose="020B0604020202020204" pitchFamily="34" charset="0"/>
              </a:rPr>
              <a:t>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度洛巴坦的临床治愈率为</a:t>
            </a:r>
            <a:r>
              <a:rPr lang="en-US" altLang="zh-CN" dirty="0">
                <a:latin typeface="Arial" panose="020B0604020202020204" pitchFamily="34" charset="0"/>
                <a:sym typeface="Arial" panose="020B0604020202020204" pitchFamily="34" charset="0"/>
              </a:rPr>
              <a:t>62%</a:t>
            </a:r>
            <a:r>
              <a:rPr lang="zh-CN" altLang="en-US" dirty="0">
                <a:latin typeface="Arial" panose="020B0604020202020204" pitchFamily="34" charset="0"/>
                <a:sym typeface="Arial" panose="020B0604020202020204" pitchFamily="34" charset="0"/>
              </a:rPr>
              <a:t>，显著优于多黏菌素</a:t>
            </a:r>
            <a:r>
              <a:rPr lang="en-US" altLang="zh-CN" dirty="0">
                <a:latin typeface="Arial" panose="020B0604020202020204" pitchFamily="34" charset="0"/>
                <a:sym typeface="Arial" panose="020B0604020202020204" pitchFamily="34" charset="0"/>
              </a:rPr>
              <a:t>E</a:t>
            </a:r>
            <a:r>
              <a:rPr lang="zh-CN" altLang="en-US" dirty="0">
                <a:latin typeface="Arial" panose="020B0604020202020204" pitchFamily="34" charset="0"/>
                <a:sym typeface="Arial" panose="020B0604020202020204" pitchFamily="34" charset="0"/>
              </a:rPr>
              <a:t>，依拉环素治疗</a:t>
            </a:r>
            <a:r>
              <a:rPr lang="en-US" altLang="zh-CN" dirty="0">
                <a:latin typeface="Arial" panose="020B0604020202020204" pitchFamily="34" charset="0"/>
                <a:sym typeface="Arial" panose="020B0604020202020204" pitchFamily="34" charset="0"/>
              </a:rPr>
              <a:t>5</a:t>
            </a:r>
            <a:r>
              <a:rPr lang="zh-CN" altLang="en-US" dirty="0">
                <a:latin typeface="Arial" panose="020B0604020202020204" pitchFamily="34" charset="0"/>
                <a:sym typeface="Arial" panose="020B0604020202020204" pitchFamily="34" charset="0"/>
              </a:rPr>
              <a:t>天</a:t>
            </a:r>
            <a:endParaRPr lang="en-US" altLang="zh-CN" dirty="0">
              <a:latin typeface="Arial" panose="020B0604020202020204" pitchFamily="34" charset="0"/>
              <a:sym typeface="Arial" panose="020B0604020202020204" pitchFamily="34" charset="0"/>
            </a:endParaRPr>
          </a:p>
          <a:p>
            <a:r>
              <a:rPr lang="zh-CN" altLang="en-US" dirty="0">
                <a:latin typeface="Arial" panose="020B0604020202020204" pitchFamily="34" charset="0"/>
                <a:sym typeface="Arial" panose="020B0604020202020204" pitchFamily="34" charset="0"/>
              </a:rPr>
              <a:t>的显效率为</a:t>
            </a:r>
            <a:r>
              <a:rPr lang="en-US" altLang="zh-CN" dirty="0">
                <a:latin typeface="Arial" panose="020B0604020202020204" pitchFamily="34" charset="0"/>
                <a:sym typeface="Arial" panose="020B0604020202020204" pitchFamily="34" charset="0"/>
              </a:rPr>
              <a:t>43.3%</a:t>
            </a:r>
            <a:endParaRPr lang="zh-CN" altLang="en-US" dirty="0">
              <a:latin typeface="Arial" panose="020B0604020202020204" pitchFamily="34" charset="0"/>
              <a:sym typeface="Arial" panose="020B0604020202020204" pitchFamily="34" charset="0"/>
            </a:endParaRPr>
          </a:p>
        </p:txBody>
      </p:sp>
      <p:sp>
        <p:nvSpPr>
          <p:cNvPr id="8" name="文本占位符 7">
            <a:extLst>
              <a:ext uri="{FF2B5EF4-FFF2-40B4-BE49-F238E27FC236}">
                <a16:creationId xmlns:a16="http://schemas.microsoft.com/office/drawing/2014/main" id="{24324352-8B26-8011-32BA-7C8A03E68BD2}"/>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ABC</a:t>
            </a:r>
            <a:r>
              <a:rPr lang="zh-CN" altLang="en-US" dirty="0">
                <a:latin typeface="Arial" panose="020B0604020202020204" pitchFamily="34" charset="0"/>
                <a:sym typeface="Arial" panose="020B0604020202020204" pitchFamily="34" charset="0"/>
              </a:rPr>
              <a:t>：鲍曼</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醋酸钙不动杆菌复合体；</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：碳青霉烯耐药鲍曼不动杆菌</a:t>
            </a:r>
          </a:p>
        </p:txBody>
      </p:sp>
      <p:sp>
        <p:nvSpPr>
          <p:cNvPr id="6" name="文本框 5">
            <a:extLst>
              <a:ext uri="{FF2B5EF4-FFF2-40B4-BE49-F238E27FC236}">
                <a16:creationId xmlns:a16="http://schemas.microsoft.com/office/drawing/2014/main" id="{37D3CCB7-9ABA-320D-9D3B-E459229D2C89}"/>
              </a:ext>
            </a:extLst>
          </p:cNvPr>
          <p:cNvSpPr txBox="1"/>
          <p:nvPr/>
        </p:nvSpPr>
        <p:spPr>
          <a:xfrm>
            <a:off x="377226" y="4964122"/>
            <a:ext cx="5349541" cy="246221"/>
          </a:xfrm>
          <a:prstGeom prst="rect">
            <a:avLst/>
          </a:prstGeom>
          <a:noFill/>
        </p:spPr>
        <p:txBody>
          <a:bodyPr wrap="none" lIns="91440" tIns="45720" rIns="91440" bIns="45720" rtlCol="0" anchor="b">
            <a:spAutoFit/>
          </a:bodyPr>
          <a:lstStyle>
            <a:defPPr>
              <a:defRPr lang="zh-CN"/>
            </a:defPPr>
            <a:lvl1pPr>
              <a:defRPr sz="900"/>
            </a:lvl1pPr>
          </a:lstStyle>
          <a:p>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临床治愈：体征和症状完全缓解</a:t>
            </a:r>
            <a:r>
              <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显著改善，无新症状，无需额外的革兰氏阴性抗菌药物治疗</a:t>
            </a:r>
          </a:p>
        </p:txBody>
      </p:sp>
      <p:sp>
        <p:nvSpPr>
          <p:cNvPr id="7" name="文本框 6">
            <a:extLst>
              <a:ext uri="{FF2B5EF4-FFF2-40B4-BE49-F238E27FC236}">
                <a16:creationId xmlns:a16="http://schemas.microsoft.com/office/drawing/2014/main" id="{435466FF-0C11-E103-31DE-86E84C719D60}"/>
              </a:ext>
            </a:extLst>
          </p:cNvPr>
          <p:cNvSpPr txBox="1"/>
          <p:nvPr/>
        </p:nvSpPr>
        <p:spPr>
          <a:xfrm>
            <a:off x="2486539" y="2203973"/>
            <a:ext cx="1340432" cy="246221"/>
          </a:xfrm>
          <a:prstGeom prst="rect">
            <a:avLst/>
          </a:prstGeom>
          <a:noFill/>
        </p:spPr>
        <p:txBody>
          <a:bodyPr wrap="none" rtlCol="0" anchor="b">
            <a:spAutoFit/>
          </a:bodyPr>
          <a:lstStyle>
            <a:defPPr>
              <a:defRPr lang="zh-CN"/>
            </a:defPPr>
            <a:lvl1pPr>
              <a:defRPr sz="900"/>
            </a:lvl1pPr>
          </a:lstStyle>
          <a:p>
            <a:pPr algn="ctr"/>
            <a:r>
              <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治疗结束后</a:t>
            </a:r>
            <a:r>
              <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7±2</a:t>
            </a: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天）</a:t>
            </a:r>
          </a:p>
        </p:txBody>
      </p:sp>
      <p:sp>
        <p:nvSpPr>
          <p:cNvPr id="25" name="文本框 24">
            <a:extLst>
              <a:ext uri="{FF2B5EF4-FFF2-40B4-BE49-F238E27FC236}">
                <a16:creationId xmlns:a16="http://schemas.microsoft.com/office/drawing/2014/main" id="{267F6E4F-2E01-789A-F733-06885E4B7376}"/>
              </a:ext>
            </a:extLst>
          </p:cNvPr>
          <p:cNvSpPr txBox="1"/>
          <p:nvPr/>
        </p:nvSpPr>
        <p:spPr>
          <a:xfrm>
            <a:off x="6201180" y="4964122"/>
            <a:ext cx="5587942" cy="246221"/>
          </a:xfrm>
          <a:prstGeom prst="rect">
            <a:avLst/>
          </a:prstGeom>
          <a:noFill/>
        </p:spPr>
        <p:txBody>
          <a:bodyPr wrap="square" rtlCol="0" anchor="b">
            <a:spAutoFit/>
          </a:bodyPr>
          <a:lstStyle>
            <a:defPPr>
              <a:defRPr lang="zh-CN"/>
            </a:defPPr>
            <a:lvl1pPr>
              <a:defRPr sz="900"/>
            </a:lvl1pPr>
          </a:lstStyle>
          <a:p>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显效：临床症状和体征明显改善，各项指标明显好转</a:t>
            </a:r>
          </a:p>
        </p:txBody>
      </p:sp>
      <p:sp>
        <p:nvSpPr>
          <p:cNvPr id="26" name="文本框 25">
            <a:extLst>
              <a:ext uri="{FF2B5EF4-FFF2-40B4-BE49-F238E27FC236}">
                <a16:creationId xmlns:a16="http://schemas.microsoft.com/office/drawing/2014/main" id="{E62A3580-F37E-8877-9AA3-1B8332E46C94}"/>
              </a:ext>
            </a:extLst>
          </p:cNvPr>
          <p:cNvSpPr txBox="1"/>
          <p:nvPr/>
        </p:nvSpPr>
        <p:spPr>
          <a:xfrm>
            <a:off x="8532512" y="2203974"/>
            <a:ext cx="896399" cy="246221"/>
          </a:xfrm>
          <a:prstGeom prst="rect">
            <a:avLst/>
          </a:prstGeom>
          <a:noFill/>
        </p:spPr>
        <p:txBody>
          <a:bodyPr wrap="none" rtlCol="0" anchor="b">
            <a:spAutoFit/>
          </a:bodyPr>
          <a:lstStyle>
            <a:defPPr>
              <a:defRPr lang="zh-CN"/>
            </a:defPPr>
            <a:lvl1pPr>
              <a:defRPr sz="900"/>
            </a:lvl1pPr>
          </a:lstStyle>
          <a:p>
            <a:pPr algn="ct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（治疗</a:t>
            </a:r>
            <a:r>
              <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5</a:t>
            </a: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天）</a:t>
            </a:r>
          </a:p>
        </p:txBody>
      </p:sp>
      <p:sp>
        <p:nvSpPr>
          <p:cNvPr id="47" name="文本框 46">
            <a:extLst>
              <a:ext uri="{FF2B5EF4-FFF2-40B4-BE49-F238E27FC236}">
                <a16:creationId xmlns:a16="http://schemas.microsoft.com/office/drawing/2014/main" id="{44F97372-8F68-1303-4351-7B120B395660}"/>
              </a:ext>
            </a:extLst>
          </p:cNvPr>
          <p:cNvSpPr txBox="1"/>
          <p:nvPr/>
        </p:nvSpPr>
        <p:spPr>
          <a:xfrm>
            <a:off x="377226" y="5270500"/>
            <a:ext cx="5625160" cy="707886"/>
          </a:xfrm>
          <a:prstGeom prst="rect">
            <a:avLst/>
          </a:prstGeom>
          <a:noFill/>
        </p:spPr>
        <p:txBody>
          <a:bodyPr wrap="square">
            <a:spAutoFit/>
          </a:bodyPr>
          <a:lstStyle/>
          <a:p>
            <a:pPr lvl="0" algn="just" defTabSz="914400">
              <a:spcBef>
                <a:spcPts val="1000"/>
              </a:spcBef>
              <a:defRPr/>
            </a:pP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ATTACK</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是一项在</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16</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个国家的</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59</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个临床试验点进行的</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3</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期、随机、对照、非劣效性试验，旨在评估舒巴坦</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度洛巴坦与多黏菌素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E</a:t>
            </a:r>
            <a:r>
              <a:rPr lang="zh-CN" altLang="en-US" sz="8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对</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（包括</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CRAB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）引起的严重感染患者的疗效和安全性。研究入组了</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207</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名患者，包括两部分，</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部分为随机对照部分（舒巴坦</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度洛巴坦对比多黏菌素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E</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），针对确证为鲍曼不动杆菌院内感染的细菌性肺炎（</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HABP</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）、呼吸机相关细菌性肺炎（</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VABP</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）等患者。</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部分为开放标签部分，入选对多粘菌素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或多粘菌素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E</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耐药</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不耐受</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治疗失败的</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ABC</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感染患者，仅使用舒巴坦</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度洛巴坦。所有患者均接受亚胺培南</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西司他丁作为背景治疗。</a:t>
            </a:r>
          </a:p>
        </p:txBody>
      </p:sp>
      <p:sp>
        <p:nvSpPr>
          <p:cNvPr id="48" name="文本框 47">
            <a:extLst>
              <a:ext uri="{FF2B5EF4-FFF2-40B4-BE49-F238E27FC236}">
                <a16:creationId xmlns:a16="http://schemas.microsoft.com/office/drawing/2014/main" id="{2B75968E-9EBD-00B5-6486-6331346AB4C5}"/>
              </a:ext>
            </a:extLst>
          </p:cNvPr>
          <p:cNvSpPr txBox="1"/>
          <p:nvPr/>
        </p:nvSpPr>
        <p:spPr>
          <a:xfrm>
            <a:off x="6201180" y="5270500"/>
            <a:ext cx="5625161" cy="707886"/>
          </a:xfrm>
          <a:prstGeom prst="rect">
            <a:avLst/>
          </a:prstGeom>
          <a:noFill/>
        </p:spPr>
        <p:txBody>
          <a:bodyPr wrap="square">
            <a:spAutoFit/>
          </a:bodyPr>
          <a:lstStyle>
            <a:defPPr>
              <a:defRPr lang="en-US"/>
            </a:defPPr>
            <a:lvl1pPr marR="0" lvl="0" indent="0" algn="just" defTabSz="914400" fontAlgn="auto">
              <a:spcBef>
                <a:spcPts val="1000"/>
              </a:spcBef>
              <a:spcAft>
                <a:spcPts val="0"/>
              </a:spcAft>
              <a:buClrTx/>
              <a:buSzTx/>
              <a:buFontTx/>
              <a:buNone/>
              <a:tabLst/>
              <a:defRPr kumimoji="0" sz="1000" b="0" i="0" u="none" strike="noStrike" cap="none" spc="0" normalizeH="0" baseline="0">
                <a:ln>
                  <a:noFill/>
                </a:ln>
                <a:effectLst/>
                <a:uLnTx/>
                <a:uFillTx/>
                <a:latin typeface="微软雅黑" panose="020B0503020204020204" pitchFamily="34" charset="-122"/>
                <a:ea typeface="微软雅黑" panose="020B0503020204020204" pitchFamily="34" charset="-122"/>
                <a:cs typeface="+mn-ea"/>
              </a:defRPr>
            </a:lvl1pPr>
          </a:lstStyle>
          <a:p>
            <a:r>
              <a:rPr lang="zh-CN" altLang="en-US" sz="800" dirty="0">
                <a:latin typeface="Arial" panose="020B0604020202020204" pitchFamily="34" charset="0"/>
                <a:ea typeface="HarmonyOS Sans SC" panose="00000500000000000000" pitchFamily="2" charset="-122"/>
                <a:sym typeface="Arial" panose="020B0604020202020204" pitchFamily="34" charset="0"/>
              </a:rPr>
              <a:t>一项研究纳入</a:t>
            </a:r>
            <a:r>
              <a:rPr lang="en-US" altLang="zh-CN" sz="800" dirty="0">
                <a:latin typeface="Arial" panose="020B0604020202020204" pitchFamily="34" charset="0"/>
                <a:ea typeface="HarmonyOS Sans SC" panose="00000500000000000000" pitchFamily="2" charset="-122"/>
                <a:sym typeface="Arial" panose="020B0604020202020204" pitchFamily="34" charset="0"/>
              </a:rPr>
              <a:t>2023</a:t>
            </a:r>
            <a:r>
              <a:rPr lang="zh-CN" altLang="en-US" sz="800" dirty="0">
                <a:latin typeface="Arial" panose="020B0604020202020204" pitchFamily="34" charset="0"/>
                <a:ea typeface="HarmonyOS Sans SC" panose="00000500000000000000" pitchFamily="2" charset="-122"/>
                <a:sym typeface="Arial" panose="020B0604020202020204" pitchFamily="34" charset="0"/>
              </a:rPr>
              <a:t>年</a:t>
            </a:r>
            <a:r>
              <a:rPr lang="en-US" altLang="zh-CN" sz="800" dirty="0">
                <a:latin typeface="Arial" panose="020B0604020202020204" pitchFamily="34" charset="0"/>
                <a:ea typeface="HarmonyOS Sans SC" panose="00000500000000000000" pitchFamily="2" charset="-122"/>
                <a:sym typeface="Arial" panose="020B0604020202020204" pitchFamily="34" charset="0"/>
              </a:rPr>
              <a:t>11</a:t>
            </a:r>
            <a:r>
              <a:rPr lang="zh-CN" altLang="en-US" sz="800" dirty="0">
                <a:latin typeface="Arial" panose="020B0604020202020204" pitchFamily="34" charset="0"/>
                <a:ea typeface="HarmonyOS Sans SC" panose="00000500000000000000" pitchFamily="2" charset="-122"/>
                <a:sym typeface="Arial" panose="020B0604020202020204" pitchFamily="34" charset="0"/>
              </a:rPr>
              <a:t>月</a:t>
            </a:r>
            <a:r>
              <a:rPr lang="en-US" altLang="zh-CN" sz="800" dirty="0">
                <a:latin typeface="Arial" panose="020B0604020202020204" pitchFamily="34" charset="0"/>
                <a:ea typeface="HarmonyOS Sans SC" panose="00000500000000000000" pitchFamily="2" charset="-122"/>
                <a:sym typeface="Arial" panose="020B0604020202020204" pitchFamily="34" charset="0"/>
              </a:rPr>
              <a:t>—2024</a:t>
            </a:r>
            <a:r>
              <a:rPr lang="zh-CN" altLang="en-US" sz="800" dirty="0">
                <a:latin typeface="Arial" panose="020B0604020202020204" pitchFamily="34" charset="0"/>
                <a:ea typeface="HarmonyOS Sans SC" panose="00000500000000000000" pitchFamily="2" charset="-122"/>
                <a:sym typeface="Arial" panose="020B0604020202020204" pitchFamily="34" charset="0"/>
              </a:rPr>
              <a:t>年</a:t>
            </a:r>
            <a:r>
              <a:rPr lang="en-US" altLang="zh-CN" sz="800" dirty="0">
                <a:latin typeface="Arial" panose="020B0604020202020204" pitchFamily="34" charset="0"/>
                <a:ea typeface="HarmonyOS Sans SC" panose="00000500000000000000" pitchFamily="2" charset="-122"/>
                <a:sym typeface="Arial" panose="020B0604020202020204" pitchFamily="34" charset="0"/>
              </a:rPr>
              <a:t>3</a:t>
            </a:r>
            <a:r>
              <a:rPr lang="zh-CN" altLang="en-US" sz="800" dirty="0">
                <a:latin typeface="Arial" panose="020B0604020202020204" pitchFamily="34" charset="0"/>
                <a:ea typeface="HarmonyOS Sans SC" panose="00000500000000000000" pitchFamily="2" charset="-122"/>
                <a:sym typeface="Arial" panose="020B0604020202020204" pitchFamily="34" charset="0"/>
              </a:rPr>
              <a:t>月河南省人民医院诊治碳青霉烯耐药鲍曼不动杆菌肺部感染患者</a:t>
            </a:r>
            <a:r>
              <a:rPr lang="en-US" altLang="zh-CN" sz="800" dirty="0">
                <a:latin typeface="Arial" panose="020B0604020202020204" pitchFamily="34" charset="0"/>
                <a:ea typeface="HarmonyOS Sans SC" panose="00000500000000000000" pitchFamily="2" charset="-122"/>
                <a:sym typeface="Arial" panose="020B0604020202020204" pitchFamily="34" charset="0"/>
              </a:rPr>
              <a:t>60</a:t>
            </a:r>
            <a:r>
              <a:rPr lang="zh-CN" altLang="en-US" sz="800" dirty="0">
                <a:latin typeface="Arial" panose="020B0604020202020204" pitchFamily="34" charset="0"/>
                <a:ea typeface="HarmonyOS Sans SC" panose="00000500000000000000" pitchFamily="2" charset="-122"/>
                <a:sym typeface="Arial" panose="020B0604020202020204" pitchFamily="34" charset="0"/>
              </a:rPr>
              <a:t>例，分为两组各自给予依拉环素</a:t>
            </a:r>
            <a:r>
              <a:rPr lang="en-US" altLang="zh-CN" sz="800" dirty="0">
                <a:latin typeface="Arial" panose="020B0604020202020204" pitchFamily="34" charset="0"/>
                <a:ea typeface="HarmonyOS Sans SC" panose="00000500000000000000" pitchFamily="2" charset="-122"/>
                <a:sym typeface="Arial" panose="020B0604020202020204" pitchFamily="34" charset="0"/>
              </a:rPr>
              <a:t>1mg/(kg·</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),1</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/12h</a:t>
            </a:r>
            <a:r>
              <a:rPr lang="zh-CN" altLang="en-US" sz="800" dirty="0">
                <a:latin typeface="Arial" panose="020B0604020202020204" pitchFamily="34" charset="0"/>
                <a:ea typeface="HarmonyOS Sans SC" panose="00000500000000000000" pitchFamily="2" charset="-122"/>
                <a:sym typeface="Arial" panose="020B0604020202020204" pitchFamily="34" charset="0"/>
              </a:rPr>
              <a:t>静脉滴注或多黏菌素</a:t>
            </a:r>
            <a:r>
              <a:rPr lang="en-US" altLang="zh-CN" sz="800" dirty="0">
                <a:latin typeface="Arial" panose="020B0604020202020204" pitchFamily="34" charset="0"/>
                <a:ea typeface="HarmonyOS Sans SC" panose="00000500000000000000" pitchFamily="2" charset="-122"/>
                <a:sym typeface="Arial" panose="020B0604020202020204" pitchFamily="34" charset="0"/>
              </a:rPr>
              <a:t>B50</a:t>
            </a:r>
            <a:r>
              <a:rPr lang="zh-CN" altLang="en-US" sz="800" dirty="0">
                <a:latin typeface="Arial" panose="020B0604020202020204" pitchFamily="34" charset="0"/>
                <a:ea typeface="HarmonyOS Sans SC" panose="00000500000000000000" pitchFamily="2" charset="-122"/>
                <a:sym typeface="Arial" panose="020B0604020202020204" pitchFamily="34" charset="0"/>
              </a:rPr>
              <a:t>万</a:t>
            </a:r>
            <a:r>
              <a:rPr lang="en-US" altLang="zh-CN" sz="800" dirty="0">
                <a:latin typeface="Arial" panose="020B0604020202020204" pitchFamily="34" charset="0"/>
                <a:ea typeface="HarmonyOS Sans SC" panose="00000500000000000000" pitchFamily="2" charset="-122"/>
                <a:sym typeface="Arial" panose="020B0604020202020204" pitchFamily="34" charset="0"/>
              </a:rPr>
              <a:t>u/</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,1</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/12h</a:t>
            </a:r>
            <a:r>
              <a:rPr lang="zh-CN" altLang="en-US" sz="800" dirty="0">
                <a:latin typeface="Arial" panose="020B0604020202020204" pitchFamily="34" charset="0"/>
                <a:ea typeface="HarmonyOS Sans SC" panose="00000500000000000000" pitchFamily="2" charset="-122"/>
                <a:sym typeface="Arial" panose="020B0604020202020204" pitchFamily="34" charset="0"/>
              </a:rPr>
              <a:t>静脉滴注</a:t>
            </a:r>
            <a:r>
              <a:rPr lang="en-US" altLang="zh-CN" sz="800" dirty="0">
                <a:latin typeface="Arial" panose="020B0604020202020204" pitchFamily="34" charset="0"/>
                <a:ea typeface="HarmonyOS Sans SC" panose="00000500000000000000" pitchFamily="2" charset="-122"/>
                <a:sym typeface="Arial" panose="020B0604020202020204" pitchFamily="34" charset="0"/>
              </a:rPr>
              <a:t>,</a:t>
            </a:r>
            <a:r>
              <a:rPr lang="zh-CN" altLang="en-US" sz="800" dirty="0">
                <a:latin typeface="Arial" panose="020B0604020202020204" pitchFamily="34" charset="0"/>
                <a:ea typeface="HarmonyOS Sans SC" panose="00000500000000000000" pitchFamily="2" charset="-122"/>
                <a:sym typeface="Arial" panose="020B0604020202020204" pitchFamily="34" charset="0"/>
              </a:rPr>
              <a:t>首剂加倍。两组均联合使用头孢哌酮舒巴坦</a:t>
            </a:r>
            <a:r>
              <a:rPr lang="en-US" altLang="zh-CN" sz="800" dirty="0">
                <a:latin typeface="Arial" panose="020B0604020202020204" pitchFamily="34" charset="0"/>
                <a:ea typeface="HarmonyOS Sans SC" panose="00000500000000000000" pitchFamily="2" charset="-122"/>
                <a:sym typeface="Arial" panose="020B0604020202020204" pitchFamily="34" charset="0"/>
              </a:rPr>
              <a:t>(3.0g/</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,1</a:t>
            </a:r>
            <a:r>
              <a:rPr lang="zh-CN" altLang="en-US" sz="800" dirty="0">
                <a:latin typeface="Arial" panose="020B0604020202020204" pitchFamily="34" charset="0"/>
                <a:ea typeface="HarmonyOS Sans SC" panose="00000500000000000000" pitchFamily="2" charset="-122"/>
                <a:sym typeface="Arial" panose="020B0604020202020204" pitchFamily="34" charset="0"/>
              </a:rPr>
              <a:t>次</a:t>
            </a:r>
            <a:r>
              <a:rPr lang="en-US" altLang="zh-CN" sz="800" dirty="0">
                <a:latin typeface="Arial" panose="020B0604020202020204" pitchFamily="34" charset="0"/>
                <a:ea typeface="HarmonyOS Sans SC" panose="00000500000000000000" pitchFamily="2" charset="-122"/>
                <a:sym typeface="Arial" panose="020B0604020202020204" pitchFamily="34" charset="0"/>
              </a:rPr>
              <a:t>/8h</a:t>
            </a:r>
            <a:r>
              <a:rPr lang="zh-CN" altLang="en-US" sz="800" dirty="0">
                <a:latin typeface="Arial" panose="020B0604020202020204" pitchFamily="34" charset="0"/>
                <a:ea typeface="HarmonyOS Sans SC" panose="00000500000000000000" pitchFamily="2" charset="-122"/>
                <a:sym typeface="Arial" panose="020B0604020202020204" pitchFamily="34" charset="0"/>
              </a:rPr>
              <a:t>静脉滴注）。治疗第</a:t>
            </a:r>
            <a:r>
              <a:rPr lang="en-US" altLang="zh-CN" sz="800" dirty="0">
                <a:latin typeface="Arial" panose="020B0604020202020204" pitchFamily="34" charset="0"/>
                <a:ea typeface="HarmonyOS Sans SC" panose="00000500000000000000" pitchFamily="2" charset="-122"/>
                <a:sym typeface="Arial" panose="020B0604020202020204" pitchFamily="34" charset="0"/>
              </a:rPr>
              <a:t>5</a:t>
            </a:r>
            <a:r>
              <a:rPr lang="zh-CN" altLang="en-US" sz="800" dirty="0">
                <a:latin typeface="Arial" panose="020B0604020202020204" pitchFamily="34" charset="0"/>
                <a:ea typeface="HarmonyOS Sans SC" panose="00000500000000000000" pitchFamily="2" charset="-122"/>
                <a:sym typeface="Arial" panose="020B0604020202020204" pitchFamily="34" charset="0"/>
              </a:rPr>
              <a:t>天观察</a:t>
            </a:r>
            <a:r>
              <a:rPr lang="en-US" altLang="zh-CN" sz="800" dirty="0">
                <a:latin typeface="Arial" panose="020B0604020202020204" pitchFamily="34" charset="0"/>
                <a:ea typeface="HarmonyOS Sans SC" panose="00000500000000000000" pitchFamily="2" charset="-122"/>
                <a:sym typeface="Arial" panose="020B0604020202020204" pitchFamily="34" charset="0"/>
              </a:rPr>
              <a:t>2</a:t>
            </a:r>
            <a:r>
              <a:rPr lang="zh-CN" altLang="en-US" sz="800" dirty="0">
                <a:latin typeface="Arial" panose="020B0604020202020204" pitchFamily="34" charset="0"/>
                <a:ea typeface="HarmonyOS Sans SC" panose="00000500000000000000" pitchFamily="2" charset="-122"/>
                <a:sym typeface="Arial" panose="020B0604020202020204" pitchFamily="34" charset="0"/>
              </a:rPr>
              <a:t>组治疗总有效率</a:t>
            </a:r>
            <a:r>
              <a:rPr lang="en-US" altLang="zh-CN" sz="800" dirty="0">
                <a:latin typeface="Arial" panose="020B0604020202020204" pitchFamily="34" charset="0"/>
                <a:ea typeface="HarmonyOS Sans SC" panose="00000500000000000000" pitchFamily="2" charset="-122"/>
                <a:sym typeface="Arial" panose="020B0604020202020204" pitchFamily="34" charset="0"/>
              </a:rPr>
              <a:t>,</a:t>
            </a:r>
            <a:r>
              <a:rPr lang="zh-CN" altLang="en-US" sz="800" dirty="0">
                <a:latin typeface="Arial" panose="020B0604020202020204" pitchFamily="34" charset="0"/>
                <a:ea typeface="HarmonyOS Sans SC" panose="00000500000000000000" pitchFamily="2" charset="-122"/>
                <a:sym typeface="Arial" panose="020B0604020202020204" pitchFamily="34" charset="0"/>
              </a:rPr>
              <a:t>比较治疗前、后临床评分</a:t>
            </a:r>
            <a:r>
              <a:rPr lang="en-US" altLang="zh-CN" sz="800" dirty="0">
                <a:latin typeface="Arial" panose="020B0604020202020204" pitchFamily="34" charset="0"/>
                <a:ea typeface="HarmonyOS Sans SC" panose="00000500000000000000" pitchFamily="2" charset="-122"/>
                <a:sym typeface="Arial" panose="020B0604020202020204" pitchFamily="34" charset="0"/>
              </a:rPr>
              <a:t>[Murray</a:t>
            </a:r>
            <a:r>
              <a:rPr lang="zh-CN" altLang="en-US" sz="800" dirty="0">
                <a:latin typeface="Arial" panose="020B0604020202020204" pitchFamily="34" charset="0"/>
                <a:ea typeface="HarmonyOS Sans SC" panose="00000500000000000000" pitchFamily="2" charset="-122"/>
                <a:sym typeface="Arial" panose="020B0604020202020204" pitchFamily="34" charset="0"/>
              </a:rPr>
              <a:t>肺损伤评分、序贯器官衰竭评估</a:t>
            </a:r>
            <a:r>
              <a:rPr lang="en-US" altLang="zh-CN" sz="800" dirty="0">
                <a:latin typeface="Arial" panose="020B0604020202020204" pitchFamily="34" charset="0"/>
                <a:ea typeface="HarmonyOS Sans SC" panose="00000500000000000000" pitchFamily="2" charset="-122"/>
                <a:sym typeface="Arial" panose="020B0604020202020204" pitchFamily="34" charset="0"/>
              </a:rPr>
              <a:t>(SOFA)</a:t>
            </a:r>
            <a:r>
              <a:rPr lang="zh-CN" altLang="en-US" sz="800" dirty="0">
                <a:latin typeface="Arial" panose="020B0604020202020204" pitchFamily="34" charset="0"/>
                <a:ea typeface="HarmonyOS Sans SC" panose="00000500000000000000" pitchFamily="2" charset="-122"/>
                <a:sym typeface="Arial" panose="020B0604020202020204" pitchFamily="34" charset="0"/>
              </a:rPr>
              <a:t>评分、急性生理学和慢性健康状况评估</a:t>
            </a:r>
            <a:r>
              <a:rPr lang="en-US" altLang="zh-CN" sz="800" dirty="0">
                <a:latin typeface="Arial" panose="020B0604020202020204" pitchFamily="34" charset="0"/>
                <a:ea typeface="HarmonyOS Sans SC" panose="00000500000000000000" pitchFamily="2" charset="-122"/>
                <a:sym typeface="Arial" panose="020B0604020202020204" pitchFamily="34" charset="0"/>
              </a:rPr>
              <a:t>Ⅱ(APACHE Ⅱ)</a:t>
            </a:r>
            <a:r>
              <a:rPr lang="zh-CN" altLang="en-US" sz="800" dirty="0">
                <a:latin typeface="Arial" panose="020B0604020202020204" pitchFamily="34" charset="0"/>
                <a:ea typeface="HarmonyOS Sans SC" panose="00000500000000000000" pitchFamily="2" charset="-122"/>
                <a:sym typeface="Arial" panose="020B0604020202020204" pitchFamily="34" charset="0"/>
              </a:rPr>
              <a:t>评分</a:t>
            </a:r>
            <a:r>
              <a:rPr lang="en-US" altLang="zh-CN" sz="800" dirty="0">
                <a:latin typeface="Arial" panose="020B0604020202020204" pitchFamily="34" charset="0"/>
                <a:ea typeface="HarmonyOS Sans SC" panose="00000500000000000000" pitchFamily="2" charset="-122"/>
                <a:sym typeface="Arial" panose="020B0604020202020204" pitchFamily="34" charset="0"/>
              </a:rPr>
              <a:t>]</a:t>
            </a:r>
            <a:r>
              <a:rPr lang="zh-CN" altLang="en-US" sz="800" dirty="0">
                <a:latin typeface="Arial" panose="020B0604020202020204" pitchFamily="34" charset="0"/>
                <a:ea typeface="HarmonyOS Sans SC" panose="00000500000000000000" pitchFamily="2" charset="-122"/>
                <a:sym typeface="Arial" panose="020B0604020202020204" pitchFamily="34" charset="0"/>
              </a:rPr>
              <a:t>、炎性指标、细胞因子水平及外周血</a:t>
            </a:r>
            <a:r>
              <a:rPr lang="en-US" altLang="zh-CN" sz="800" dirty="0">
                <a:latin typeface="Arial" panose="020B0604020202020204" pitchFamily="34" charset="0"/>
                <a:ea typeface="HarmonyOS Sans SC" panose="00000500000000000000" pitchFamily="2" charset="-122"/>
                <a:sym typeface="Arial" panose="020B0604020202020204" pitchFamily="34" charset="0"/>
              </a:rPr>
              <a:t>T</a:t>
            </a:r>
            <a:r>
              <a:rPr lang="zh-CN" altLang="en-US" sz="800" dirty="0">
                <a:latin typeface="Arial" panose="020B0604020202020204" pitchFamily="34" charset="0"/>
                <a:ea typeface="HarmonyOS Sans SC" panose="00000500000000000000" pitchFamily="2" charset="-122"/>
                <a:sym typeface="Arial" panose="020B0604020202020204" pitchFamily="34" charset="0"/>
              </a:rPr>
              <a:t>淋巴细胞亚群。观察</a:t>
            </a:r>
            <a:r>
              <a:rPr lang="en-US" altLang="zh-CN" sz="800" dirty="0">
                <a:latin typeface="Arial" panose="020B0604020202020204" pitchFamily="34" charset="0"/>
                <a:ea typeface="HarmonyOS Sans SC" panose="00000500000000000000" pitchFamily="2" charset="-122"/>
                <a:sym typeface="Arial" panose="020B0604020202020204" pitchFamily="34" charset="0"/>
              </a:rPr>
              <a:t>2</a:t>
            </a:r>
            <a:r>
              <a:rPr lang="zh-CN" altLang="en-US" sz="800" dirty="0">
                <a:latin typeface="Arial" panose="020B0604020202020204" pitchFamily="34" charset="0"/>
                <a:ea typeface="HarmonyOS Sans SC" panose="00000500000000000000" pitchFamily="2" charset="-122"/>
                <a:sym typeface="Arial" panose="020B0604020202020204" pitchFamily="34" charset="0"/>
              </a:rPr>
              <a:t>组治疗期间不良反应发生情况</a:t>
            </a:r>
            <a:r>
              <a:rPr lang="en-US" altLang="zh-CN" sz="800" dirty="0">
                <a:latin typeface="Arial" panose="020B0604020202020204" pitchFamily="34" charset="0"/>
                <a:ea typeface="HarmonyOS Sans SC" panose="00000500000000000000" pitchFamily="2" charset="-122"/>
                <a:sym typeface="Arial" panose="020B0604020202020204" pitchFamily="34" charset="0"/>
              </a:rPr>
              <a:t>,</a:t>
            </a:r>
            <a:r>
              <a:rPr lang="zh-CN" altLang="en-US" sz="800" dirty="0">
                <a:latin typeface="Arial" panose="020B0604020202020204" pitchFamily="34" charset="0"/>
                <a:ea typeface="HarmonyOS Sans SC" panose="00000500000000000000" pitchFamily="2" charset="-122"/>
                <a:sym typeface="Arial" panose="020B0604020202020204" pitchFamily="34" charset="0"/>
              </a:rPr>
              <a:t>记录机械通气时间、</a:t>
            </a:r>
            <a:r>
              <a:rPr lang="en-US" altLang="zh-CN" sz="800" dirty="0">
                <a:latin typeface="Arial" panose="020B0604020202020204" pitchFamily="34" charset="0"/>
                <a:ea typeface="HarmonyOS Sans SC" panose="00000500000000000000" pitchFamily="2" charset="-122"/>
                <a:sym typeface="Arial" panose="020B0604020202020204" pitchFamily="34" charset="0"/>
              </a:rPr>
              <a:t>ICU </a:t>
            </a:r>
            <a:r>
              <a:rPr lang="zh-CN" altLang="en-US" sz="800" dirty="0">
                <a:latin typeface="Arial" panose="020B0604020202020204" pitchFamily="34" charset="0"/>
                <a:ea typeface="HarmonyOS Sans SC" panose="00000500000000000000" pitchFamily="2" charset="-122"/>
                <a:sym typeface="Arial" panose="020B0604020202020204" pitchFamily="34" charset="0"/>
              </a:rPr>
              <a:t>住院时间及病死率。</a:t>
            </a:r>
          </a:p>
        </p:txBody>
      </p:sp>
      <p:sp>
        <p:nvSpPr>
          <p:cNvPr id="27" name="文本框 26">
            <a:extLst>
              <a:ext uri="{FF2B5EF4-FFF2-40B4-BE49-F238E27FC236}">
                <a16:creationId xmlns:a16="http://schemas.microsoft.com/office/drawing/2014/main" id="{32D8CF71-BF3E-A3CA-5A3A-C03D7130060F}"/>
              </a:ext>
            </a:extLst>
          </p:cNvPr>
          <p:cNvSpPr txBox="1"/>
          <p:nvPr/>
        </p:nvSpPr>
        <p:spPr>
          <a:xfrm>
            <a:off x="412712" y="1857921"/>
            <a:ext cx="1026243" cy="415498"/>
          </a:xfrm>
          <a:prstGeom prst="rect">
            <a:avLst/>
          </a:prstGeom>
          <a:noFill/>
        </p:spPr>
        <p:txBody>
          <a:bodyPr wrap="none">
            <a:spAutoFit/>
          </a:bodyPr>
          <a:lstStyle/>
          <a:p>
            <a:r>
              <a:rPr lang="en-US" altLang="zh-CN" sz="1100" b="1" dirty="0">
                <a:latin typeface="Arial" panose="020B0604020202020204" pitchFamily="34" charset="0"/>
                <a:ea typeface="HarmonyOS Sans SC" panose="00000500000000000000" pitchFamily="2" charset="-122"/>
                <a:sym typeface="Arial" panose="020B0604020202020204" pitchFamily="34" charset="0"/>
              </a:rPr>
              <a:t>ABC</a:t>
            </a:r>
          </a:p>
          <a:p>
            <a:r>
              <a:rPr lang="en-US" altLang="zh-CN" sz="1000" b="1" dirty="0">
                <a:latin typeface="Arial" panose="020B0604020202020204" pitchFamily="34" charset="0"/>
                <a:ea typeface="HarmonyOS Sans SC" panose="00000500000000000000" pitchFamily="2" charset="-122"/>
                <a:sym typeface="Arial" panose="020B0604020202020204" pitchFamily="34" charset="0"/>
              </a:rPr>
              <a:t>(96%</a:t>
            </a:r>
            <a:r>
              <a:rPr lang="zh-CN" altLang="en-US" sz="1000" b="1" dirty="0">
                <a:latin typeface="Arial" panose="020B0604020202020204" pitchFamily="34" charset="0"/>
                <a:ea typeface="HarmonyOS Sans SC" panose="00000500000000000000" pitchFamily="2" charset="-122"/>
                <a:sym typeface="Arial" panose="020B0604020202020204" pitchFamily="34" charset="0"/>
              </a:rPr>
              <a:t>为</a:t>
            </a:r>
            <a:r>
              <a:rPr lang="en-US" altLang="zh-CN" sz="1000" b="1" dirty="0">
                <a:latin typeface="Arial" panose="020B0604020202020204" pitchFamily="34" charset="0"/>
                <a:ea typeface="HarmonyOS Sans SC" panose="00000500000000000000" pitchFamily="2" charset="-122"/>
                <a:sym typeface="Arial" panose="020B0604020202020204" pitchFamily="34" charset="0"/>
              </a:rPr>
              <a:t>CRAB)</a:t>
            </a:r>
            <a:endParaRPr lang="zh-CN" altLang="en-US" sz="1000" b="1" dirty="0">
              <a:latin typeface="Arial" panose="020B0604020202020204" pitchFamily="34" charset="0"/>
              <a:ea typeface="HarmonyOS Sans SC" panose="00000500000000000000" pitchFamily="2" charset="-122"/>
              <a:sym typeface="Arial" panose="020B0604020202020204" pitchFamily="34" charset="0"/>
            </a:endParaRPr>
          </a:p>
        </p:txBody>
      </p:sp>
      <p:sp>
        <p:nvSpPr>
          <p:cNvPr id="29" name="文本框 28">
            <a:extLst>
              <a:ext uri="{FF2B5EF4-FFF2-40B4-BE49-F238E27FC236}">
                <a16:creationId xmlns:a16="http://schemas.microsoft.com/office/drawing/2014/main" id="{305C61F8-47B8-CEDF-7B79-68EE13D869F6}"/>
              </a:ext>
            </a:extLst>
          </p:cNvPr>
          <p:cNvSpPr txBox="1"/>
          <p:nvPr/>
        </p:nvSpPr>
        <p:spPr>
          <a:xfrm>
            <a:off x="6162628" y="1857921"/>
            <a:ext cx="595035" cy="261610"/>
          </a:xfrm>
          <a:prstGeom prst="rect">
            <a:avLst/>
          </a:prstGeom>
          <a:noFill/>
        </p:spPr>
        <p:txBody>
          <a:bodyPr wrap="none">
            <a:spAutoFit/>
          </a:bodyPr>
          <a:lstStyle/>
          <a:p>
            <a:r>
              <a:rPr lang="en-US" altLang="zh-CN" sz="1100" b="1" dirty="0">
                <a:latin typeface="Arial" panose="020B0604020202020204" pitchFamily="34" charset="0"/>
                <a:ea typeface="HarmonyOS Sans SC" panose="00000500000000000000" pitchFamily="2" charset="-122"/>
                <a:sym typeface="Arial" panose="020B0604020202020204" pitchFamily="34" charset="0"/>
              </a:rPr>
              <a:t>CRAB</a:t>
            </a:r>
            <a:endParaRPr lang="zh-CN" altLang="en-US" sz="1100" b="1" dirty="0">
              <a:latin typeface="Arial" panose="020B0604020202020204" pitchFamily="34" charset="0"/>
              <a:ea typeface="HarmonyOS Sans SC" panose="00000500000000000000" pitchFamily="2" charset="-122"/>
              <a:sym typeface="Arial" panose="020B0604020202020204" pitchFamily="34" charset="0"/>
            </a:endParaRPr>
          </a:p>
        </p:txBody>
      </p:sp>
      <p:grpSp>
        <p:nvGrpSpPr>
          <p:cNvPr id="33" name="组合 32">
            <a:extLst>
              <a:ext uri="{FF2B5EF4-FFF2-40B4-BE49-F238E27FC236}">
                <a16:creationId xmlns:a16="http://schemas.microsoft.com/office/drawing/2014/main" id="{726F4824-8DF5-CD39-374A-3465798184D0}"/>
              </a:ext>
            </a:extLst>
          </p:cNvPr>
          <p:cNvGrpSpPr/>
          <p:nvPr/>
        </p:nvGrpSpPr>
        <p:grpSpPr>
          <a:xfrm>
            <a:off x="886935" y="2423558"/>
            <a:ext cx="4605739" cy="2307330"/>
            <a:chOff x="334963" y="2154401"/>
            <a:chExt cx="5656262" cy="2388364"/>
          </a:xfrm>
        </p:grpSpPr>
        <p:graphicFrame>
          <p:nvGraphicFramePr>
            <p:cNvPr id="34" name="图表 33">
              <a:extLst>
                <a:ext uri="{FF2B5EF4-FFF2-40B4-BE49-F238E27FC236}">
                  <a16:creationId xmlns:a16="http://schemas.microsoft.com/office/drawing/2014/main" id="{8BE6CC7C-94F3-CF1A-9DEC-AD4405BDBF11}"/>
                </a:ext>
              </a:extLst>
            </p:cNvPr>
            <p:cNvGraphicFramePr/>
            <p:nvPr>
              <p:extLst>
                <p:ext uri="{D42A27DB-BD31-4B8C-83A1-F6EECF244321}">
                  <p14:modId xmlns:p14="http://schemas.microsoft.com/office/powerpoint/2010/main" val="669823935"/>
                </p:ext>
              </p:extLst>
            </p:nvPr>
          </p:nvGraphicFramePr>
          <p:xfrm>
            <a:off x="334963" y="2154401"/>
            <a:ext cx="5656262" cy="2388364"/>
          </p:xfrm>
          <a:graphic>
            <a:graphicData uri="http://schemas.openxmlformats.org/drawingml/2006/chart">
              <c:chart xmlns:c="http://schemas.openxmlformats.org/drawingml/2006/chart" xmlns:r="http://schemas.openxmlformats.org/officeDocument/2006/relationships" r:id="rId3"/>
            </a:graphicData>
          </a:graphic>
        </p:graphicFrame>
        <p:cxnSp>
          <p:nvCxnSpPr>
            <p:cNvPr id="35" name="直接连接符 34">
              <a:extLst>
                <a:ext uri="{FF2B5EF4-FFF2-40B4-BE49-F238E27FC236}">
                  <a16:creationId xmlns:a16="http://schemas.microsoft.com/office/drawing/2014/main" id="{B5DB95FD-406F-0805-C2CF-C50FA1813AC5}"/>
                </a:ext>
              </a:extLst>
            </p:cNvPr>
            <p:cNvCxnSpPr>
              <a:cxnSpLocks/>
            </p:cNvCxnSpPr>
            <p:nvPr/>
          </p:nvCxnSpPr>
          <p:spPr>
            <a:xfrm>
              <a:off x="2787214" y="3116224"/>
              <a:ext cx="1600636"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连接符 35">
              <a:extLst>
                <a:ext uri="{FF2B5EF4-FFF2-40B4-BE49-F238E27FC236}">
                  <a16:creationId xmlns:a16="http://schemas.microsoft.com/office/drawing/2014/main" id="{91297675-1853-6758-3BD9-CC24E1D72694}"/>
                </a:ext>
              </a:extLst>
            </p:cNvPr>
            <p:cNvCxnSpPr>
              <a:cxnSpLocks/>
            </p:cNvCxnSpPr>
            <p:nvPr/>
          </p:nvCxnSpPr>
          <p:spPr>
            <a:xfrm>
              <a:off x="2777845" y="2507009"/>
              <a:ext cx="1600636"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44" name="直接箭头连接符 43">
              <a:extLst>
                <a:ext uri="{FF2B5EF4-FFF2-40B4-BE49-F238E27FC236}">
                  <a16:creationId xmlns:a16="http://schemas.microsoft.com/office/drawing/2014/main" id="{E8A27DA1-F864-75C2-24CD-8A53B290C3C4}"/>
                </a:ext>
              </a:extLst>
            </p:cNvPr>
            <p:cNvCxnSpPr>
              <a:cxnSpLocks/>
            </p:cNvCxnSpPr>
            <p:nvPr/>
          </p:nvCxnSpPr>
          <p:spPr>
            <a:xfrm>
              <a:off x="3658913" y="2499575"/>
              <a:ext cx="0" cy="612000"/>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50" name="文本框 49">
              <a:extLst>
                <a:ext uri="{FF2B5EF4-FFF2-40B4-BE49-F238E27FC236}">
                  <a16:creationId xmlns:a16="http://schemas.microsoft.com/office/drawing/2014/main" id="{520B2C67-C896-CEA7-CBBC-19F73BC8B958}"/>
                </a:ext>
              </a:extLst>
            </p:cNvPr>
            <p:cNvSpPr txBox="1"/>
            <p:nvPr/>
          </p:nvSpPr>
          <p:spPr bwMode="gray">
            <a:xfrm>
              <a:off x="2208153" y="3986394"/>
              <a:ext cx="448848" cy="143363"/>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tabLst/>
                <a:defRPr/>
              </a:pPr>
              <a:r>
                <a:rPr kumimoji="0" lang="en-US" altLang="zh-CN" sz="900" b="0" i="0" u="none" strike="noStrike" kern="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(39/63)</a:t>
              </a:r>
              <a:endParaRPr kumimoji="0" lang="zh-CN" altLang="en-US" sz="900" b="0" i="0" u="none" strike="noStrike" kern="0" cap="none" spc="0" normalizeH="0" baseline="0" noProof="0" dirty="0" err="1">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1" name="文本框 50">
              <a:extLst>
                <a:ext uri="{FF2B5EF4-FFF2-40B4-BE49-F238E27FC236}">
                  <a16:creationId xmlns:a16="http://schemas.microsoft.com/office/drawing/2014/main" id="{F4EA2845-3431-6B14-A59D-ADFFC1853A6D}"/>
                </a:ext>
              </a:extLst>
            </p:cNvPr>
            <p:cNvSpPr txBox="1"/>
            <p:nvPr/>
          </p:nvSpPr>
          <p:spPr bwMode="gray">
            <a:xfrm>
              <a:off x="4538015" y="3986394"/>
              <a:ext cx="448848" cy="143363"/>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tabLst/>
                <a:defRPr/>
              </a:pPr>
              <a:r>
                <a:rPr kumimoji="0" lang="en-US" altLang="zh-CN" sz="900" b="0" i="0" u="none" strike="noStrike" kern="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(25/62)</a:t>
              </a:r>
              <a:endParaRPr kumimoji="0" lang="zh-CN" altLang="en-US" sz="900" b="0" i="0" u="none" strike="noStrike" kern="0" cap="none" spc="0" normalizeH="0" baseline="0" noProof="0" dirty="0" err="1">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3" name="矩形: 圆角 42">
              <a:extLst>
                <a:ext uri="{FF2B5EF4-FFF2-40B4-BE49-F238E27FC236}">
                  <a16:creationId xmlns:a16="http://schemas.microsoft.com/office/drawing/2014/main" id="{5E0D36D4-EE09-A72C-E2B3-A6EE7183A16C}"/>
                </a:ext>
              </a:extLst>
            </p:cNvPr>
            <p:cNvSpPr/>
            <p:nvPr/>
          </p:nvSpPr>
          <p:spPr>
            <a:xfrm>
              <a:off x="3002171" y="2656704"/>
              <a:ext cx="1376309" cy="286727"/>
            </a:xfrm>
            <a:prstGeom prst="roundRect">
              <a:avLst>
                <a:gd name="adj" fmla="val 0"/>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组间差异 </a:t>
              </a:r>
              <a:r>
                <a:rPr kumimoji="0" lang="en-US" altLang="zh-CN" sz="90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22%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(95% CI, 2.9 – 40.3)</a:t>
              </a:r>
            </a:p>
          </p:txBody>
        </p:sp>
      </p:grpSp>
      <p:grpSp>
        <p:nvGrpSpPr>
          <p:cNvPr id="52" name="组合 51">
            <a:extLst>
              <a:ext uri="{FF2B5EF4-FFF2-40B4-BE49-F238E27FC236}">
                <a16:creationId xmlns:a16="http://schemas.microsoft.com/office/drawing/2014/main" id="{77C738EA-32B8-02E4-7DEB-A6E0E4F09235}"/>
              </a:ext>
            </a:extLst>
          </p:cNvPr>
          <p:cNvGrpSpPr/>
          <p:nvPr/>
        </p:nvGrpSpPr>
        <p:grpSpPr>
          <a:xfrm>
            <a:off x="6667843" y="2423558"/>
            <a:ext cx="4691835" cy="2307330"/>
            <a:chOff x="334963" y="2154401"/>
            <a:chExt cx="5656262" cy="2388364"/>
          </a:xfrm>
        </p:grpSpPr>
        <p:graphicFrame>
          <p:nvGraphicFramePr>
            <p:cNvPr id="53" name="图表 52">
              <a:extLst>
                <a:ext uri="{FF2B5EF4-FFF2-40B4-BE49-F238E27FC236}">
                  <a16:creationId xmlns:a16="http://schemas.microsoft.com/office/drawing/2014/main" id="{7AC88FA6-4130-FDF7-3763-EBF9570ECC0C}"/>
                </a:ext>
              </a:extLst>
            </p:cNvPr>
            <p:cNvGraphicFramePr/>
            <p:nvPr>
              <p:extLst>
                <p:ext uri="{D42A27DB-BD31-4B8C-83A1-F6EECF244321}">
                  <p14:modId xmlns:p14="http://schemas.microsoft.com/office/powerpoint/2010/main" val="1597473359"/>
                </p:ext>
              </p:extLst>
            </p:nvPr>
          </p:nvGraphicFramePr>
          <p:xfrm>
            <a:off x="334963" y="2154401"/>
            <a:ext cx="5656262" cy="2388364"/>
          </p:xfrm>
          <a:graphic>
            <a:graphicData uri="http://schemas.openxmlformats.org/drawingml/2006/chart">
              <c:chart xmlns:c="http://schemas.openxmlformats.org/drawingml/2006/chart" xmlns:r="http://schemas.openxmlformats.org/officeDocument/2006/relationships" r:id="rId4"/>
            </a:graphicData>
          </a:graphic>
        </p:graphicFrame>
        <p:sp>
          <p:nvSpPr>
            <p:cNvPr id="55" name="文本框 54">
              <a:extLst>
                <a:ext uri="{FF2B5EF4-FFF2-40B4-BE49-F238E27FC236}">
                  <a16:creationId xmlns:a16="http://schemas.microsoft.com/office/drawing/2014/main" id="{E80AA20E-7F8F-FC65-8CFE-1B7095C2575F}"/>
                </a:ext>
              </a:extLst>
            </p:cNvPr>
            <p:cNvSpPr txBox="1"/>
            <p:nvPr/>
          </p:nvSpPr>
          <p:spPr bwMode="gray">
            <a:xfrm>
              <a:off x="2212270" y="3986394"/>
              <a:ext cx="440613" cy="143363"/>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tabLst/>
                <a:defRPr/>
              </a:pPr>
              <a:r>
                <a:rPr kumimoji="0" lang="en-US" altLang="zh-CN" sz="900" b="0" i="0" u="none" strike="noStrike" kern="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(13/30)</a:t>
              </a:r>
              <a:endParaRPr kumimoji="0" lang="zh-CN" altLang="en-US" sz="900" b="0" i="0" u="none" strike="noStrike" kern="0" cap="none" spc="0" normalizeH="0" baseline="0" noProof="0" dirty="0" err="1">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6" name="文本框 55">
              <a:extLst>
                <a:ext uri="{FF2B5EF4-FFF2-40B4-BE49-F238E27FC236}">
                  <a16:creationId xmlns:a16="http://schemas.microsoft.com/office/drawing/2014/main" id="{D33FD612-1FFC-FBE7-353A-1AF17A03885E}"/>
                </a:ext>
              </a:extLst>
            </p:cNvPr>
            <p:cNvSpPr txBox="1"/>
            <p:nvPr/>
          </p:nvSpPr>
          <p:spPr bwMode="gray">
            <a:xfrm>
              <a:off x="4580783" y="3986394"/>
              <a:ext cx="363313" cy="143363"/>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tabLst/>
                <a:defRPr/>
              </a:pPr>
              <a:r>
                <a:rPr kumimoji="0" lang="en-US" altLang="zh-CN" sz="900" b="0" i="0" u="none" strike="noStrike" kern="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(7/30)</a:t>
              </a:r>
              <a:endParaRPr kumimoji="0" lang="zh-CN" altLang="en-US" sz="900" b="0" i="0" u="none" strike="noStrike" kern="0" cap="none" spc="0" normalizeH="0" baseline="0" noProof="0" dirty="0" err="1">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40" name="组合 39">
            <a:extLst>
              <a:ext uri="{FF2B5EF4-FFF2-40B4-BE49-F238E27FC236}">
                <a16:creationId xmlns:a16="http://schemas.microsoft.com/office/drawing/2014/main" id="{2AAFBA39-B2FA-9912-312E-68987EC4D8E6}"/>
              </a:ext>
            </a:extLst>
          </p:cNvPr>
          <p:cNvGrpSpPr>
            <a:grpSpLocks/>
          </p:cNvGrpSpPr>
          <p:nvPr/>
        </p:nvGrpSpPr>
        <p:grpSpPr>
          <a:xfrm>
            <a:off x="368300" y="1051294"/>
            <a:ext cx="11455400" cy="694380"/>
            <a:chOff x="577811" y="1885480"/>
            <a:chExt cx="21552289" cy="1799721"/>
          </a:xfrm>
        </p:grpSpPr>
        <p:sp>
          <p:nvSpPr>
            <p:cNvPr id="41" name="矩形: 圆角 40">
              <a:extLst>
                <a:ext uri="{FF2B5EF4-FFF2-40B4-BE49-F238E27FC236}">
                  <a16:creationId xmlns:a16="http://schemas.microsoft.com/office/drawing/2014/main" id="{9535EBDD-EBA4-C7EE-5644-0797FA4DF600}"/>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2" name="矩形: 圆角 41">
              <a:extLst>
                <a:ext uri="{FF2B5EF4-FFF2-40B4-BE49-F238E27FC236}">
                  <a16:creationId xmlns:a16="http://schemas.microsoft.com/office/drawing/2014/main" id="{E0465FE4-357B-82CC-F28A-05BB2F46778F}"/>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5" name="文本框 44">
            <a:extLst>
              <a:ext uri="{FF2B5EF4-FFF2-40B4-BE49-F238E27FC236}">
                <a16:creationId xmlns:a16="http://schemas.microsoft.com/office/drawing/2014/main" id="{F3AC48E1-3426-0541-7A59-9ECD00D5D99D}"/>
              </a:ext>
            </a:extLst>
          </p:cNvPr>
          <p:cNvSpPr txBox="1">
            <a:spLocks/>
          </p:cNvSpPr>
          <p:nvPr/>
        </p:nvSpPr>
        <p:spPr>
          <a:xfrm>
            <a:off x="472033" y="1104942"/>
            <a:ext cx="11348492" cy="587084"/>
          </a:xfrm>
          <a:prstGeom prst="rect">
            <a:avLst/>
          </a:prstGeom>
          <a:noFill/>
        </p:spPr>
        <p:txBody>
          <a:bodyPr wrap="square" lIns="91440" tIns="45720" rIns="91440" bIns="45720">
            <a:spAutoFit/>
          </a:bodyPr>
          <a:lstStyle/>
          <a:p>
            <a:pPr marL="285750" indent="-285750" algn="just">
              <a:lnSpc>
                <a:spcPct val="120000"/>
              </a:lnSpc>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舒巴坦</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度洛巴坦治疗</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CRAB</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感染的临床治愈率显著优于多黏菌素</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E</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（甲磺酸盐）治疗 </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(62% vs 40%)</a:t>
            </a:r>
            <a:r>
              <a:rPr lang="en-US" altLang="zh-CN"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a:t>
            </a:r>
            <a:endParaRPr lang="zh-CN" altLang="en-US"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a:p>
            <a:pPr marL="285750" indent="-285750" algn="just">
              <a:lnSpc>
                <a:spcPct val="120000"/>
              </a:lnSpc>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依拉环素治疗</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CRAB</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肺部感染的</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5</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天显效率为</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43.3%</a:t>
            </a:r>
            <a:r>
              <a:rPr lang="en-US" altLang="zh-CN"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a:t>
            </a:r>
            <a:endParaRPr lang="zh-CN" altLang="en-US"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10" name="文本框 9">
            <a:extLst>
              <a:ext uri="{FF2B5EF4-FFF2-40B4-BE49-F238E27FC236}">
                <a16:creationId xmlns:a16="http://schemas.microsoft.com/office/drawing/2014/main" id="{111E9B62-B940-472B-5700-188395976510}"/>
              </a:ext>
            </a:extLst>
          </p:cNvPr>
          <p:cNvSpPr txBox="1"/>
          <p:nvPr/>
        </p:nvSpPr>
        <p:spPr>
          <a:xfrm>
            <a:off x="7825032" y="4720531"/>
            <a:ext cx="1098378" cy="230832"/>
          </a:xfrm>
          <a:prstGeom prst="rect">
            <a:avLst/>
          </a:prstGeom>
          <a:noFill/>
        </p:spPr>
        <p:txBody>
          <a:bodyPr wrap="none" rtlCol="0">
            <a:spAutoFit/>
          </a:bodyPr>
          <a:lstStyle/>
          <a:p>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头孢哌酮</a:t>
            </a:r>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舒巴坦</a:t>
            </a:r>
          </a:p>
        </p:txBody>
      </p:sp>
      <p:sp>
        <p:nvSpPr>
          <p:cNvPr id="11" name="文本框 10">
            <a:extLst>
              <a:ext uri="{FF2B5EF4-FFF2-40B4-BE49-F238E27FC236}">
                <a16:creationId xmlns:a16="http://schemas.microsoft.com/office/drawing/2014/main" id="{F822D119-D525-2610-04AB-5501EA12A8BC}"/>
              </a:ext>
            </a:extLst>
          </p:cNvPr>
          <p:cNvSpPr txBox="1"/>
          <p:nvPr/>
        </p:nvSpPr>
        <p:spPr>
          <a:xfrm>
            <a:off x="9846780" y="4719118"/>
            <a:ext cx="1098378" cy="230832"/>
          </a:xfrm>
          <a:prstGeom prst="rect">
            <a:avLst/>
          </a:prstGeom>
          <a:noFill/>
        </p:spPr>
        <p:txBody>
          <a:bodyPr wrap="none" rtlCol="0">
            <a:spAutoFit/>
          </a:bodyPr>
          <a:lstStyle/>
          <a:p>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头孢哌酮</a:t>
            </a:r>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舒巴坦</a:t>
            </a:r>
          </a:p>
        </p:txBody>
      </p:sp>
      <p:sp>
        <p:nvSpPr>
          <p:cNvPr id="12" name="文本框 11">
            <a:extLst>
              <a:ext uri="{FF2B5EF4-FFF2-40B4-BE49-F238E27FC236}">
                <a16:creationId xmlns:a16="http://schemas.microsoft.com/office/drawing/2014/main" id="{0AE67713-471A-69EA-8234-19B21D3F0855}"/>
              </a:ext>
            </a:extLst>
          </p:cNvPr>
          <p:cNvSpPr txBox="1"/>
          <p:nvPr/>
        </p:nvSpPr>
        <p:spPr>
          <a:xfrm>
            <a:off x="3907088" y="4697433"/>
            <a:ext cx="1213794" cy="230832"/>
          </a:xfrm>
          <a:prstGeom prst="rect">
            <a:avLst/>
          </a:prstGeom>
          <a:noFill/>
        </p:spPr>
        <p:txBody>
          <a:bodyPr wrap="none" rtlCol="0">
            <a:spAutoFit/>
          </a:bodyPr>
          <a:lstStyle/>
          <a:p>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亚胺培南</a:t>
            </a:r>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西司他丁</a:t>
            </a:r>
          </a:p>
        </p:txBody>
      </p:sp>
      <p:sp>
        <p:nvSpPr>
          <p:cNvPr id="13" name="文本框 12">
            <a:extLst>
              <a:ext uri="{FF2B5EF4-FFF2-40B4-BE49-F238E27FC236}">
                <a16:creationId xmlns:a16="http://schemas.microsoft.com/office/drawing/2014/main" id="{F3BA2B3C-86C7-E3AF-B6EB-BED0C53F7F85}"/>
              </a:ext>
            </a:extLst>
          </p:cNvPr>
          <p:cNvSpPr txBox="1"/>
          <p:nvPr/>
        </p:nvSpPr>
        <p:spPr>
          <a:xfrm>
            <a:off x="1962246" y="4686721"/>
            <a:ext cx="1213794" cy="230832"/>
          </a:xfrm>
          <a:prstGeom prst="rect">
            <a:avLst/>
          </a:prstGeom>
          <a:noFill/>
        </p:spPr>
        <p:txBody>
          <a:bodyPr wrap="none" rtlCol="0">
            <a:spAutoFit/>
          </a:bodyPr>
          <a:lstStyle/>
          <a:p>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亚胺培南</a:t>
            </a:r>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西司他丁</a:t>
            </a:r>
          </a:p>
        </p:txBody>
      </p:sp>
      <p:sp>
        <p:nvSpPr>
          <p:cNvPr id="9" name="文本框 8">
            <a:extLst>
              <a:ext uri="{FF2B5EF4-FFF2-40B4-BE49-F238E27FC236}">
                <a16:creationId xmlns:a16="http://schemas.microsoft.com/office/drawing/2014/main" id="{5BBEEDDC-F7FF-B787-1994-9F11F9698DC6}"/>
              </a:ext>
            </a:extLst>
          </p:cNvPr>
          <p:cNvSpPr txBox="1"/>
          <p:nvPr/>
        </p:nvSpPr>
        <p:spPr>
          <a:xfrm>
            <a:off x="8372108" y="6024519"/>
            <a:ext cx="3717684" cy="215444"/>
          </a:xfrm>
          <a:prstGeom prst="rect">
            <a:avLst/>
          </a:prstGeom>
          <a:noFill/>
        </p:spPr>
        <p:txBody>
          <a:bodyPr wrap="square">
            <a:spAutoFit/>
          </a:bodyPr>
          <a:lstStyle>
            <a:defPPr>
              <a:defRPr lang="en-US"/>
            </a:defPPr>
            <a:lvl1pPr marR="0" lvl="0" indent="0" algn="just" defTabSz="914400" fontAlgn="auto">
              <a:spcBef>
                <a:spcPts val="1000"/>
              </a:spcBef>
              <a:spcAft>
                <a:spcPts val="0"/>
              </a:spcAft>
              <a:buClrTx/>
              <a:buSzTx/>
              <a:buFontTx/>
              <a:buNone/>
              <a:tabLst/>
              <a:defRPr kumimoji="0" sz="800" b="0" i="0" u="none" strike="noStrike" cap="none" spc="0" normalizeH="0" baseline="0">
                <a:ln>
                  <a:noFill/>
                </a:ln>
                <a:effectLst/>
                <a:uLnTx/>
                <a:uFillTx/>
                <a:latin typeface="Arial" panose="020B0604020202020204" pitchFamily="34" charset="0"/>
                <a:ea typeface="HarmonyOS Sans SC" panose="00000500000000000000" pitchFamily="2" charset="-122"/>
                <a:cs typeface="+mn-ea"/>
              </a:defRPr>
            </a:lvl1pPr>
          </a:lstStyle>
          <a:p>
            <a:r>
              <a:rPr lang="zh-CN" altLang="en-US" dirty="0"/>
              <a:t>注：本页中两个研究非舒巴坦</a:t>
            </a:r>
            <a:r>
              <a:rPr lang="en-US" altLang="zh-CN" dirty="0"/>
              <a:t>-</a:t>
            </a:r>
            <a:r>
              <a:rPr lang="zh-CN" altLang="en-US" dirty="0"/>
              <a:t>度洛巴坦与依拉环素的头对头研究，请谨慎解读</a:t>
            </a:r>
          </a:p>
        </p:txBody>
      </p:sp>
    </p:spTree>
    <p:extLst>
      <p:ext uri="{BB962C8B-B14F-4D97-AF65-F5344CB8AC3E}">
        <p14:creationId xmlns:p14="http://schemas.microsoft.com/office/powerpoint/2010/main" val="1085099318"/>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EBD4B7-2C20-4267-2B83-48275CED3DFA}"/>
            </a:ext>
          </a:extLst>
        </p:cNvPr>
        <p:cNvGrpSpPr/>
        <p:nvPr/>
      </p:nvGrpSpPr>
      <p:grpSpPr>
        <a:xfrm>
          <a:off x="0" y="0"/>
          <a:ext cx="0" cy="0"/>
          <a:chOff x="0" y="0"/>
          <a:chExt cx="0" cy="0"/>
        </a:xfrm>
      </p:grpSpPr>
      <p:grpSp>
        <p:nvGrpSpPr>
          <p:cNvPr id="81" name="组合 80">
            <a:extLst>
              <a:ext uri="{FF2B5EF4-FFF2-40B4-BE49-F238E27FC236}">
                <a16:creationId xmlns:a16="http://schemas.microsoft.com/office/drawing/2014/main" id="{3BDAD53F-F4DD-DC83-8ACD-6CF5AEB589D5}"/>
              </a:ext>
            </a:extLst>
          </p:cNvPr>
          <p:cNvGrpSpPr/>
          <p:nvPr/>
        </p:nvGrpSpPr>
        <p:grpSpPr>
          <a:xfrm>
            <a:off x="6166688" y="1816924"/>
            <a:ext cx="5657012" cy="3455720"/>
            <a:chOff x="330200" y="949899"/>
            <a:chExt cx="5657012" cy="4666509"/>
          </a:xfrm>
        </p:grpSpPr>
        <p:grpSp>
          <p:nvGrpSpPr>
            <p:cNvPr id="82" name="组合 81">
              <a:extLst>
                <a:ext uri="{FF2B5EF4-FFF2-40B4-BE49-F238E27FC236}">
                  <a16:creationId xmlns:a16="http://schemas.microsoft.com/office/drawing/2014/main" id="{58A0A935-7DA6-88A6-C8AF-56FEF0CD1433}"/>
                </a:ext>
              </a:extLst>
            </p:cNvPr>
            <p:cNvGrpSpPr/>
            <p:nvPr/>
          </p:nvGrpSpPr>
          <p:grpSpPr>
            <a:xfrm>
              <a:off x="330200" y="949899"/>
              <a:ext cx="5657012" cy="4666509"/>
              <a:chOff x="314689" y="1308553"/>
              <a:chExt cx="5019042" cy="4666509"/>
            </a:xfrm>
          </p:grpSpPr>
          <p:grpSp>
            <p:nvGrpSpPr>
              <p:cNvPr id="84" name="组合 83">
                <a:extLst>
                  <a:ext uri="{FF2B5EF4-FFF2-40B4-BE49-F238E27FC236}">
                    <a16:creationId xmlns:a16="http://schemas.microsoft.com/office/drawing/2014/main" id="{E5AE762F-8280-B50D-57A9-AF894E726644}"/>
                  </a:ext>
                </a:extLst>
              </p:cNvPr>
              <p:cNvGrpSpPr>
                <a:grpSpLocks/>
              </p:cNvGrpSpPr>
              <p:nvPr/>
            </p:nvGrpSpPr>
            <p:grpSpPr>
              <a:xfrm>
                <a:off x="314689" y="1308553"/>
                <a:ext cx="5019042" cy="4666509"/>
                <a:chOff x="1076325" y="6560675"/>
                <a:chExt cx="3321778" cy="2513705"/>
              </a:xfrm>
            </p:grpSpPr>
            <p:grpSp>
              <p:nvGrpSpPr>
                <p:cNvPr id="86" name="组合 85">
                  <a:extLst>
                    <a:ext uri="{FF2B5EF4-FFF2-40B4-BE49-F238E27FC236}">
                      <a16:creationId xmlns:a16="http://schemas.microsoft.com/office/drawing/2014/main" id="{F8F65801-877C-37C1-17CE-2CF69F99EDB9}"/>
                    </a:ext>
                  </a:extLst>
                </p:cNvPr>
                <p:cNvGrpSpPr/>
                <p:nvPr/>
              </p:nvGrpSpPr>
              <p:grpSpPr>
                <a:xfrm>
                  <a:off x="1261816" y="7175545"/>
                  <a:ext cx="2950798" cy="1898835"/>
                  <a:chOff x="747000" y="3712400"/>
                  <a:chExt cx="3120150" cy="1873987"/>
                </a:xfrm>
              </p:grpSpPr>
              <p:sp>
                <p:nvSpPr>
                  <p:cNvPr id="88" name="矩形: 圆角 87">
                    <a:extLst>
                      <a:ext uri="{FF2B5EF4-FFF2-40B4-BE49-F238E27FC236}">
                        <a16:creationId xmlns:a16="http://schemas.microsoft.com/office/drawing/2014/main" id="{D8B623A8-0D97-11E9-0CBD-47AC6B784587}"/>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89" name="矩形: 圆角 88">
                    <a:extLst>
                      <a:ext uri="{FF2B5EF4-FFF2-40B4-BE49-F238E27FC236}">
                        <a16:creationId xmlns:a16="http://schemas.microsoft.com/office/drawing/2014/main" id="{D3AD5CDD-72D1-164D-72FC-CC64A5B75FB6}"/>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87" name="矩形: 圆角 86">
                  <a:extLst>
                    <a:ext uri="{FF2B5EF4-FFF2-40B4-BE49-F238E27FC236}">
                      <a16:creationId xmlns:a16="http://schemas.microsoft.com/office/drawing/2014/main" id="{BE798DDF-1DD4-3A5E-2AFE-459C1465CF6C}"/>
                    </a:ext>
                  </a:extLst>
                </p:cNvPr>
                <p:cNvSpPr/>
                <p:nvPr/>
              </p:nvSpPr>
              <p:spPr>
                <a:xfrm>
                  <a:off x="1076325" y="6560675"/>
                  <a:ext cx="3321778" cy="2482067"/>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85" name="任意多边形: 形状 84">
                <a:extLst>
                  <a:ext uri="{FF2B5EF4-FFF2-40B4-BE49-F238E27FC236}">
                    <a16:creationId xmlns:a16="http://schemas.microsoft.com/office/drawing/2014/main" id="{9F19B1AB-8270-A68F-15FE-8A639CE7ABBA}"/>
                  </a:ext>
                </a:extLst>
              </p:cNvPr>
              <p:cNvSpPr/>
              <p:nvPr/>
            </p:nvSpPr>
            <p:spPr>
              <a:xfrm flipV="1">
                <a:off x="767233" y="1308553"/>
                <a:ext cx="4113955" cy="516510"/>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83" name="任意多边形: 形状 82">
              <a:extLst>
                <a:ext uri="{FF2B5EF4-FFF2-40B4-BE49-F238E27FC236}">
                  <a16:creationId xmlns:a16="http://schemas.microsoft.com/office/drawing/2014/main" id="{6E874C2A-6AD6-5211-3836-E1E9F5D767E7}"/>
                </a:ext>
              </a:extLst>
            </p:cNvPr>
            <p:cNvSpPr/>
            <p:nvPr/>
          </p:nvSpPr>
          <p:spPr>
            <a:xfrm rot="10800000" flipV="1">
              <a:off x="441173" y="5155530"/>
              <a:ext cx="279552" cy="285822"/>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5" name="组合 4">
            <a:extLst>
              <a:ext uri="{FF2B5EF4-FFF2-40B4-BE49-F238E27FC236}">
                <a16:creationId xmlns:a16="http://schemas.microsoft.com/office/drawing/2014/main" id="{58478598-FC53-9CDF-E958-CFF70E2777C7}"/>
              </a:ext>
            </a:extLst>
          </p:cNvPr>
          <p:cNvGrpSpPr/>
          <p:nvPr/>
        </p:nvGrpSpPr>
        <p:grpSpPr>
          <a:xfrm>
            <a:off x="371475" y="1816924"/>
            <a:ext cx="5657012" cy="3455720"/>
            <a:chOff x="330200" y="949899"/>
            <a:chExt cx="5657012" cy="4666509"/>
          </a:xfrm>
        </p:grpSpPr>
        <p:grpSp>
          <p:nvGrpSpPr>
            <p:cNvPr id="9" name="组合 8">
              <a:extLst>
                <a:ext uri="{FF2B5EF4-FFF2-40B4-BE49-F238E27FC236}">
                  <a16:creationId xmlns:a16="http://schemas.microsoft.com/office/drawing/2014/main" id="{D4F946D5-CF9C-2166-6F11-9ED64462D7B1}"/>
                </a:ext>
              </a:extLst>
            </p:cNvPr>
            <p:cNvGrpSpPr/>
            <p:nvPr/>
          </p:nvGrpSpPr>
          <p:grpSpPr>
            <a:xfrm>
              <a:off x="330200" y="949899"/>
              <a:ext cx="5657012" cy="4666509"/>
              <a:chOff x="314689" y="1308553"/>
              <a:chExt cx="5019042" cy="4666509"/>
            </a:xfrm>
          </p:grpSpPr>
          <p:grpSp>
            <p:nvGrpSpPr>
              <p:cNvPr id="11" name="组合 10">
                <a:extLst>
                  <a:ext uri="{FF2B5EF4-FFF2-40B4-BE49-F238E27FC236}">
                    <a16:creationId xmlns:a16="http://schemas.microsoft.com/office/drawing/2014/main" id="{B9926905-B965-8116-4D5F-DE0664A9495B}"/>
                  </a:ext>
                </a:extLst>
              </p:cNvPr>
              <p:cNvGrpSpPr>
                <a:grpSpLocks/>
              </p:cNvGrpSpPr>
              <p:nvPr/>
            </p:nvGrpSpPr>
            <p:grpSpPr>
              <a:xfrm>
                <a:off x="314689" y="1308553"/>
                <a:ext cx="5019042" cy="4666509"/>
                <a:chOff x="1076325" y="6560675"/>
                <a:chExt cx="3321778" cy="2513705"/>
              </a:xfrm>
            </p:grpSpPr>
            <p:grpSp>
              <p:nvGrpSpPr>
                <p:cNvPr id="13" name="组合 12">
                  <a:extLst>
                    <a:ext uri="{FF2B5EF4-FFF2-40B4-BE49-F238E27FC236}">
                      <a16:creationId xmlns:a16="http://schemas.microsoft.com/office/drawing/2014/main" id="{4F7B626A-4C9D-7BB3-BD3C-2A1B9248D6D7}"/>
                    </a:ext>
                  </a:extLst>
                </p:cNvPr>
                <p:cNvGrpSpPr/>
                <p:nvPr/>
              </p:nvGrpSpPr>
              <p:grpSpPr>
                <a:xfrm>
                  <a:off x="1261816" y="7175545"/>
                  <a:ext cx="2950798" cy="1898835"/>
                  <a:chOff x="747000" y="3712400"/>
                  <a:chExt cx="3120150" cy="1873987"/>
                </a:xfrm>
              </p:grpSpPr>
              <p:sp>
                <p:nvSpPr>
                  <p:cNvPr id="23" name="矩形: 圆角 22">
                    <a:extLst>
                      <a:ext uri="{FF2B5EF4-FFF2-40B4-BE49-F238E27FC236}">
                        <a16:creationId xmlns:a16="http://schemas.microsoft.com/office/drawing/2014/main" id="{6CA6F275-A9FA-4F8E-D36D-D734D49ED424}"/>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9" name="矩形: 圆角 48">
                    <a:extLst>
                      <a:ext uri="{FF2B5EF4-FFF2-40B4-BE49-F238E27FC236}">
                        <a16:creationId xmlns:a16="http://schemas.microsoft.com/office/drawing/2014/main" id="{6BCEB7D3-5319-CC03-5A5B-2DFA4BC7ABB9}"/>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9" name="矩形: 圆角 18">
                  <a:extLst>
                    <a:ext uri="{FF2B5EF4-FFF2-40B4-BE49-F238E27FC236}">
                      <a16:creationId xmlns:a16="http://schemas.microsoft.com/office/drawing/2014/main" id="{AEE67CBA-E91D-7EBA-F459-BFFC44AC8D2B}"/>
                    </a:ext>
                  </a:extLst>
                </p:cNvPr>
                <p:cNvSpPr/>
                <p:nvPr/>
              </p:nvSpPr>
              <p:spPr>
                <a:xfrm>
                  <a:off x="1076325" y="6560675"/>
                  <a:ext cx="3321778" cy="2482067"/>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2" name="任意多边形: 形状 11">
                <a:extLst>
                  <a:ext uri="{FF2B5EF4-FFF2-40B4-BE49-F238E27FC236}">
                    <a16:creationId xmlns:a16="http://schemas.microsoft.com/office/drawing/2014/main" id="{95AC80F5-D442-39FC-FF31-235341728C2F}"/>
                  </a:ext>
                </a:extLst>
              </p:cNvPr>
              <p:cNvSpPr/>
              <p:nvPr/>
            </p:nvSpPr>
            <p:spPr>
              <a:xfrm flipV="1">
                <a:off x="767233" y="1308553"/>
                <a:ext cx="4113955" cy="516510"/>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0" name="任意多边形: 形状 9">
              <a:extLst>
                <a:ext uri="{FF2B5EF4-FFF2-40B4-BE49-F238E27FC236}">
                  <a16:creationId xmlns:a16="http://schemas.microsoft.com/office/drawing/2014/main" id="{0FB4322C-CA6C-DAAC-3388-802621B1877C}"/>
                </a:ext>
              </a:extLst>
            </p:cNvPr>
            <p:cNvSpPr/>
            <p:nvPr/>
          </p:nvSpPr>
          <p:spPr>
            <a:xfrm rot="10800000" flipV="1">
              <a:off x="441173" y="5155530"/>
              <a:ext cx="279552" cy="285822"/>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8" name="文本框 27">
            <a:extLst>
              <a:ext uri="{FF2B5EF4-FFF2-40B4-BE49-F238E27FC236}">
                <a16:creationId xmlns:a16="http://schemas.microsoft.com/office/drawing/2014/main" id="{70A040C1-9D86-5C2B-20B5-34370E72A387}"/>
              </a:ext>
            </a:extLst>
          </p:cNvPr>
          <p:cNvSpPr txBox="1"/>
          <p:nvPr/>
        </p:nvSpPr>
        <p:spPr>
          <a:xfrm>
            <a:off x="6276975" y="1841500"/>
            <a:ext cx="5438040" cy="307777"/>
          </a:xfrm>
          <a:prstGeom prst="rect">
            <a:avLst/>
          </a:prstGeom>
          <a:noFill/>
        </p:spPr>
        <p:txBody>
          <a:bodyPr wrap="squar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依拉环素 </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vs </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最佳治疗微生物治愈</a:t>
            </a:r>
            <a:r>
              <a:rPr lang="en-US" altLang="zh-CN"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2</a:t>
            </a:r>
            <a:endParaRPr lang="zh-CN" altLang="en-US"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6" name="文本框 65">
            <a:extLst>
              <a:ext uri="{FF2B5EF4-FFF2-40B4-BE49-F238E27FC236}">
                <a16:creationId xmlns:a16="http://schemas.microsoft.com/office/drawing/2014/main" id="{B36080DB-8F41-C37E-D89A-ED65D6145FAE}"/>
              </a:ext>
            </a:extLst>
          </p:cNvPr>
          <p:cNvSpPr txBox="1"/>
          <p:nvPr/>
        </p:nvSpPr>
        <p:spPr>
          <a:xfrm>
            <a:off x="1394038" y="1841500"/>
            <a:ext cx="3610284" cy="307777"/>
          </a:xfrm>
          <a:prstGeom prst="rect">
            <a:avLst/>
          </a:prstGeom>
          <a:noFill/>
        </p:spPr>
        <p:txBody>
          <a:bodyPr wrap="none" anchor="ctr" anchorCtr="0">
            <a:spAutoFit/>
          </a:bodyPr>
          <a:lstStyle/>
          <a:p>
            <a:pPr algn="ctr" defTabSz="1216660" fontAlgn="base">
              <a:spcBef>
                <a:spcPct val="0"/>
              </a:spcBef>
              <a:spcAft>
                <a:spcPct val="0"/>
              </a:spcAft>
              <a:defRPr/>
            </a:pP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舒巴坦</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度洛巴坦 </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vs </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多黏菌素</a:t>
            </a:r>
            <a:r>
              <a:rPr lang="en-US" altLang="zh-CN"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E</a:t>
            </a:r>
            <a:r>
              <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微生物应答</a:t>
            </a:r>
            <a:r>
              <a:rPr lang="en-US" altLang="zh-CN"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1</a:t>
            </a:r>
            <a:endParaRPr lang="zh-CN" altLang="en-US" sz="14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 name="文本占位符 1">
            <a:extLst>
              <a:ext uri="{FF2B5EF4-FFF2-40B4-BE49-F238E27FC236}">
                <a16:creationId xmlns:a16="http://schemas.microsoft.com/office/drawing/2014/main" id="{4264EF09-5183-D5BF-F83B-1B268F277E80}"/>
              </a:ext>
            </a:extLst>
          </p:cNvPr>
          <p:cNvSpPr>
            <a:spLocks noGrp="1"/>
          </p:cNvSpPr>
          <p:nvPr>
            <p:ph type="body" sz="quarter" idx="10"/>
          </p:nvPr>
        </p:nvSpPr>
        <p:spPr/>
        <p:txBody>
          <a:bodyPr anchor="b"/>
          <a:lstStyle/>
          <a:p>
            <a:pPr marL="228600" indent="-228600">
              <a:buFont typeface="+mj-lt"/>
              <a:buAutoNum type="arabicPeriod"/>
            </a:pPr>
            <a:r>
              <a:rPr lang="fr-FR" altLang="zh-CN" dirty="0">
                <a:latin typeface="Arial" panose="020B0604020202020204" pitchFamily="34" charset="0"/>
                <a:sym typeface="Arial" panose="020B0604020202020204" pitchFamily="34" charset="0"/>
              </a:rPr>
              <a:t>Kaye KS, et al. Lancet Infect Dis 2023;  23: 1072–84</a:t>
            </a:r>
          </a:p>
          <a:p>
            <a:pPr marL="228600" indent="-228600">
              <a:buFont typeface="+mj-lt"/>
              <a:buAutoNum type="arabicPeriod"/>
            </a:pPr>
            <a:r>
              <a:rPr lang="en-US" altLang="zh-CN" dirty="0">
                <a:latin typeface="Arial" panose="020B0604020202020204" pitchFamily="34" charset="0"/>
                <a:sym typeface="Arial" panose="020B0604020202020204" pitchFamily="34" charset="0"/>
              </a:rPr>
              <a:t>Scott CJ, et al. Ann </a:t>
            </a:r>
            <a:r>
              <a:rPr lang="en-US" altLang="zh-CN" dirty="0" err="1">
                <a:latin typeface="Arial" panose="020B0604020202020204" pitchFamily="34" charset="0"/>
                <a:sym typeface="Arial" panose="020B0604020202020204" pitchFamily="34" charset="0"/>
              </a:rPr>
              <a:t>Pharmacother</a:t>
            </a:r>
            <a:r>
              <a:rPr lang="en-US" altLang="zh-CN" dirty="0">
                <a:latin typeface="Arial" panose="020B0604020202020204" pitchFamily="34" charset="0"/>
                <a:sym typeface="Arial" panose="020B0604020202020204" pitchFamily="34" charset="0"/>
              </a:rPr>
              <a:t> . 2022 Dec;56(12):1299-1307</a:t>
            </a:r>
            <a:endParaRPr lang="zh-CN" altLang="en-US" dirty="0">
              <a:latin typeface="Arial" panose="020B0604020202020204" pitchFamily="34" charset="0"/>
              <a:sym typeface="Arial" panose="020B0604020202020204" pitchFamily="34" charset="0"/>
            </a:endParaRPr>
          </a:p>
        </p:txBody>
      </p:sp>
      <p:sp>
        <p:nvSpPr>
          <p:cNvPr id="3" name="文本占位符 2">
            <a:extLst>
              <a:ext uri="{FF2B5EF4-FFF2-40B4-BE49-F238E27FC236}">
                <a16:creationId xmlns:a16="http://schemas.microsoft.com/office/drawing/2014/main" id="{20DF87CB-9CC2-8150-329E-F1F819C3DFCD}"/>
              </a:ext>
            </a:extLst>
          </p:cNvPr>
          <p:cNvSpPr>
            <a:spLocks noGrp="1"/>
          </p:cNvSpPr>
          <p:nvPr>
            <p:ph type="body" sz="quarter" idx="11"/>
          </p:nvPr>
        </p:nvSpPr>
        <p:spPr>
          <a:xfrm>
            <a:off x="573741" y="144605"/>
            <a:ext cx="11516051" cy="830997"/>
          </a:xfrm>
        </p:spPr>
        <p:txBody>
          <a:bodyPr vert="horz" wrap="square" lIns="91440" tIns="45720" rIns="91440" bIns="45720" rtlCol="0" anchor="t">
            <a:spAutoFit/>
          </a:bodyPr>
          <a:lstStyle/>
          <a:p>
            <a:r>
              <a:rPr lang="zh-CN" altLang="en-US" dirty="0">
                <a:latin typeface="Arial" panose="020B0604020202020204" pitchFamily="34" charset="0"/>
                <a:sym typeface="Arial" panose="020B0604020202020204" pitchFamily="34" charset="0"/>
              </a:rPr>
              <a:t>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度洛巴坦的微生物应答显著优于多黏菌素</a:t>
            </a:r>
            <a:r>
              <a:rPr lang="en-US" altLang="zh-CN" dirty="0">
                <a:latin typeface="Arial" panose="020B0604020202020204" pitchFamily="34" charset="0"/>
                <a:sym typeface="Arial" panose="020B0604020202020204" pitchFamily="34" charset="0"/>
              </a:rPr>
              <a:t>E</a:t>
            </a:r>
            <a:r>
              <a:rPr lang="zh-CN" altLang="en-US" dirty="0">
                <a:latin typeface="Arial" panose="020B0604020202020204" pitchFamily="34" charset="0"/>
                <a:sym typeface="Arial" panose="020B0604020202020204" pitchFamily="34" charset="0"/>
              </a:rPr>
              <a:t>，</a:t>
            </a:r>
            <a:endParaRPr lang="en-US" altLang="zh-CN" dirty="0">
              <a:latin typeface="Arial" panose="020B0604020202020204" pitchFamily="34" charset="0"/>
              <a:sym typeface="Arial" panose="020B0604020202020204" pitchFamily="34" charset="0"/>
            </a:endParaRPr>
          </a:p>
          <a:p>
            <a:r>
              <a:rPr lang="zh-CN" altLang="en-US" dirty="0">
                <a:latin typeface="Arial" panose="020B0604020202020204" pitchFamily="34" charset="0"/>
                <a:sym typeface="Arial" panose="020B0604020202020204" pitchFamily="34" charset="0"/>
              </a:rPr>
              <a:t>依拉环素的微生物清除率显著低于以多黏菌素</a:t>
            </a:r>
            <a:r>
              <a:rPr lang="en-US" altLang="zh-CN" dirty="0">
                <a:latin typeface="Arial" panose="020B0604020202020204" pitchFamily="34" charset="0"/>
                <a:sym typeface="Arial" panose="020B0604020202020204" pitchFamily="34" charset="0"/>
              </a:rPr>
              <a:t>E</a:t>
            </a:r>
            <a:r>
              <a:rPr lang="zh-CN" altLang="en-US" dirty="0">
                <a:latin typeface="Arial" panose="020B0604020202020204" pitchFamily="34" charset="0"/>
                <a:sym typeface="Arial" panose="020B0604020202020204" pitchFamily="34" charset="0"/>
              </a:rPr>
              <a:t>为主的治疗</a:t>
            </a:r>
          </a:p>
        </p:txBody>
      </p:sp>
      <p:sp>
        <p:nvSpPr>
          <p:cNvPr id="8" name="文本占位符 7">
            <a:extLst>
              <a:ext uri="{FF2B5EF4-FFF2-40B4-BE49-F238E27FC236}">
                <a16:creationId xmlns:a16="http://schemas.microsoft.com/office/drawing/2014/main" id="{1F96BD8B-503A-8E08-2B30-2F2914B0C25F}"/>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ABC</a:t>
            </a:r>
            <a:r>
              <a:rPr lang="zh-CN" altLang="en-US" dirty="0">
                <a:latin typeface="Arial" panose="020B0604020202020204" pitchFamily="34" charset="0"/>
                <a:sym typeface="Arial" panose="020B0604020202020204" pitchFamily="34" charset="0"/>
              </a:rPr>
              <a:t>：鲍曼</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醋酸钙不动杆菌复合体； </a:t>
            </a:r>
            <a:r>
              <a:rPr lang="en-US" altLang="zh-CN" dirty="0">
                <a:latin typeface="Arial" panose="020B0604020202020204" pitchFamily="34" charset="0"/>
                <a:sym typeface="Arial" panose="020B0604020202020204" pitchFamily="34" charset="0"/>
              </a:rPr>
              <a:t>DTRAB</a:t>
            </a:r>
            <a:r>
              <a:rPr lang="zh-CN" altLang="en-US" dirty="0">
                <a:latin typeface="Arial" panose="020B0604020202020204" pitchFamily="34" charset="0"/>
                <a:sym typeface="Arial" panose="020B0604020202020204" pitchFamily="34" charset="0"/>
              </a:rPr>
              <a:t>：难治的耐药鲍曼不动杆菌，即在药敏试验中对所有</a:t>
            </a:r>
            <a:r>
              <a:rPr lang="en-US" altLang="zh-CN" dirty="0">
                <a:latin typeface="Arial" panose="020B0604020202020204" pitchFamily="34" charset="0"/>
                <a:sym typeface="Arial" panose="020B0604020202020204" pitchFamily="34" charset="0"/>
              </a:rPr>
              <a:t>β -</a:t>
            </a:r>
            <a:r>
              <a:rPr lang="zh-CN" altLang="en-US" dirty="0">
                <a:latin typeface="Arial" panose="020B0604020202020204" pitchFamily="34" charset="0"/>
                <a:sym typeface="Arial" panose="020B0604020202020204" pitchFamily="34" charset="0"/>
              </a:rPr>
              <a:t>内酰胺类药物和氟喹诺酮类药物均不敏感的鲍曼不动杆菌；</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：碳青霉烯耐药鲍曼不动杆菌</a:t>
            </a:r>
          </a:p>
        </p:txBody>
      </p:sp>
      <p:pic>
        <p:nvPicPr>
          <p:cNvPr id="31" name="图片 30">
            <a:extLst>
              <a:ext uri="{FF2B5EF4-FFF2-40B4-BE49-F238E27FC236}">
                <a16:creationId xmlns:a16="http://schemas.microsoft.com/office/drawing/2014/main" id="{1849B0A3-8DB3-84E4-AE6A-90B6ABD61C87}"/>
              </a:ext>
            </a:extLst>
          </p:cNvPr>
          <p:cNvPicPr>
            <a:picLocks noChangeAspect="1"/>
          </p:cNvPicPr>
          <p:nvPr/>
        </p:nvPicPr>
        <p:blipFill>
          <a:blip r:embed="rId2"/>
          <a:stretch>
            <a:fillRect/>
          </a:stretch>
        </p:blipFill>
        <p:spPr>
          <a:xfrm>
            <a:off x="-3662642" y="3524893"/>
            <a:ext cx="3480590" cy="778120"/>
          </a:xfrm>
          <a:prstGeom prst="rect">
            <a:avLst/>
          </a:prstGeom>
        </p:spPr>
      </p:pic>
      <p:pic>
        <p:nvPicPr>
          <p:cNvPr id="32" name="图片 31">
            <a:extLst>
              <a:ext uri="{FF2B5EF4-FFF2-40B4-BE49-F238E27FC236}">
                <a16:creationId xmlns:a16="http://schemas.microsoft.com/office/drawing/2014/main" id="{8C174BF8-5C56-9998-360E-8ECB067FDD9A}"/>
              </a:ext>
            </a:extLst>
          </p:cNvPr>
          <p:cNvPicPr>
            <a:picLocks noChangeAspect="1"/>
          </p:cNvPicPr>
          <p:nvPr/>
        </p:nvPicPr>
        <p:blipFill>
          <a:blip r:embed="rId3"/>
          <a:stretch>
            <a:fillRect/>
          </a:stretch>
        </p:blipFill>
        <p:spPr>
          <a:xfrm>
            <a:off x="-4355890" y="306484"/>
            <a:ext cx="4188162" cy="2806803"/>
          </a:xfrm>
          <a:prstGeom prst="rect">
            <a:avLst/>
          </a:prstGeom>
        </p:spPr>
      </p:pic>
      <p:sp>
        <p:nvSpPr>
          <p:cNvPr id="6" name="文本框 5">
            <a:extLst>
              <a:ext uri="{FF2B5EF4-FFF2-40B4-BE49-F238E27FC236}">
                <a16:creationId xmlns:a16="http://schemas.microsoft.com/office/drawing/2014/main" id="{5AD23825-EF43-E353-CFEF-6EEC56A47C03}"/>
              </a:ext>
            </a:extLst>
          </p:cNvPr>
          <p:cNvSpPr txBox="1"/>
          <p:nvPr/>
        </p:nvSpPr>
        <p:spPr>
          <a:xfrm>
            <a:off x="383430" y="4927449"/>
            <a:ext cx="5836346" cy="246221"/>
          </a:xfrm>
          <a:prstGeom prst="rect">
            <a:avLst/>
          </a:prstGeom>
          <a:noFill/>
        </p:spPr>
        <p:txBody>
          <a:bodyPr wrap="square" rtlCol="0" anchor="b">
            <a:spAutoFit/>
          </a:bodyPr>
          <a:lstStyle>
            <a:defPPr>
              <a:defRPr lang="zh-CN"/>
            </a:defPPr>
            <a:lvl1pPr>
              <a:defRPr sz="900"/>
            </a:lvl1pPr>
          </a:lstStyle>
          <a:p>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微生物应答：鲍曼不动杆菌在标本中未检出；</a:t>
            </a:r>
            <a:endPar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B06D76E7-0403-2667-E895-713849166392}"/>
              </a:ext>
            </a:extLst>
          </p:cNvPr>
          <p:cNvSpPr txBox="1"/>
          <p:nvPr/>
        </p:nvSpPr>
        <p:spPr>
          <a:xfrm>
            <a:off x="2714848" y="2296037"/>
            <a:ext cx="1340432" cy="246221"/>
          </a:xfrm>
          <a:prstGeom prst="rect">
            <a:avLst/>
          </a:prstGeom>
          <a:noFill/>
        </p:spPr>
        <p:txBody>
          <a:bodyPr wrap="none" rtlCol="0" anchor="b">
            <a:spAutoFit/>
          </a:bodyPr>
          <a:lstStyle>
            <a:defPPr>
              <a:defRPr lang="zh-CN"/>
            </a:defPPr>
            <a:lvl1pPr>
              <a:defRPr sz="900"/>
            </a:lvl1pPr>
          </a:lstStyle>
          <a:p>
            <a:pPr algn="ctr"/>
            <a:r>
              <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治疗结束后</a:t>
            </a:r>
            <a:r>
              <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7±2</a:t>
            </a: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天）</a:t>
            </a:r>
          </a:p>
        </p:txBody>
      </p:sp>
      <p:sp>
        <p:nvSpPr>
          <p:cNvPr id="25" name="文本框 24">
            <a:extLst>
              <a:ext uri="{FF2B5EF4-FFF2-40B4-BE49-F238E27FC236}">
                <a16:creationId xmlns:a16="http://schemas.microsoft.com/office/drawing/2014/main" id="{A2328A75-3595-7035-2111-A6528552DDCE}"/>
              </a:ext>
            </a:extLst>
          </p:cNvPr>
          <p:cNvSpPr txBox="1"/>
          <p:nvPr/>
        </p:nvSpPr>
        <p:spPr>
          <a:xfrm>
            <a:off x="6170310" y="4941388"/>
            <a:ext cx="5618608" cy="246221"/>
          </a:xfrm>
          <a:prstGeom prst="rect">
            <a:avLst/>
          </a:prstGeom>
          <a:noFill/>
        </p:spPr>
        <p:txBody>
          <a:bodyPr wrap="square" rtlCol="0" anchor="b">
            <a:spAutoFit/>
          </a:bodyPr>
          <a:lstStyle>
            <a:defPPr>
              <a:defRPr lang="zh-CN"/>
            </a:defPPr>
            <a:lvl1pPr>
              <a:defRPr sz="900"/>
            </a:lvl1pPr>
          </a:lstStyle>
          <a:p>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微生物治愈：重复呼吸道样本培养鲍曼不动杆菌阴性；</a:t>
            </a:r>
            <a:endPar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6" name="文本框 25">
            <a:extLst>
              <a:ext uri="{FF2B5EF4-FFF2-40B4-BE49-F238E27FC236}">
                <a16:creationId xmlns:a16="http://schemas.microsoft.com/office/drawing/2014/main" id="{BCB1088D-BBE9-78A4-15F3-D04346343802}"/>
              </a:ext>
            </a:extLst>
          </p:cNvPr>
          <p:cNvSpPr txBox="1"/>
          <p:nvPr/>
        </p:nvSpPr>
        <p:spPr>
          <a:xfrm>
            <a:off x="8683672" y="2296037"/>
            <a:ext cx="976549" cy="246221"/>
          </a:xfrm>
          <a:prstGeom prst="rect">
            <a:avLst/>
          </a:prstGeom>
          <a:noFill/>
        </p:spPr>
        <p:txBody>
          <a:bodyPr wrap="none" rtlCol="0" anchor="b">
            <a:spAutoFit/>
          </a:bodyPr>
          <a:lstStyle>
            <a:defPPr>
              <a:defRPr lang="zh-CN"/>
            </a:defPPr>
            <a:lvl1pPr>
              <a:defRPr sz="900"/>
            </a:lvl1pPr>
          </a:lstStyle>
          <a:p>
            <a:pPr algn="ct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（治疗</a:t>
            </a:r>
            <a:r>
              <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14</a:t>
            </a: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天）</a:t>
            </a:r>
          </a:p>
        </p:txBody>
      </p:sp>
      <p:sp>
        <p:nvSpPr>
          <p:cNvPr id="47" name="文本框 46">
            <a:extLst>
              <a:ext uri="{FF2B5EF4-FFF2-40B4-BE49-F238E27FC236}">
                <a16:creationId xmlns:a16="http://schemas.microsoft.com/office/drawing/2014/main" id="{4AC3D3DC-E909-6322-F49D-9AB76E83FA3E}"/>
              </a:ext>
            </a:extLst>
          </p:cNvPr>
          <p:cNvSpPr txBox="1"/>
          <p:nvPr/>
        </p:nvSpPr>
        <p:spPr>
          <a:xfrm>
            <a:off x="377225" y="5270500"/>
            <a:ext cx="5656032" cy="707886"/>
          </a:xfrm>
          <a:prstGeom prst="rect">
            <a:avLst/>
          </a:prstGeom>
          <a:noFill/>
        </p:spPr>
        <p:txBody>
          <a:bodyPr wrap="square">
            <a:spAutoFit/>
          </a:bodyPr>
          <a:lstStyle/>
          <a:p>
            <a:pPr lvl="0" algn="just" defTabSz="914400">
              <a:spcBef>
                <a:spcPts val="1000"/>
              </a:spcBef>
              <a:defRPr/>
            </a:pP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ATTACK</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是一项在</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16</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个国家的</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59</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个临床试验点进行的</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3</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期、随机、对照、非劣效性试验，旨在评估舒巴坦</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度洛巴坦与多黏菌素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E</a:t>
            </a:r>
            <a:r>
              <a:rPr lang="zh-CN" altLang="en-US" sz="8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对</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（包括</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CRAB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）引起的严重感染患者的疗效和安全性。研究入组了</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207</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名患者，包括两部分，</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部分为随机对照部分（舒巴坦</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度洛巴坦对比多黏菌素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E</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），针对确证为鲍曼不动杆菌院内感染的细菌性肺炎（</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HABP</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）、呼吸机相关细菌性肺炎（</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VABP</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）等患者。</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部分为开放标签部分，入选对多粘菌素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B</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或多粘菌素</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E</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耐药</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不耐受</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治疗失败的</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ABC</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感染患者，仅使用舒巴坦</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度洛巴坦。所有患者均接受亚胺培南</a:t>
            </a:r>
            <a:r>
              <a:rPr kumimoji="0" lang="en-US" altLang="zh-CN"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800" b="0" i="0" u="none" strike="noStrike" kern="1200" cap="none" spc="0" normalizeH="0" baseline="0" noProof="0" dirty="0">
                <a:ln>
                  <a:noFill/>
                </a:ln>
                <a:effectLst/>
                <a:uLnTx/>
                <a:uFillTx/>
                <a:latin typeface="Arial" panose="020B0604020202020204" pitchFamily="34" charset="0"/>
                <a:ea typeface="HarmonyOS Sans SC" panose="00000500000000000000" pitchFamily="2" charset="-122"/>
                <a:cs typeface="+mn-ea"/>
                <a:sym typeface="Arial" panose="020B0604020202020204" pitchFamily="34" charset="0"/>
              </a:rPr>
              <a:t>西司他丁作为背景治疗。</a:t>
            </a:r>
          </a:p>
        </p:txBody>
      </p:sp>
      <p:sp>
        <p:nvSpPr>
          <p:cNvPr id="48" name="文本框 47">
            <a:extLst>
              <a:ext uri="{FF2B5EF4-FFF2-40B4-BE49-F238E27FC236}">
                <a16:creationId xmlns:a16="http://schemas.microsoft.com/office/drawing/2014/main" id="{714DC11A-BAD6-7332-654D-6F2915D48D68}"/>
              </a:ext>
            </a:extLst>
          </p:cNvPr>
          <p:cNvSpPr txBox="1"/>
          <p:nvPr/>
        </p:nvSpPr>
        <p:spPr>
          <a:xfrm>
            <a:off x="6170309" y="5270500"/>
            <a:ext cx="5656031" cy="584775"/>
          </a:xfrm>
          <a:prstGeom prst="rect">
            <a:avLst/>
          </a:prstGeom>
          <a:noFill/>
        </p:spPr>
        <p:txBody>
          <a:bodyPr wrap="square">
            <a:spAutoFit/>
          </a:bodyPr>
          <a:lstStyle>
            <a:defPPr>
              <a:defRPr lang="en-US"/>
            </a:defPPr>
            <a:lvl1pPr marR="0" lvl="0" indent="0" algn="just" defTabSz="914400" fontAlgn="auto">
              <a:spcBef>
                <a:spcPts val="1000"/>
              </a:spcBef>
              <a:spcAft>
                <a:spcPts val="0"/>
              </a:spcAft>
              <a:buClrTx/>
              <a:buSzTx/>
              <a:buFontTx/>
              <a:buNone/>
              <a:tabLst/>
              <a:defRPr kumimoji="0" sz="1000" b="0" i="0" u="none" strike="noStrike" cap="none" spc="0" normalizeH="0" baseline="0">
                <a:ln>
                  <a:noFill/>
                </a:ln>
                <a:effectLst/>
                <a:uLnTx/>
                <a:uFillTx/>
                <a:latin typeface="微软雅黑" panose="020B0503020204020204" pitchFamily="34" charset="-122"/>
                <a:ea typeface="微软雅黑" panose="020B0503020204020204" pitchFamily="34" charset="-122"/>
                <a:cs typeface="+mn-ea"/>
              </a:defRPr>
            </a:lvl1pPr>
          </a:lstStyle>
          <a:p>
            <a:r>
              <a:rPr lang="zh-CN" altLang="en-US" sz="800" dirty="0">
                <a:latin typeface="Arial" panose="020B0604020202020204" pitchFamily="34" charset="0"/>
                <a:ea typeface="HarmonyOS Sans SC" panose="00000500000000000000" pitchFamily="2" charset="-122"/>
                <a:sym typeface="Arial" panose="020B0604020202020204" pitchFamily="34" charset="0"/>
              </a:rPr>
              <a:t>一项针对因难治性耐药 （</a:t>
            </a:r>
            <a:r>
              <a:rPr lang="en-US" altLang="zh-CN" sz="800" dirty="0">
                <a:latin typeface="Arial" panose="020B0604020202020204" pitchFamily="34" charset="0"/>
                <a:ea typeface="HarmonyOS Sans SC" panose="00000500000000000000" pitchFamily="2" charset="-122"/>
                <a:sym typeface="Arial" panose="020B0604020202020204" pitchFamily="34" charset="0"/>
              </a:rPr>
              <a:t>DTR</a:t>
            </a:r>
            <a:r>
              <a:rPr lang="zh-CN" altLang="en-US" sz="800" dirty="0">
                <a:latin typeface="Arial" panose="020B0604020202020204" pitchFamily="34" charset="0"/>
                <a:ea typeface="HarmonyOS Sans SC" panose="00000500000000000000" pitchFamily="2" charset="-122"/>
                <a:sym typeface="Arial" panose="020B0604020202020204" pitchFamily="34" charset="0"/>
              </a:rPr>
              <a:t>）鲍曼不动杆菌肺炎住院的成人的回顾性研究，旨在评估依拉环素与先前可用的最佳疗法相比对成人</a:t>
            </a:r>
            <a:r>
              <a:rPr lang="en-US" altLang="zh-CN" sz="800" dirty="0">
                <a:latin typeface="Arial" panose="020B0604020202020204" pitchFamily="34" charset="0"/>
                <a:ea typeface="HarmonyOS Sans SC" panose="00000500000000000000" pitchFamily="2" charset="-122"/>
                <a:sym typeface="Arial" panose="020B0604020202020204" pitchFamily="34" charset="0"/>
              </a:rPr>
              <a:t>DTR</a:t>
            </a:r>
            <a:r>
              <a:rPr lang="zh-CN" altLang="en-US" sz="800" dirty="0">
                <a:latin typeface="Arial" panose="020B0604020202020204" pitchFamily="34" charset="0"/>
                <a:ea typeface="HarmonyOS Sans SC" panose="00000500000000000000" pitchFamily="2" charset="-122"/>
                <a:sym typeface="Arial" panose="020B0604020202020204" pitchFamily="34" charset="0"/>
              </a:rPr>
              <a:t> 鲍曼不动杆菌肺炎的疗效。纳入</a:t>
            </a:r>
            <a:r>
              <a:rPr lang="en-US" altLang="zh-CN" sz="800" dirty="0">
                <a:latin typeface="Arial" panose="020B0604020202020204" pitchFamily="34" charset="0"/>
                <a:ea typeface="HarmonyOS Sans SC" panose="00000500000000000000" pitchFamily="2" charset="-122"/>
                <a:sym typeface="Arial" panose="020B0604020202020204" pitchFamily="34" charset="0"/>
              </a:rPr>
              <a:t>93</a:t>
            </a:r>
            <a:r>
              <a:rPr lang="zh-CN" altLang="en-US" sz="800" dirty="0">
                <a:latin typeface="Arial" panose="020B0604020202020204" pitchFamily="34" charset="0"/>
                <a:ea typeface="HarmonyOS Sans SC" panose="00000500000000000000" pitchFamily="2" charset="-122"/>
                <a:sym typeface="Arial" panose="020B0604020202020204" pitchFamily="34" charset="0"/>
              </a:rPr>
              <a:t>例患者，将接受依拉环素的患者</a:t>
            </a:r>
            <a:r>
              <a:rPr lang="en-US" altLang="zh-CN" sz="800" dirty="0">
                <a:latin typeface="Arial" panose="020B0604020202020204" pitchFamily="34" charset="0"/>
                <a:ea typeface="HarmonyOS Sans SC" panose="00000500000000000000" pitchFamily="2" charset="-122"/>
                <a:sym typeface="Arial" panose="020B0604020202020204" pitchFamily="34" charset="0"/>
              </a:rPr>
              <a:t>(n=27)</a:t>
            </a:r>
            <a:r>
              <a:rPr lang="zh-CN" altLang="en-US" sz="800" dirty="0">
                <a:latin typeface="Arial" panose="020B0604020202020204" pitchFamily="34" charset="0"/>
                <a:ea typeface="HarmonyOS Sans SC" panose="00000500000000000000" pitchFamily="2" charset="-122"/>
                <a:sym typeface="Arial" panose="020B0604020202020204" pitchFamily="34" charset="0"/>
              </a:rPr>
              <a:t>与接受既往最佳治疗的患者</a:t>
            </a:r>
            <a:r>
              <a:rPr lang="en-US" altLang="zh-CN" sz="800" dirty="0">
                <a:latin typeface="Arial" panose="020B0604020202020204" pitchFamily="34" charset="0"/>
                <a:ea typeface="HarmonyOS Sans SC" panose="00000500000000000000" pitchFamily="2" charset="-122"/>
                <a:sym typeface="Arial" panose="020B0604020202020204" pitchFamily="34" charset="0"/>
              </a:rPr>
              <a:t>(n=66)</a:t>
            </a:r>
            <a:r>
              <a:rPr lang="zh-CN" altLang="en-US" sz="800" dirty="0">
                <a:latin typeface="Arial" panose="020B0604020202020204" pitchFamily="34" charset="0"/>
                <a:ea typeface="HarmonyOS Sans SC" panose="00000500000000000000" pitchFamily="2" charset="-122"/>
                <a:sym typeface="Arial" panose="020B0604020202020204" pitchFamily="34" charset="0"/>
              </a:rPr>
              <a:t>进行比较。主要结局是 </a:t>
            </a:r>
            <a:r>
              <a:rPr lang="en-US" altLang="zh-CN" sz="800" dirty="0">
                <a:latin typeface="Arial" panose="020B0604020202020204" pitchFamily="34" charset="0"/>
                <a:ea typeface="HarmonyOS Sans SC" panose="00000500000000000000" pitchFamily="2" charset="-122"/>
                <a:sym typeface="Arial" panose="020B0604020202020204" pitchFamily="34" charset="0"/>
              </a:rPr>
              <a:t>30 </a:t>
            </a:r>
            <a:r>
              <a:rPr lang="zh-CN" altLang="en-US" sz="800" dirty="0">
                <a:latin typeface="Arial" panose="020B0604020202020204" pitchFamily="34" charset="0"/>
                <a:ea typeface="HarmonyOS Sans SC" panose="00000500000000000000" pitchFamily="2" charset="-122"/>
                <a:sym typeface="Arial" panose="020B0604020202020204" pitchFamily="34" charset="0"/>
              </a:rPr>
              <a:t>天的院内死亡率。次要结局包括第 </a:t>
            </a:r>
            <a:r>
              <a:rPr lang="en-US" altLang="zh-CN" sz="800" dirty="0">
                <a:latin typeface="Arial" panose="020B0604020202020204" pitchFamily="34" charset="0"/>
                <a:ea typeface="HarmonyOS Sans SC" panose="00000500000000000000" pitchFamily="2" charset="-122"/>
                <a:sym typeface="Arial" panose="020B0604020202020204" pitchFamily="34" charset="0"/>
              </a:rPr>
              <a:t>14 </a:t>
            </a:r>
            <a:r>
              <a:rPr lang="zh-CN" altLang="en-US" sz="800" dirty="0">
                <a:latin typeface="Arial" panose="020B0604020202020204" pitchFamily="34" charset="0"/>
                <a:ea typeface="HarmonyOS Sans SC" panose="00000500000000000000" pitchFamily="2" charset="-122"/>
                <a:sym typeface="Arial" panose="020B0604020202020204" pitchFamily="34" charset="0"/>
              </a:rPr>
              <a:t>天的临床治愈、住院和重症监护病房 （</a:t>
            </a:r>
            <a:r>
              <a:rPr lang="en-US" altLang="zh-CN" sz="800" dirty="0">
                <a:latin typeface="Arial" panose="020B0604020202020204" pitchFamily="34" charset="0"/>
                <a:ea typeface="HarmonyOS Sans SC" panose="00000500000000000000" pitchFamily="2" charset="-122"/>
                <a:sym typeface="Arial" panose="020B0604020202020204" pitchFamily="34" charset="0"/>
              </a:rPr>
              <a:t>ICU</a:t>
            </a:r>
            <a:r>
              <a:rPr lang="zh-CN" altLang="en-US" sz="800" dirty="0">
                <a:latin typeface="Arial" panose="020B0604020202020204" pitchFamily="34" charset="0"/>
                <a:ea typeface="HarmonyOS Sans SC" panose="00000500000000000000" pitchFamily="2" charset="-122"/>
                <a:sym typeface="Arial" panose="020B0604020202020204" pitchFamily="34" charset="0"/>
              </a:rPr>
              <a:t>） 住院时间、微生物学治愈以及 </a:t>
            </a:r>
            <a:r>
              <a:rPr lang="en-US" altLang="zh-CN" sz="800" dirty="0">
                <a:latin typeface="Arial" panose="020B0604020202020204" pitchFamily="34" charset="0"/>
                <a:ea typeface="HarmonyOS Sans SC" panose="00000500000000000000" pitchFamily="2" charset="-122"/>
                <a:sym typeface="Arial" panose="020B0604020202020204" pitchFamily="34" charset="0"/>
              </a:rPr>
              <a:t>90 </a:t>
            </a:r>
            <a:r>
              <a:rPr lang="zh-CN" altLang="en-US" sz="800" dirty="0">
                <a:latin typeface="Arial" panose="020B0604020202020204" pitchFamily="34" charset="0"/>
                <a:ea typeface="HarmonyOS Sans SC" panose="00000500000000000000" pitchFamily="2" charset="-122"/>
                <a:sym typeface="Arial" panose="020B0604020202020204" pitchFamily="34" charset="0"/>
              </a:rPr>
              <a:t>天内鲍曼不动杆菌呼吸培养阳性的再入院。</a:t>
            </a:r>
          </a:p>
        </p:txBody>
      </p:sp>
      <p:sp>
        <p:nvSpPr>
          <p:cNvPr id="27" name="文本框 26">
            <a:extLst>
              <a:ext uri="{FF2B5EF4-FFF2-40B4-BE49-F238E27FC236}">
                <a16:creationId xmlns:a16="http://schemas.microsoft.com/office/drawing/2014/main" id="{C83F1566-5B90-7BB8-3226-C5A3D7AE0BC6}"/>
              </a:ext>
            </a:extLst>
          </p:cNvPr>
          <p:cNvSpPr txBox="1"/>
          <p:nvPr/>
        </p:nvSpPr>
        <p:spPr>
          <a:xfrm>
            <a:off x="419111" y="1821199"/>
            <a:ext cx="1026243" cy="415498"/>
          </a:xfrm>
          <a:prstGeom prst="rect">
            <a:avLst/>
          </a:prstGeom>
          <a:noFill/>
        </p:spPr>
        <p:txBody>
          <a:bodyPr wrap="none">
            <a:spAutoFit/>
          </a:bodyPr>
          <a:lstStyle/>
          <a:p>
            <a:r>
              <a:rPr lang="en-US" altLang="zh-CN" sz="1100" b="1" dirty="0">
                <a:latin typeface="Arial" panose="020B0604020202020204" pitchFamily="34" charset="0"/>
                <a:ea typeface="HarmonyOS Sans SC" panose="00000500000000000000" pitchFamily="2" charset="-122"/>
                <a:sym typeface="Arial" panose="020B0604020202020204" pitchFamily="34" charset="0"/>
              </a:rPr>
              <a:t>ABC</a:t>
            </a:r>
          </a:p>
          <a:p>
            <a:r>
              <a:rPr lang="en-US" altLang="zh-CN" sz="1000" b="1" dirty="0">
                <a:latin typeface="Arial" panose="020B0604020202020204" pitchFamily="34" charset="0"/>
                <a:ea typeface="HarmonyOS Sans SC" panose="00000500000000000000" pitchFamily="2" charset="-122"/>
                <a:sym typeface="Arial" panose="020B0604020202020204" pitchFamily="34" charset="0"/>
              </a:rPr>
              <a:t>(96%</a:t>
            </a:r>
            <a:r>
              <a:rPr lang="zh-CN" altLang="en-US" sz="1000" b="1" dirty="0">
                <a:latin typeface="Arial" panose="020B0604020202020204" pitchFamily="34" charset="0"/>
                <a:ea typeface="HarmonyOS Sans SC" panose="00000500000000000000" pitchFamily="2" charset="-122"/>
                <a:sym typeface="Arial" panose="020B0604020202020204" pitchFamily="34" charset="0"/>
              </a:rPr>
              <a:t>为</a:t>
            </a:r>
            <a:r>
              <a:rPr lang="en-US" altLang="zh-CN" sz="1000" b="1" dirty="0">
                <a:latin typeface="Arial" panose="020B0604020202020204" pitchFamily="34" charset="0"/>
                <a:ea typeface="HarmonyOS Sans SC" panose="00000500000000000000" pitchFamily="2" charset="-122"/>
                <a:sym typeface="Arial" panose="020B0604020202020204" pitchFamily="34" charset="0"/>
              </a:rPr>
              <a:t>CRAB)</a:t>
            </a:r>
            <a:endParaRPr lang="zh-CN" altLang="en-US" sz="1000" b="1" dirty="0">
              <a:latin typeface="Arial" panose="020B0604020202020204" pitchFamily="34" charset="0"/>
              <a:ea typeface="HarmonyOS Sans SC" panose="00000500000000000000" pitchFamily="2" charset="-122"/>
              <a:sym typeface="Arial" panose="020B0604020202020204" pitchFamily="34" charset="0"/>
            </a:endParaRPr>
          </a:p>
        </p:txBody>
      </p:sp>
      <p:sp>
        <p:nvSpPr>
          <p:cNvPr id="29" name="文本框 28">
            <a:extLst>
              <a:ext uri="{FF2B5EF4-FFF2-40B4-BE49-F238E27FC236}">
                <a16:creationId xmlns:a16="http://schemas.microsoft.com/office/drawing/2014/main" id="{78A2926F-68DD-A0E9-AE1D-1FBB7FF8B0D9}"/>
              </a:ext>
            </a:extLst>
          </p:cNvPr>
          <p:cNvSpPr txBox="1"/>
          <p:nvPr/>
        </p:nvSpPr>
        <p:spPr>
          <a:xfrm>
            <a:off x="6131546" y="1821199"/>
            <a:ext cx="684803" cy="261610"/>
          </a:xfrm>
          <a:prstGeom prst="rect">
            <a:avLst/>
          </a:prstGeom>
          <a:noFill/>
        </p:spPr>
        <p:txBody>
          <a:bodyPr wrap="none">
            <a:spAutoFit/>
          </a:bodyPr>
          <a:lstStyle/>
          <a:p>
            <a:r>
              <a:rPr lang="en-US" altLang="zh-CN" sz="1100" b="1" dirty="0">
                <a:latin typeface="Arial" panose="020B0604020202020204" pitchFamily="34" charset="0"/>
                <a:ea typeface="HarmonyOS Sans SC" panose="00000500000000000000" pitchFamily="2" charset="-122"/>
                <a:sym typeface="Arial" panose="020B0604020202020204" pitchFamily="34" charset="0"/>
              </a:rPr>
              <a:t>DTRAB</a:t>
            </a:r>
            <a:endParaRPr lang="zh-CN" altLang="en-US" sz="1100" b="1" dirty="0">
              <a:latin typeface="Arial" panose="020B0604020202020204" pitchFamily="34" charset="0"/>
              <a:ea typeface="HarmonyOS Sans SC" panose="00000500000000000000" pitchFamily="2" charset="-122"/>
              <a:sym typeface="Arial" panose="020B0604020202020204" pitchFamily="34" charset="0"/>
            </a:endParaRPr>
          </a:p>
        </p:txBody>
      </p:sp>
      <p:grpSp>
        <p:nvGrpSpPr>
          <p:cNvPr id="30" name="组合 29">
            <a:extLst>
              <a:ext uri="{FF2B5EF4-FFF2-40B4-BE49-F238E27FC236}">
                <a16:creationId xmlns:a16="http://schemas.microsoft.com/office/drawing/2014/main" id="{5BC2D732-5A8A-53C9-97F7-C5BCDF2BBA20}"/>
              </a:ext>
            </a:extLst>
          </p:cNvPr>
          <p:cNvGrpSpPr/>
          <p:nvPr/>
        </p:nvGrpSpPr>
        <p:grpSpPr>
          <a:xfrm>
            <a:off x="895937" y="2355019"/>
            <a:ext cx="4631015" cy="2546568"/>
            <a:chOff x="334963" y="2154401"/>
            <a:chExt cx="5656262" cy="2388364"/>
          </a:xfrm>
        </p:grpSpPr>
        <p:graphicFrame>
          <p:nvGraphicFramePr>
            <p:cNvPr id="33" name="图表 32">
              <a:extLst>
                <a:ext uri="{FF2B5EF4-FFF2-40B4-BE49-F238E27FC236}">
                  <a16:creationId xmlns:a16="http://schemas.microsoft.com/office/drawing/2014/main" id="{DFC1E26E-1F00-E2D7-3CFA-886C6F6EF9E6}"/>
                </a:ext>
              </a:extLst>
            </p:cNvPr>
            <p:cNvGraphicFramePr/>
            <p:nvPr>
              <p:extLst>
                <p:ext uri="{D42A27DB-BD31-4B8C-83A1-F6EECF244321}">
                  <p14:modId xmlns:p14="http://schemas.microsoft.com/office/powerpoint/2010/main" val="3716156805"/>
                </p:ext>
              </p:extLst>
            </p:nvPr>
          </p:nvGraphicFramePr>
          <p:xfrm>
            <a:off x="334963" y="2154401"/>
            <a:ext cx="5656262" cy="2388364"/>
          </p:xfrm>
          <a:graphic>
            <a:graphicData uri="http://schemas.openxmlformats.org/drawingml/2006/chart">
              <c:chart xmlns:c="http://schemas.openxmlformats.org/drawingml/2006/chart" xmlns:r="http://schemas.openxmlformats.org/officeDocument/2006/relationships" r:id="rId4"/>
            </a:graphicData>
          </a:graphic>
        </p:graphicFrame>
        <p:cxnSp>
          <p:nvCxnSpPr>
            <p:cNvPr id="34" name="直接连接符 33">
              <a:extLst>
                <a:ext uri="{FF2B5EF4-FFF2-40B4-BE49-F238E27FC236}">
                  <a16:creationId xmlns:a16="http://schemas.microsoft.com/office/drawing/2014/main" id="{23D73965-6FD1-7E93-632A-291487C52D17}"/>
                </a:ext>
              </a:extLst>
            </p:cNvPr>
            <p:cNvCxnSpPr>
              <a:cxnSpLocks/>
            </p:cNvCxnSpPr>
            <p:nvPr/>
          </p:nvCxnSpPr>
          <p:spPr>
            <a:xfrm>
              <a:off x="2787214" y="3116224"/>
              <a:ext cx="1600636"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35" name="直接连接符 34">
              <a:extLst>
                <a:ext uri="{FF2B5EF4-FFF2-40B4-BE49-F238E27FC236}">
                  <a16:creationId xmlns:a16="http://schemas.microsoft.com/office/drawing/2014/main" id="{6A307094-9B9D-F76A-6689-6E36D9B84B2A}"/>
                </a:ext>
              </a:extLst>
            </p:cNvPr>
            <p:cNvCxnSpPr>
              <a:cxnSpLocks/>
            </p:cNvCxnSpPr>
            <p:nvPr/>
          </p:nvCxnSpPr>
          <p:spPr>
            <a:xfrm>
              <a:off x="2777845" y="2507009"/>
              <a:ext cx="1600636" cy="0"/>
            </a:xfrm>
            <a:prstGeom prst="line">
              <a:avLst/>
            </a:prstGeom>
            <a:ln w="12700">
              <a:solidFill>
                <a:schemeClr val="accent1"/>
              </a:solidFill>
              <a:prstDash val="dash"/>
            </a:ln>
          </p:spPr>
          <p:style>
            <a:lnRef idx="2">
              <a:schemeClr val="accent1"/>
            </a:lnRef>
            <a:fillRef idx="0">
              <a:schemeClr val="accent1"/>
            </a:fillRef>
            <a:effectRef idx="1">
              <a:schemeClr val="accent1"/>
            </a:effectRef>
            <a:fontRef idx="minor">
              <a:schemeClr val="tx1"/>
            </a:fontRef>
          </p:style>
        </p:cxnSp>
        <p:cxnSp>
          <p:nvCxnSpPr>
            <p:cNvPr id="36" name="直接箭头连接符 35">
              <a:extLst>
                <a:ext uri="{FF2B5EF4-FFF2-40B4-BE49-F238E27FC236}">
                  <a16:creationId xmlns:a16="http://schemas.microsoft.com/office/drawing/2014/main" id="{27A7EA5F-C0A7-E502-63C9-2E952F307115}"/>
                </a:ext>
              </a:extLst>
            </p:cNvPr>
            <p:cNvCxnSpPr>
              <a:cxnSpLocks/>
            </p:cNvCxnSpPr>
            <p:nvPr/>
          </p:nvCxnSpPr>
          <p:spPr>
            <a:xfrm>
              <a:off x="3658913" y="2499575"/>
              <a:ext cx="0" cy="612000"/>
            </a:xfrm>
            <a:prstGeom prst="straightConnector1">
              <a:avLst/>
            </a:prstGeom>
            <a:ln w="12700">
              <a:headEnd type="triangle"/>
              <a:tailEnd type="triangle"/>
            </a:ln>
          </p:spPr>
          <p:style>
            <a:lnRef idx="2">
              <a:schemeClr val="accent1"/>
            </a:lnRef>
            <a:fillRef idx="0">
              <a:schemeClr val="accent1"/>
            </a:fillRef>
            <a:effectRef idx="1">
              <a:schemeClr val="accent1"/>
            </a:effectRef>
            <a:fontRef idx="minor">
              <a:schemeClr val="tx1"/>
            </a:fontRef>
          </p:style>
        </p:cxnSp>
        <p:sp>
          <p:nvSpPr>
            <p:cNvPr id="43" name="文本框 42">
              <a:extLst>
                <a:ext uri="{FF2B5EF4-FFF2-40B4-BE49-F238E27FC236}">
                  <a16:creationId xmlns:a16="http://schemas.microsoft.com/office/drawing/2014/main" id="{14946760-2226-8C1E-4753-A873B08ED670}"/>
                </a:ext>
              </a:extLst>
            </p:cNvPr>
            <p:cNvSpPr txBox="1"/>
            <p:nvPr/>
          </p:nvSpPr>
          <p:spPr bwMode="gray">
            <a:xfrm>
              <a:off x="2209377" y="3993128"/>
              <a:ext cx="446399" cy="129895"/>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tabLst/>
                <a:defRPr/>
              </a:pPr>
              <a:r>
                <a:rPr kumimoji="0" lang="en-US" altLang="zh-CN" sz="900" b="0" i="0" u="none" strike="noStrike" kern="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(43/63)</a:t>
              </a:r>
              <a:endParaRPr kumimoji="0" lang="zh-CN" altLang="en-US" sz="900" b="0" i="0" u="none" strike="noStrike" kern="0" cap="none" spc="0" normalizeH="0" baseline="0" noProof="0" dirty="0" err="1">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4" name="文本框 43">
              <a:extLst>
                <a:ext uri="{FF2B5EF4-FFF2-40B4-BE49-F238E27FC236}">
                  <a16:creationId xmlns:a16="http://schemas.microsoft.com/office/drawing/2014/main" id="{586DFF98-2E01-91B8-38F2-6BE21023C834}"/>
                </a:ext>
              </a:extLst>
            </p:cNvPr>
            <p:cNvSpPr txBox="1"/>
            <p:nvPr/>
          </p:nvSpPr>
          <p:spPr bwMode="gray">
            <a:xfrm>
              <a:off x="4539240" y="3993128"/>
              <a:ext cx="446399" cy="129895"/>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tabLst/>
                <a:defRPr/>
              </a:pPr>
              <a:r>
                <a:rPr kumimoji="0" lang="en-US" altLang="zh-CN" sz="900" b="0" i="0" u="none" strike="noStrike" kern="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(26/62)</a:t>
              </a:r>
              <a:endParaRPr kumimoji="0" lang="zh-CN" altLang="en-US" sz="900" b="0" i="0" u="none" strike="noStrike" kern="0" cap="none" spc="0" normalizeH="0" baseline="0" noProof="0" dirty="0" err="1">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0" name="矩形: 圆角 49">
              <a:extLst>
                <a:ext uri="{FF2B5EF4-FFF2-40B4-BE49-F238E27FC236}">
                  <a16:creationId xmlns:a16="http://schemas.microsoft.com/office/drawing/2014/main" id="{AB0DD223-C43F-97F3-D565-C0C9FAE27650}"/>
                </a:ext>
              </a:extLst>
            </p:cNvPr>
            <p:cNvSpPr/>
            <p:nvPr/>
          </p:nvSpPr>
          <p:spPr>
            <a:xfrm>
              <a:off x="3002171" y="2670172"/>
              <a:ext cx="1376310" cy="259791"/>
            </a:xfrm>
            <a:prstGeom prst="roundRect">
              <a:avLst>
                <a:gd name="adj" fmla="val 0"/>
              </a:avLst>
            </a:prstGeom>
            <a:solidFill>
              <a:schemeClr val="bg1"/>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组间差异 </a:t>
              </a:r>
              <a:r>
                <a:rPr kumimoji="0" lang="en-US" altLang="zh-CN" sz="90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(95% CI, 7.9 – 44.7)</a:t>
              </a:r>
            </a:p>
          </p:txBody>
        </p:sp>
      </p:grpSp>
      <p:grpSp>
        <p:nvGrpSpPr>
          <p:cNvPr id="51" name="组合 50">
            <a:extLst>
              <a:ext uri="{FF2B5EF4-FFF2-40B4-BE49-F238E27FC236}">
                <a16:creationId xmlns:a16="http://schemas.microsoft.com/office/drawing/2014/main" id="{FE51E3F9-37A1-BAA6-ECAC-B364AB90098B}"/>
              </a:ext>
            </a:extLst>
          </p:cNvPr>
          <p:cNvGrpSpPr/>
          <p:nvPr/>
        </p:nvGrpSpPr>
        <p:grpSpPr>
          <a:xfrm>
            <a:off x="6639534" y="2341804"/>
            <a:ext cx="4717584" cy="2572996"/>
            <a:chOff x="334963" y="2154401"/>
            <a:chExt cx="5656262" cy="2388364"/>
          </a:xfrm>
        </p:grpSpPr>
        <p:graphicFrame>
          <p:nvGraphicFramePr>
            <p:cNvPr id="52" name="图表 51">
              <a:extLst>
                <a:ext uri="{FF2B5EF4-FFF2-40B4-BE49-F238E27FC236}">
                  <a16:creationId xmlns:a16="http://schemas.microsoft.com/office/drawing/2014/main" id="{DD10E757-FBED-B041-0AD1-1AB361D12748}"/>
                </a:ext>
              </a:extLst>
            </p:cNvPr>
            <p:cNvGraphicFramePr/>
            <p:nvPr>
              <p:extLst>
                <p:ext uri="{D42A27DB-BD31-4B8C-83A1-F6EECF244321}">
                  <p14:modId xmlns:p14="http://schemas.microsoft.com/office/powerpoint/2010/main" val="553691526"/>
                </p:ext>
              </p:extLst>
            </p:nvPr>
          </p:nvGraphicFramePr>
          <p:xfrm>
            <a:off x="334963" y="2154401"/>
            <a:ext cx="5656262" cy="2388364"/>
          </p:xfrm>
          <a:graphic>
            <a:graphicData uri="http://schemas.openxmlformats.org/drawingml/2006/chart">
              <c:chart xmlns:c="http://schemas.openxmlformats.org/drawingml/2006/chart" xmlns:r="http://schemas.openxmlformats.org/officeDocument/2006/relationships" r:id="rId5"/>
            </a:graphicData>
          </a:graphic>
        </p:graphicFrame>
        <p:sp>
          <p:nvSpPr>
            <p:cNvPr id="53" name="矩形: 圆角 52">
              <a:extLst>
                <a:ext uri="{FF2B5EF4-FFF2-40B4-BE49-F238E27FC236}">
                  <a16:creationId xmlns:a16="http://schemas.microsoft.com/office/drawing/2014/main" id="{29F0FC0F-A43B-7857-A902-C9C67B8552ED}"/>
                </a:ext>
              </a:extLst>
            </p:cNvPr>
            <p:cNvSpPr/>
            <p:nvPr/>
          </p:nvSpPr>
          <p:spPr>
            <a:xfrm>
              <a:off x="2998930" y="2697371"/>
              <a:ext cx="1319422" cy="128561"/>
            </a:xfrm>
            <a:prstGeom prst="roundRect">
              <a:avLst>
                <a:gd name="adj" fmla="val 0"/>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00"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P=0.004</a:t>
              </a:r>
            </a:p>
          </p:txBody>
        </p:sp>
        <p:sp>
          <p:nvSpPr>
            <p:cNvPr id="54" name="文本框 53">
              <a:extLst>
                <a:ext uri="{FF2B5EF4-FFF2-40B4-BE49-F238E27FC236}">
                  <a16:creationId xmlns:a16="http://schemas.microsoft.com/office/drawing/2014/main" id="{18250357-9195-A709-9F3D-665FA7C5A5DB}"/>
                </a:ext>
              </a:extLst>
            </p:cNvPr>
            <p:cNvSpPr txBox="1"/>
            <p:nvPr/>
          </p:nvSpPr>
          <p:spPr bwMode="gray">
            <a:xfrm>
              <a:off x="2251912" y="3993795"/>
              <a:ext cx="361329" cy="128561"/>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tabLst/>
                <a:defRPr/>
              </a:pPr>
              <a:r>
                <a:rPr kumimoji="0" lang="en-US" altLang="zh-CN" sz="900" b="0" i="0" u="none" strike="noStrike" kern="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(3/27)</a:t>
              </a:r>
              <a:endParaRPr kumimoji="0" lang="zh-CN" altLang="en-US" sz="900" b="0" i="0" u="none" strike="noStrike" kern="0" cap="none" spc="0" normalizeH="0" baseline="0" noProof="0" dirty="0" err="1">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5" name="文本框 54">
              <a:extLst>
                <a:ext uri="{FF2B5EF4-FFF2-40B4-BE49-F238E27FC236}">
                  <a16:creationId xmlns:a16="http://schemas.microsoft.com/office/drawing/2014/main" id="{3D168638-CA50-66BE-1062-3E6382B13973}"/>
                </a:ext>
              </a:extLst>
            </p:cNvPr>
            <p:cNvSpPr txBox="1"/>
            <p:nvPr/>
          </p:nvSpPr>
          <p:spPr bwMode="gray">
            <a:xfrm>
              <a:off x="4543336" y="3993795"/>
              <a:ext cx="438207" cy="128561"/>
            </a:xfrm>
            <a:prstGeom prst="rect">
              <a:avLst/>
            </a:prstGeom>
            <a:ln>
              <a:noFill/>
            </a:ln>
          </p:spPr>
          <p:txBody>
            <a:bodyPr wrap="none" lIns="0" tIns="0" rIns="0" bIns="0" rtlCol="0" anchor="ctr">
              <a:spAutoFit/>
            </a:bodyPr>
            <a:lstStyle/>
            <a:p>
              <a:pPr marL="0" marR="0" lvl="0" indent="0" algn="ctr" defTabSz="914400" eaLnBrk="1" fontAlgn="auto" latinLnBrk="0" hangingPunct="1">
                <a:spcBef>
                  <a:spcPts val="1000"/>
                </a:spcBef>
                <a:spcAft>
                  <a:spcPts val="0"/>
                </a:spcAft>
                <a:buClrTx/>
                <a:buSzTx/>
                <a:buFontTx/>
                <a:buNone/>
                <a:tabLst/>
                <a:defRPr/>
              </a:pPr>
              <a:r>
                <a:rPr kumimoji="0" lang="en-US" altLang="zh-CN" sz="900" b="0" i="0" u="none" strike="noStrike" kern="0" cap="none" spc="0" normalizeH="0" baseline="0" noProof="0" dirty="0">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(20/66)</a:t>
              </a:r>
              <a:endParaRPr kumimoji="0" lang="zh-CN" altLang="en-US" sz="900" b="0" i="0" u="none" strike="noStrike" kern="0" cap="none" spc="0" normalizeH="0" baseline="0" noProof="0" dirty="0" err="1">
                <a:ln>
                  <a:noFill/>
                </a:ln>
                <a:solidFill>
                  <a:schemeClr val="bg1"/>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90" name="组合 89">
            <a:extLst>
              <a:ext uri="{FF2B5EF4-FFF2-40B4-BE49-F238E27FC236}">
                <a16:creationId xmlns:a16="http://schemas.microsoft.com/office/drawing/2014/main" id="{AF75BA97-1384-97B7-971A-5A939C962BF8}"/>
              </a:ext>
            </a:extLst>
          </p:cNvPr>
          <p:cNvGrpSpPr>
            <a:grpSpLocks/>
          </p:cNvGrpSpPr>
          <p:nvPr/>
        </p:nvGrpSpPr>
        <p:grpSpPr>
          <a:xfrm>
            <a:off x="368300" y="1051294"/>
            <a:ext cx="11455400" cy="694380"/>
            <a:chOff x="577811" y="1885480"/>
            <a:chExt cx="21552289" cy="1799721"/>
          </a:xfrm>
        </p:grpSpPr>
        <p:sp>
          <p:nvSpPr>
            <p:cNvPr id="91" name="矩形: 圆角 90">
              <a:extLst>
                <a:ext uri="{FF2B5EF4-FFF2-40B4-BE49-F238E27FC236}">
                  <a16:creationId xmlns:a16="http://schemas.microsoft.com/office/drawing/2014/main" id="{E7BD72FF-EC2A-E8CE-9B8A-1A7352F973AF}"/>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92" name="矩形: 圆角 91">
              <a:extLst>
                <a:ext uri="{FF2B5EF4-FFF2-40B4-BE49-F238E27FC236}">
                  <a16:creationId xmlns:a16="http://schemas.microsoft.com/office/drawing/2014/main" id="{686AF65E-3B30-52D3-7DD7-B47DB5CB2F49}"/>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93" name="文本框 92">
            <a:extLst>
              <a:ext uri="{FF2B5EF4-FFF2-40B4-BE49-F238E27FC236}">
                <a16:creationId xmlns:a16="http://schemas.microsoft.com/office/drawing/2014/main" id="{76C685F6-EBBD-69CF-6740-CE76B37B54FC}"/>
              </a:ext>
            </a:extLst>
          </p:cNvPr>
          <p:cNvSpPr txBox="1">
            <a:spLocks/>
          </p:cNvSpPr>
          <p:nvPr/>
        </p:nvSpPr>
        <p:spPr>
          <a:xfrm>
            <a:off x="472033" y="1104942"/>
            <a:ext cx="11348492" cy="587084"/>
          </a:xfrm>
          <a:prstGeom prst="rect">
            <a:avLst/>
          </a:prstGeom>
          <a:noFill/>
        </p:spPr>
        <p:txBody>
          <a:bodyPr wrap="square" lIns="91440" tIns="45720" rIns="91440" bIns="45720">
            <a:spAutoFit/>
          </a:bodyPr>
          <a:lstStyle/>
          <a:p>
            <a:pPr marL="285750" indent="-285750" algn="just">
              <a:lnSpc>
                <a:spcPct val="120000"/>
              </a:lnSpc>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舒巴坦</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度洛巴坦治疗</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CRAB</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感染的微生物清除率显著优于多黏菌素</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E</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（甲磺酸盐）治疗 </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(68% vs 42%)</a:t>
            </a:r>
            <a:r>
              <a:rPr lang="en-US" altLang="zh-CN"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a:t>
            </a:r>
            <a:endParaRPr lang="zh-CN" altLang="en-US"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a:p>
            <a:pPr marL="285750" indent="-285750" algn="just">
              <a:lnSpc>
                <a:spcPct val="120000"/>
              </a:lnSpc>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依拉环素治疗</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DTRAB</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致肺炎的微生物清除率大幅低于最佳治疗组</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(17% vs 59%)</a:t>
            </a:r>
            <a:r>
              <a:rPr lang="en-US" altLang="zh-CN"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a:t>
            </a:r>
          </a:p>
        </p:txBody>
      </p:sp>
      <p:sp>
        <p:nvSpPr>
          <p:cNvPr id="4" name="文本框 3">
            <a:extLst>
              <a:ext uri="{FF2B5EF4-FFF2-40B4-BE49-F238E27FC236}">
                <a16:creationId xmlns:a16="http://schemas.microsoft.com/office/drawing/2014/main" id="{079EEF7F-1899-BD08-9DC2-7A747386926A}"/>
              </a:ext>
            </a:extLst>
          </p:cNvPr>
          <p:cNvSpPr txBox="1"/>
          <p:nvPr/>
        </p:nvSpPr>
        <p:spPr>
          <a:xfrm>
            <a:off x="4084134" y="4802547"/>
            <a:ext cx="801358" cy="230832"/>
          </a:xfrm>
          <a:prstGeom prst="rect">
            <a:avLst/>
          </a:prstGeom>
          <a:noFill/>
        </p:spPr>
        <p:txBody>
          <a:bodyPr wrap="square">
            <a:spAutoFit/>
          </a:bodyPr>
          <a:lstStyle/>
          <a:p>
            <a:r>
              <a:rPr lang="zh-CN" altLang="en-US" sz="9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a:t>
            </a:r>
            <a:endParaRPr lang="zh-CN" altLang="en-US" dirty="0">
              <a:latin typeface="HarmonyOS Sans SC" panose="00000500000000000000" pitchFamily="2" charset="-122"/>
              <a:ea typeface="HarmonyOS Sans SC" panose="00000500000000000000" pitchFamily="2" charset="-122"/>
            </a:endParaRPr>
          </a:p>
        </p:txBody>
      </p:sp>
      <p:sp>
        <p:nvSpPr>
          <p:cNvPr id="14" name="文本框 13">
            <a:extLst>
              <a:ext uri="{FF2B5EF4-FFF2-40B4-BE49-F238E27FC236}">
                <a16:creationId xmlns:a16="http://schemas.microsoft.com/office/drawing/2014/main" id="{A365C703-CBB1-1F7C-8101-B9BEBA7E9582}"/>
              </a:ext>
            </a:extLst>
          </p:cNvPr>
          <p:cNvSpPr txBox="1"/>
          <p:nvPr/>
        </p:nvSpPr>
        <p:spPr>
          <a:xfrm>
            <a:off x="8372108" y="5905252"/>
            <a:ext cx="3717684" cy="215444"/>
          </a:xfrm>
          <a:prstGeom prst="rect">
            <a:avLst/>
          </a:prstGeom>
          <a:noFill/>
        </p:spPr>
        <p:txBody>
          <a:bodyPr wrap="square">
            <a:spAutoFit/>
          </a:bodyPr>
          <a:lstStyle>
            <a:defPPr>
              <a:defRPr lang="en-US"/>
            </a:defPPr>
            <a:lvl1pPr marR="0" lvl="0" indent="0" algn="just" defTabSz="914400" fontAlgn="auto">
              <a:spcBef>
                <a:spcPts val="1000"/>
              </a:spcBef>
              <a:spcAft>
                <a:spcPts val="0"/>
              </a:spcAft>
              <a:buClrTx/>
              <a:buSzTx/>
              <a:buFontTx/>
              <a:buNone/>
              <a:tabLst/>
              <a:defRPr kumimoji="0" sz="800" b="0" i="0" u="none" strike="noStrike" cap="none" spc="0" normalizeH="0" baseline="0">
                <a:ln>
                  <a:noFill/>
                </a:ln>
                <a:effectLst/>
                <a:uLnTx/>
                <a:uFillTx/>
                <a:latin typeface="Arial" panose="020B0604020202020204" pitchFamily="34" charset="0"/>
                <a:ea typeface="HarmonyOS Sans SC" panose="00000500000000000000" pitchFamily="2" charset="-122"/>
                <a:cs typeface="+mn-ea"/>
              </a:defRPr>
            </a:lvl1pPr>
          </a:lstStyle>
          <a:p>
            <a:r>
              <a:rPr lang="zh-CN" altLang="en-US" dirty="0"/>
              <a:t>注：本页中两个研究非舒巴坦</a:t>
            </a:r>
            <a:r>
              <a:rPr lang="en-US" altLang="zh-CN" dirty="0"/>
              <a:t>-</a:t>
            </a:r>
            <a:r>
              <a:rPr lang="zh-CN" altLang="en-US" dirty="0"/>
              <a:t>度洛巴坦与依拉环素的头对头研究，请谨慎解读</a:t>
            </a:r>
          </a:p>
        </p:txBody>
      </p:sp>
    </p:spTree>
    <p:extLst>
      <p:ext uri="{BB962C8B-B14F-4D97-AF65-F5344CB8AC3E}">
        <p14:creationId xmlns:p14="http://schemas.microsoft.com/office/powerpoint/2010/main" val="32235712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5DC0C9E0-ABA1-B124-07B1-ADE9EC3948A2}"/>
              </a:ext>
            </a:extLst>
          </p:cNvPr>
          <p:cNvGrpSpPr/>
          <p:nvPr/>
        </p:nvGrpSpPr>
        <p:grpSpPr>
          <a:xfrm>
            <a:off x="6163513" y="1579417"/>
            <a:ext cx="5657012" cy="4391171"/>
            <a:chOff x="330200" y="620809"/>
            <a:chExt cx="5657012" cy="4995600"/>
          </a:xfrm>
        </p:grpSpPr>
        <p:grpSp>
          <p:nvGrpSpPr>
            <p:cNvPr id="34" name="组合 33">
              <a:extLst>
                <a:ext uri="{FF2B5EF4-FFF2-40B4-BE49-F238E27FC236}">
                  <a16:creationId xmlns:a16="http://schemas.microsoft.com/office/drawing/2014/main" id="{72DAA5E9-25CF-023A-D59C-177B2BEF2CB3}"/>
                </a:ext>
              </a:extLst>
            </p:cNvPr>
            <p:cNvGrpSpPr/>
            <p:nvPr/>
          </p:nvGrpSpPr>
          <p:grpSpPr>
            <a:xfrm>
              <a:off x="330200" y="620809"/>
              <a:ext cx="5657012" cy="4995600"/>
              <a:chOff x="314689" y="979463"/>
              <a:chExt cx="5019042" cy="4995600"/>
            </a:xfrm>
          </p:grpSpPr>
          <p:grpSp>
            <p:nvGrpSpPr>
              <p:cNvPr id="38" name="组合 37">
                <a:extLst>
                  <a:ext uri="{FF2B5EF4-FFF2-40B4-BE49-F238E27FC236}">
                    <a16:creationId xmlns:a16="http://schemas.microsoft.com/office/drawing/2014/main" id="{6E12C43D-D3A1-187D-C5ED-41CB20F3B874}"/>
                  </a:ext>
                </a:extLst>
              </p:cNvPr>
              <p:cNvGrpSpPr>
                <a:grpSpLocks/>
              </p:cNvGrpSpPr>
              <p:nvPr/>
            </p:nvGrpSpPr>
            <p:grpSpPr>
              <a:xfrm>
                <a:off x="314689" y="979463"/>
                <a:ext cx="5019042" cy="4995600"/>
                <a:chOff x="1076325" y="6383404"/>
                <a:chExt cx="3321778" cy="2690976"/>
              </a:xfrm>
            </p:grpSpPr>
            <p:grpSp>
              <p:nvGrpSpPr>
                <p:cNvPr id="40" name="组合 39">
                  <a:extLst>
                    <a:ext uri="{FF2B5EF4-FFF2-40B4-BE49-F238E27FC236}">
                      <a16:creationId xmlns:a16="http://schemas.microsoft.com/office/drawing/2014/main" id="{BB6DB925-F3CC-6B64-DCA9-2E8F42123381}"/>
                    </a:ext>
                  </a:extLst>
                </p:cNvPr>
                <p:cNvGrpSpPr/>
                <p:nvPr/>
              </p:nvGrpSpPr>
              <p:grpSpPr>
                <a:xfrm>
                  <a:off x="1261816" y="7175545"/>
                  <a:ext cx="2950798" cy="1898835"/>
                  <a:chOff x="747000" y="3712400"/>
                  <a:chExt cx="3120150" cy="1873987"/>
                </a:xfrm>
              </p:grpSpPr>
              <p:sp>
                <p:nvSpPr>
                  <p:cNvPr id="42" name="矩形: 圆角 41">
                    <a:extLst>
                      <a:ext uri="{FF2B5EF4-FFF2-40B4-BE49-F238E27FC236}">
                        <a16:creationId xmlns:a16="http://schemas.microsoft.com/office/drawing/2014/main" id="{5C60C81B-A56B-18CD-D871-17DF83F8C7C2}"/>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3" name="矩形: 圆角 42">
                    <a:extLst>
                      <a:ext uri="{FF2B5EF4-FFF2-40B4-BE49-F238E27FC236}">
                        <a16:creationId xmlns:a16="http://schemas.microsoft.com/office/drawing/2014/main" id="{0D69F5FA-28D7-5AB8-4249-437B3EB39F9D}"/>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1" name="矩形: 圆角 40">
                  <a:extLst>
                    <a:ext uri="{FF2B5EF4-FFF2-40B4-BE49-F238E27FC236}">
                      <a16:creationId xmlns:a16="http://schemas.microsoft.com/office/drawing/2014/main" id="{E6432363-700A-FFFE-B9E0-3CB3B0AC8AF5}"/>
                    </a:ext>
                  </a:extLst>
                </p:cNvPr>
                <p:cNvSpPr/>
                <p:nvPr/>
              </p:nvSpPr>
              <p:spPr>
                <a:xfrm>
                  <a:off x="1076325" y="6383404"/>
                  <a:ext cx="3321778" cy="2659338"/>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9" name="任意多边形: 形状 38">
                <a:extLst>
                  <a:ext uri="{FF2B5EF4-FFF2-40B4-BE49-F238E27FC236}">
                    <a16:creationId xmlns:a16="http://schemas.microsoft.com/office/drawing/2014/main" id="{D7E3D5A8-30A8-A9C8-F6E1-937BF42AC071}"/>
                  </a:ext>
                </a:extLst>
              </p:cNvPr>
              <p:cNvSpPr/>
              <p:nvPr/>
            </p:nvSpPr>
            <p:spPr>
              <a:xfrm flipV="1">
                <a:off x="527553" y="979463"/>
                <a:ext cx="4593313"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5" name="任意多边形: 形状 34">
              <a:extLst>
                <a:ext uri="{FF2B5EF4-FFF2-40B4-BE49-F238E27FC236}">
                  <a16:creationId xmlns:a16="http://schemas.microsoft.com/office/drawing/2014/main" id="{14D257EC-8E1D-4EB8-6846-2DE026E44DC5}"/>
                </a:ext>
              </a:extLst>
            </p:cNvPr>
            <p:cNvSpPr/>
            <p:nvPr/>
          </p:nvSpPr>
          <p:spPr>
            <a:xfrm rot="10800000" flipV="1">
              <a:off x="441173" y="5155530"/>
              <a:ext cx="279552" cy="285822"/>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14" name="组合 13">
            <a:extLst>
              <a:ext uri="{FF2B5EF4-FFF2-40B4-BE49-F238E27FC236}">
                <a16:creationId xmlns:a16="http://schemas.microsoft.com/office/drawing/2014/main" id="{30D84E13-8DC6-4929-653A-F72761BB9FC2}"/>
              </a:ext>
            </a:extLst>
          </p:cNvPr>
          <p:cNvGrpSpPr/>
          <p:nvPr/>
        </p:nvGrpSpPr>
        <p:grpSpPr>
          <a:xfrm>
            <a:off x="371475" y="1579417"/>
            <a:ext cx="5657012" cy="4391171"/>
            <a:chOff x="330200" y="620809"/>
            <a:chExt cx="5657012" cy="4995600"/>
          </a:xfrm>
        </p:grpSpPr>
        <p:grpSp>
          <p:nvGrpSpPr>
            <p:cNvPr id="23" name="组合 22">
              <a:extLst>
                <a:ext uri="{FF2B5EF4-FFF2-40B4-BE49-F238E27FC236}">
                  <a16:creationId xmlns:a16="http://schemas.microsoft.com/office/drawing/2014/main" id="{7135A4E6-1B88-B7B7-F161-03C6DD9C041A}"/>
                </a:ext>
              </a:extLst>
            </p:cNvPr>
            <p:cNvGrpSpPr/>
            <p:nvPr/>
          </p:nvGrpSpPr>
          <p:grpSpPr>
            <a:xfrm>
              <a:off x="330200" y="620809"/>
              <a:ext cx="5657012" cy="4995600"/>
              <a:chOff x="314689" y="979463"/>
              <a:chExt cx="5019042" cy="4995600"/>
            </a:xfrm>
          </p:grpSpPr>
          <p:grpSp>
            <p:nvGrpSpPr>
              <p:cNvPr id="25" name="组合 24">
                <a:extLst>
                  <a:ext uri="{FF2B5EF4-FFF2-40B4-BE49-F238E27FC236}">
                    <a16:creationId xmlns:a16="http://schemas.microsoft.com/office/drawing/2014/main" id="{CDBA1F02-6528-D138-3BFC-26453D1577FF}"/>
                  </a:ext>
                </a:extLst>
              </p:cNvPr>
              <p:cNvGrpSpPr>
                <a:grpSpLocks/>
              </p:cNvGrpSpPr>
              <p:nvPr/>
            </p:nvGrpSpPr>
            <p:grpSpPr>
              <a:xfrm>
                <a:off x="314689" y="979463"/>
                <a:ext cx="5019042" cy="4995600"/>
                <a:chOff x="1076325" y="6383404"/>
                <a:chExt cx="3321778" cy="2690976"/>
              </a:xfrm>
            </p:grpSpPr>
            <p:grpSp>
              <p:nvGrpSpPr>
                <p:cNvPr id="29" name="组合 28">
                  <a:extLst>
                    <a:ext uri="{FF2B5EF4-FFF2-40B4-BE49-F238E27FC236}">
                      <a16:creationId xmlns:a16="http://schemas.microsoft.com/office/drawing/2014/main" id="{0ED21EF9-82F6-261E-D9F4-5F2328D15AF2}"/>
                    </a:ext>
                  </a:extLst>
                </p:cNvPr>
                <p:cNvGrpSpPr/>
                <p:nvPr/>
              </p:nvGrpSpPr>
              <p:grpSpPr>
                <a:xfrm>
                  <a:off x="1261816" y="7175545"/>
                  <a:ext cx="2950798" cy="1898835"/>
                  <a:chOff x="747000" y="3712400"/>
                  <a:chExt cx="3120150" cy="1873987"/>
                </a:xfrm>
              </p:grpSpPr>
              <p:sp>
                <p:nvSpPr>
                  <p:cNvPr id="31" name="矩形: 圆角 30">
                    <a:extLst>
                      <a:ext uri="{FF2B5EF4-FFF2-40B4-BE49-F238E27FC236}">
                        <a16:creationId xmlns:a16="http://schemas.microsoft.com/office/drawing/2014/main" id="{31313153-2DD7-C642-231C-F8D31B0BB77E}"/>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2" name="矩形: 圆角 31">
                    <a:extLst>
                      <a:ext uri="{FF2B5EF4-FFF2-40B4-BE49-F238E27FC236}">
                        <a16:creationId xmlns:a16="http://schemas.microsoft.com/office/drawing/2014/main" id="{E83F9E05-8342-4233-D3EB-25688C13AA6C}"/>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0" name="矩形: 圆角 29">
                  <a:extLst>
                    <a:ext uri="{FF2B5EF4-FFF2-40B4-BE49-F238E27FC236}">
                      <a16:creationId xmlns:a16="http://schemas.microsoft.com/office/drawing/2014/main" id="{7494BF9C-03F9-F3AD-7B27-4D89589121D6}"/>
                    </a:ext>
                  </a:extLst>
                </p:cNvPr>
                <p:cNvSpPr/>
                <p:nvPr/>
              </p:nvSpPr>
              <p:spPr>
                <a:xfrm>
                  <a:off x="1076325" y="6383404"/>
                  <a:ext cx="3321778" cy="2659338"/>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6" name="任意多边形: 形状 25">
                <a:extLst>
                  <a:ext uri="{FF2B5EF4-FFF2-40B4-BE49-F238E27FC236}">
                    <a16:creationId xmlns:a16="http://schemas.microsoft.com/office/drawing/2014/main" id="{653394C6-D8BE-2242-F9D1-81E151CF345E}"/>
                  </a:ext>
                </a:extLst>
              </p:cNvPr>
              <p:cNvSpPr/>
              <p:nvPr/>
            </p:nvSpPr>
            <p:spPr>
              <a:xfrm flipV="1">
                <a:off x="527553" y="979463"/>
                <a:ext cx="4593313"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4" name="任意多边形: 形状 23">
              <a:extLst>
                <a:ext uri="{FF2B5EF4-FFF2-40B4-BE49-F238E27FC236}">
                  <a16:creationId xmlns:a16="http://schemas.microsoft.com/office/drawing/2014/main" id="{D8BA5C1A-4ECD-84B8-CE74-A4B8F16C8FAB}"/>
                </a:ext>
              </a:extLst>
            </p:cNvPr>
            <p:cNvSpPr/>
            <p:nvPr/>
          </p:nvSpPr>
          <p:spPr>
            <a:xfrm rot="10800000" flipV="1">
              <a:off x="441173" y="5155530"/>
              <a:ext cx="279552" cy="285822"/>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7" name="文本框 26">
            <a:extLst>
              <a:ext uri="{FF2B5EF4-FFF2-40B4-BE49-F238E27FC236}">
                <a16:creationId xmlns:a16="http://schemas.microsoft.com/office/drawing/2014/main" id="{C4CA8A90-AF20-BD9E-E9F4-059E2B1D43EF}"/>
              </a:ext>
            </a:extLst>
          </p:cNvPr>
          <p:cNvSpPr txBox="1"/>
          <p:nvPr/>
        </p:nvSpPr>
        <p:spPr>
          <a:xfrm>
            <a:off x="897909" y="1690786"/>
            <a:ext cx="4602542" cy="307777"/>
          </a:xfrm>
          <a:prstGeom prst="rect">
            <a:avLst/>
          </a:prstGeom>
          <a:noFill/>
        </p:spPr>
        <p:txBody>
          <a:bodyPr wrap="none" anchor="ctr" anchorCtr="0">
            <a:spAutoFit/>
          </a:bodyPr>
          <a:lstStyle/>
          <a:p>
            <a:pPr algn="ct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舒巴坦和亚胺培南以靶位互补方式抑制</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ABC</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的多个</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PBP</a:t>
            </a:r>
            <a:r>
              <a:rPr lang="en-US" altLang="zh-CN" sz="1400" b="1"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rPr>
              <a:t>1</a:t>
            </a:r>
          </a:p>
        </p:txBody>
      </p:sp>
      <p:sp>
        <p:nvSpPr>
          <p:cNvPr id="59" name="文本框 58">
            <a:extLst>
              <a:ext uri="{FF2B5EF4-FFF2-40B4-BE49-F238E27FC236}">
                <a16:creationId xmlns:a16="http://schemas.microsoft.com/office/drawing/2014/main" id="{B6644755-8136-DB55-726A-5FAB44243DA9}"/>
              </a:ext>
            </a:extLst>
          </p:cNvPr>
          <p:cNvSpPr txBox="1"/>
          <p:nvPr/>
        </p:nvSpPr>
        <p:spPr>
          <a:xfrm>
            <a:off x="7254172" y="1583065"/>
            <a:ext cx="3483646" cy="523220"/>
          </a:xfrm>
          <a:prstGeom prst="rect">
            <a:avLst/>
          </a:prstGeom>
          <a:noFill/>
        </p:spPr>
        <p:txBody>
          <a:bodyPr wrap="none" anchor="ctr" anchorCtr="0">
            <a:spAutoFit/>
          </a:bodyPr>
          <a:lstStyle/>
          <a:p>
            <a:pPr algn="ct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在对舒巴坦和亚胺培南敏感的</a:t>
            </a:r>
            <a:r>
              <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AB</a:t>
            </a: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菌株中</a:t>
            </a:r>
            <a:endParaRPr lang="en-US" altLang="zh-CN"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p>
            <a:pPr algn="ct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舒巴坦联合亚胺培南显示出协同杀菌作用</a:t>
            </a:r>
            <a:r>
              <a:rPr lang="en-US" altLang="zh-CN" sz="1400" b="1"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rPr>
              <a:t>2</a:t>
            </a:r>
            <a:endParaRPr lang="zh-CN" altLang="en-US" sz="1400" b="1" baseline="30000"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p:txBody>
      </p:sp>
      <p:sp>
        <p:nvSpPr>
          <p:cNvPr id="5" name="文本框 4">
            <a:extLst>
              <a:ext uri="{FF2B5EF4-FFF2-40B4-BE49-F238E27FC236}">
                <a16:creationId xmlns:a16="http://schemas.microsoft.com/office/drawing/2014/main" id="{116D7675-FDBC-5EEF-546A-17B27794B6B8}"/>
              </a:ext>
            </a:extLst>
          </p:cNvPr>
          <p:cNvSpPr txBox="1"/>
          <p:nvPr/>
        </p:nvSpPr>
        <p:spPr>
          <a:xfrm>
            <a:off x="565014" y="5468010"/>
            <a:ext cx="5206180" cy="230832"/>
          </a:xfrm>
          <a:prstGeom prst="rect">
            <a:avLst/>
          </a:prstGeom>
          <a:noFill/>
        </p:spPr>
        <p:txBody>
          <a:bodyPr wrap="square" rtlCol="0">
            <a:spAutoFit/>
          </a:bodyPr>
          <a:lstStyle/>
          <a:p>
            <a:r>
              <a:rPr lang="en-US" altLang="zh-CN" sz="900" dirty="0">
                <a:latin typeface="Arial" panose="020B0604020202020204" pitchFamily="34" charset="0"/>
                <a:ea typeface="HarmonyOS Sans SC" panose="00000500000000000000" pitchFamily="2" charset="-122"/>
                <a:sym typeface="Arial" panose="020B0604020202020204" pitchFamily="34" charset="0"/>
              </a:rPr>
              <a:t>IC</a:t>
            </a:r>
            <a:r>
              <a:rPr lang="en-US" altLang="zh-CN" sz="900" baseline="-25000" dirty="0">
                <a:latin typeface="Arial" panose="020B0604020202020204" pitchFamily="34" charset="0"/>
                <a:ea typeface="HarmonyOS Sans SC" panose="00000500000000000000" pitchFamily="2" charset="-122"/>
                <a:sym typeface="Arial" panose="020B0604020202020204" pitchFamily="34" charset="0"/>
              </a:rPr>
              <a:t>50</a:t>
            </a:r>
            <a:r>
              <a:rPr lang="zh-CN" altLang="en-US" sz="900" dirty="0">
                <a:latin typeface="Arial" panose="020B0604020202020204" pitchFamily="34" charset="0"/>
                <a:ea typeface="HarmonyOS Sans SC" panose="00000500000000000000" pitchFamily="2" charset="-122"/>
                <a:sym typeface="Arial" panose="020B0604020202020204" pitchFamily="34" charset="0"/>
              </a:rPr>
              <a:t>：半数抑制浓度，表示</a:t>
            </a:r>
            <a:r>
              <a:rPr lang="en-US" altLang="zh-CN" sz="900" dirty="0">
                <a:latin typeface="Arial" panose="020B0604020202020204" pitchFamily="34" charset="0"/>
                <a:ea typeface="HarmonyOS Sans SC" panose="00000500000000000000" pitchFamily="2" charset="-122"/>
                <a:sym typeface="Arial" panose="020B0604020202020204" pitchFamily="34" charset="0"/>
              </a:rPr>
              <a:t>50%</a:t>
            </a:r>
            <a:r>
              <a:rPr lang="zh-CN" altLang="en-US" sz="900" dirty="0">
                <a:latin typeface="Arial" panose="020B0604020202020204" pitchFamily="34" charset="0"/>
                <a:ea typeface="HarmonyOS Sans SC" panose="00000500000000000000" pitchFamily="2" charset="-122"/>
                <a:sym typeface="Arial" panose="020B0604020202020204" pitchFamily="34" charset="0"/>
              </a:rPr>
              <a:t>的</a:t>
            </a:r>
            <a:r>
              <a:rPr lang="en-US" altLang="zh-CN" sz="900" dirty="0">
                <a:latin typeface="Arial" panose="020B0604020202020204" pitchFamily="34" charset="0"/>
                <a:ea typeface="HarmonyOS Sans SC" panose="00000500000000000000" pitchFamily="2" charset="-122"/>
                <a:sym typeface="Arial" panose="020B0604020202020204" pitchFamily="34" charset="0"/>
              </a:rPr>
              <a:t>PBP</a:t>
            </a:r>
            <a:r>
              <a:rPr lang="zh-CN" altLang="en-US" sz="900" dirty="0">
                <a:latin typeface="Arial" panose="020B0604020202020204" pitchFamily="34" charset="0"/>
                <a:ea typeface="HarmonyOS Sans SC" panose="00000500000000000000" pitchFamily="2" charset="-122"/>
                <a:sym typeface="Arial" panose="020B0604020202020204" pitchFamily="34" charset="0"/>
              </a:rPr>
              <a:t>被抑制时的药物浓度，</a:t>
            </a:r>
            <a:r>
              <a:rPr lang="en-US" altLang="zh-CN" sz="900" dirty="0">
                <a:latin typeface="Arial" panose="020B0604020202020204" pitchFamily="34" charset="0"/>
                <a:ea typeface="HarmonyOS Sans SC" panose="00000500000000000000" pitchFamily="2" charset="-122"/>
                <a:sym typeface="Arial" panose="020B0604020202020204" pitchFamily="34" charset="0"/>
              </a:rPr>
              <a:t>IC</a:t>
            </a:r>
            <a:r>
              <a:rPr lang="en-US" altLang="zh-CN" sz="900" baseline="-25000" dirty="0">
                <a:latin typeface="Arial" panose="020B0604020202020204" pitchFamily="34" charset="0"/>
                <a:ea typeface="HarmonyOS Sans SC" panose="00000500000000000000" pitchFamily="2" charset="-122"/>
                <a:sym typeface="Arial" panose="020B0604020202020204" pitchFamily="34" charset="0"/>
              </a:rPr>
              <a:t>50</a:t>
            </a:r>
            <a:r>
              <a:rPr lang="zh-CN" altLang="en-US" sz="900" dirty="0">
                <a:latin typeface="Arial" panose="020B0604020202020204" pitchFamily="34" charset="0"/>
                <a:ea typeface="HarmonyOS Sans SC" panose="00000500000000000000" pitchFamily="2" charset="-122"/>
                <a:sym typeface="Arial" panose="020B0604020202020204" pitchFamily="34" charset="0"/>
              </a:rPr>
              <a:t>值越小，表示抑制活性越强</a:t>
            </a:r>
            <a:endParaRPr lang="en-US" altLang="zh-CN" sz="900" dirty="0">
              <a:latin typeface="Arial" panose="020B0604020202020204" pitchFamily="34" charset="0"/>
              <a:ea typeface="HarmonyOS Sans SC" panose="00000500000000000000" pitchFamily="2" charset="-122"/>
              <a:sym typeface="Arial" panose="020B0604020202020204" pitchFamily="34" charset="0"/>
            </a:endParaRPr>
          </a:p>
        </p:txBody>
      </p:sp>
      <p:grpSp>
        <p:nvGrpSpPr>
          <p:cNvPr id="17" name="组合 16">
            <a:extLst>
              <a:ext uri="{FF2B5EF4-FFF2-40B4-BE49-F238E27FC236}">
                <a16:creationId xmlns:a16="http://schemas.microsoft.com/office/drawing/2014/main" id="{4A82F3B5-AD96-7CF5-2FC7-1EBAA66D75B2}"/>
              </a:ext>
            </a:extLst>
          </p:cNvPr>
          <p:cNvGrpSpPr/>
          <p:nvPr/>
        </p:nvGrpSpPr>
        <p:grpSpPr>
          <a:xfrm>
            <a:off x="6356273" y="2351096"/>
            <a:ext cx="5409202" cy="2359466"/>
            <a:chOff x="6181846" y="1769179"/>
            <a:chExt cx="5817265" cy="2520352"/>
          </a:xfrm>
        </p:grpSpPr>
        <p:pic>
          <p:nvPicPr>
            <p:cNvPr id="6" name="图片 5">
              <a:extLst>
                <a:ext uri="{FF2B5EF4-FFF2-40B4-BE49-F238E27FC236}">
                  <a16:creationId xmlns:a16="http://schemas.microsoft.com/office/drawing/2014/main" id="{9E657B08-CA39-5F81-884F-7E8DFE152260}"/>
                </a:ext>
              </a:extLst>
            </p:cNvPr>
            <p:cNvPicPr>
              <a:picLocks noChangeAspect="1"/>
            </p:cNvPicPr>
            <p:nvPr/>
          </p:nvPicPr>
          <p:blipFill>
            <a:blip r:embed="rId3"/>
            <a:srcRect b="14664"/>
            <a:stretch/>
          </p:blipFill>
          <p:spPr>
            <a:xfrm>
              <a:off x="6223605" y="1769179"/>
              <a:ext cx="5720915" cy="2176934"/>
            </a:xfrm>
            <a:prstGeom prst="rect">
              <a:avLst/>
            </a:prstGeom>
          </p:spPr>
        </p:pic>
        <p:sp>
          <p:nvSpPr>
            <p:cNvPr id="8" name="文本框 7">
              <a:extLst>
                <a:ext uri="{FF2B5EF4-FFF2-40B4-BE49-F238E27FC236}">
                  <a16:creationId xmlns:a16="http://schemas.microsoft.com/office/drawing/2014/main" id="{6A695CD7-9BD0-9C44-DCCE-1BF912D15B0C}"/>
                </a:ext>
              </a:extLst>
            </p:cNvPr>
            <p:cNvSpPr txBox="1"/>
            <p:nvPr/>
          </p:nvSpPr>
          <p:spPr>
            <a:xfrm>
              <a:off x="6448567" y="4010082"/>
              <a:ext cx="5550544" cy="279449"/>
            </a:xfrm>
            <a:prstGeom prst="rect">
              <a:avLst/>
            </a:prstGeom>
            <a:noFill/>
            <a:ln>
              <a:noFill/>
            </a:ln>
          </p:spPr>
          <p:txBody>
            <a:bodyPr wrap="square" rtlCol="0">
              <a:spAutoFit/>
            </a:bodyPr>
            <a:lstStyle/>
            <a:p>
              <a:r>
                <a:rPr lang="zh-CN" altLang="en-US" sz="1100" dirty="0">
                  <a:solidFill>
                    <a:srgbClr val="000000"/>
                  </a:solidFill>
                  <a:latin typeface="Arial" panose="020B0604020202020204" pitchFamily="34" charset="0"/>
                  <a:ea typeface="HarmonyOS Sans SC" panose="00000500000000000000" pitchFamily="2" charset="-122"/>
                  <a:sym typeface="Arial" panose="020B0604020202020204" pitchFamily="34" charset="0"/>
                </a:rPr>
                <a:t>━━</a:t>
              </a:r>
              <a:r>
                <a:rPr lang="zh-CN" altLang="en-US" sz="1100" dirty="0">
                  <a:latin typeface="Arial" panose="020B0604020202020204" pitchFamily="34" charset="0"/>
                  <a:ea typeface="HarmonyOS Sans SC" panose="00000500000000000000" pitchFamily="2" charset="-122"/>
                  <a:sym typeface="Arial" panose="020B0604020202020204" pitchFamily="34" charset="0"/>
                </a:rPr>
                <a:t> 无药对照 </a:t>
              </a:r>
              <a:r>
                <a:rPr lang="zh-CN" altLang="en-US" sz="1100" dirty="0">
                  <a:solidFill>
                    <a:srgbClr val="EA792A"/>
                  </a:solidFill>
                  <a:latin typeface="Arial" panose="020B0604020202020204" pitchFamily="34" charset="0"/>
                  <a:ea typeface="HarmonyOS Sans SC" panose="00000500000000000000" pitchFamily="2" charset="-122"/>
                  <a:sym typeface="Arial" panose="020B0604020202020204" pitchFamily="34" charset="0"/>
                </a:rPr>
                <a:t>━━</a:t>
              </a:r>
              <a:r>
                <a:rPr lang="zh-CN" altLang="en-US" sz="1100" dirty="0">
                  <a:latin typeface="Arial" panose="020B0604020202020204" pitchFamily="34" charset="0"/>
                  <a:ea typeface="HarmonyOS Sans SC" panose="00000500000000000000" pitchFamily="2" charset="-122"/>
                  <a:sym typeface="Arial" panose="020B0604020202020204" pitchFamily="34" charset="0"/>
                </a:rPr>
                <a:t> 亚胺培南 </a:t>
              </a:r>
              <a:r>
                <a:rPr lang="zh-CN" altLang="en-US" sz="1100" dirty="0">
                  <a:solidFill>
                    <a:srgbClr val="A7A7A7"/>
                  </a:solidFill>
                  <a:latin typeface="Arial" panose="020B0604020202020204" pitchFamily="34" charset="0"/>
                  <a:ea typeface="HarmonyOS Sans SC" panose="00000500000000000000" pitchFamily="2" charset="-122"/>
                  <a:sym typeface="Arial" panose="020B0604020202020204" pitchFamily="34" charset="0"/>
                </a:rPr>
                <a:t>━━</a:t>
              </a:r>
              <a:r>
                <a:rPr lang="zh-CN" altLang="en-US" sz="1100" dirty="0">
                  <a:latin typeface="Arial" panose="020B0604020202020204" pitchFamily="34" charset="0"/>
                  <a:ea typeface="HarmonyOS Sans SC" panose="00000500000000000000" pitchFamily="2" charset="-122"/>
                  <a:sym typeface="Arial" panose="020B0604020202020204" pitchFamily="34" charset="0"/>
                </a:rPr>
                <a:t> 舒巴坦 </a:t>
              </a:r>
              <a:r>
                <a:rPr lang="zh-CN" altLang="en-US" sz="1100" dirty="0">
                  <a:solidFill>
                    <a:srgbClr val="FFC100"/>
                  </a:solidFill>
                  <a:latin typeface="Arial" panose="020B0604020202020204" pitchFamily="34" charset="0"/>
                  <a:ea typeface="HarmonyOS Sans SC" panose="00000500000000000000" pitchFamily="2" charset="-122"/>
                  <a:sym typeface="Arial" panose="020B0604020202020204" pitchFamily="34" charset="0"/>
                </a:rPr>
                <a:t>━━</a:t>
              </a:r>
              <a:r>
                <a:rPr lang="zh-CN" altLang="en-US" sz="1100" dirty="0">
                  <a:latin typeface="Arial" panose="020B0604020202020204" pitchFamily="34" charset="0"/>
                  <a:ea typeface="HarmonyOS Sans SC" panose="00000500000000000000" pitchFamily="2" charset="-122"/>
                  <a:sym typeface="Arial" panose="020B0604020202020204" pitchFamily="34" charset="0"/>
                </a:rPr>
                <a:t> 亚胺培南</a:t>
              </a:r>
              <a:r>
                <a:rPr lang="en-US" altLang="zh-CN" sz="1100" dirty="0">
                  <a:latin typeface="Arial" panose="020B0604020202020204" pitchFamily="34" charset="0"/>
                  <a:ea typeface="HarmonyOS Sans SC" panose="00000500000000000000" pitchFamily="2" charset="-122"/>
                  <a:sym typeface="Arial" panose="020B0604020202020204" pitchFamily="34" charset="0"/>
                </a:rPr>
                <a:t>+</a:t>
              </a:r>
              <a:r>
                <a:rPr lang="zh-CN" altLang="en-US" sz="1100" dirty="0">
                  <a:latin typeface="Arial" panose="020B0604020202020204" pitchFamily="34" charset="0"/>
                  <a:ea typeface="HarmonyOS Sans SC" panose="00000500000000000000" pitchFamily="2" charset="-122"/>
                  <a:sym typeface="Arial" panose="020B0604020202020204" pitchFamily="34" charset="0"/>
                </a:rPr>
                <a:t>舒巴坦 </a:t>
              </a:r>
              <a:r>
                <a:rPr lang="zh-CN" altLang="en-US" sz="1100" dirty="0">
                  <a:solidFill>
                    <a:srgbClr val="000000"/>
                  </a:solidFill>
                  <a:latin typeface="Arial" panose="020B0604020202020204" pitchFamily="34" charset="0"/>
                  <a:ea typeface="HarmonyOS Sans SC" panose="00000500000000000000" pitchFamily="2" charset="-122"/>
                  <a:sym typeface="Arial" panose="020B0604020202020204" pitchFamily="34" charset="0"/>
                </a:rPr>
                <a:t>━ ━</a:t>
              </a:r>
              <a:r>
                <a:rPr lang="zh-CN" altLang="en-US" sz="1100" dirty="0">
                  <a:solidFill>
                    <a:srgbClr val="FFC100"/>
                  </a:solidFill>
                  <a:latin typeface="Arial" panose="020B0604020202020204" pitchFamily="34" charset="0"/>
                  <a:ea typeface="HarmonyOS Sans SC" panose="00000500000000000000" pitchFamily="2" charset="-122"/>
                  <a:sym typeface="Arial" panose="020B0604020202020204" pitchFamily="34" charset="0"/>
                </a:rPr>
                <a:t> </a:t>
              </a:r>
              <a:r>
                <a:rPr lang="en-US" altLang="zh-CN" sz="1100" dirty="0">
                  <a:latin typeface="Arial" panose="020B0604020202020204" pitchFamily="34" charset="0"/>
                  <a:ea typeface="HarmonyOS Sans SC" panose="00000500000000000000" pitchFamily="2" charset="-122"/>
                  <a:sym typeface="Arial" panose="020B0604020202020204" pitchFamily="34" charset="0"/>
                </a:rPr>
                <a:t>2 log</a:t>
              </a:r>
              <a:r>
                <a:rPr lang="en-US" altLang="zh-CN" sz="1100" baseline="-25000" dirty="0">
                  <a:latin typeface="Arial" panose="020B0604020202020204" pitchFamily="34" charset="0"/>
                  <a:ea typeface="HarmonyOS Sans SC" panose="00000500000000000000" pitchFamily="2" charset="-122"/>
                  <a:sym typeface="Arial" panose="020B0604020202020204" pitchFamily="34" charset="0"/>
                </a:rPr>
                <a:t>10</a:t>
              </a:r>
              <a:r>
                <a:rPr lang="zh-CN" altLang="en-US" sz="1100" dirty="0">
                  <a:latin typeface="Arial" panose="020B0604020202020204" pitchFamily="34" charset="0"/>
                  <a:ea typeface="HarmonyOS Sans SC" panose="00000500000000000000" pitchFamily="2" charset="-122"/>
                  <a:sym typeface="Arial" panose="020B0604020202020204" pitchFamily="34" charset="0"/>
                </a:rPr>
                <a:t>杀菌效果</a:t>
              </a:r>
            </a:p>
          </p:txBody>
        </p:sp>
        <p:sp>
          <p:nvSpPr>
            <p:cNvPr id="12" name="文本框 11">
              <a:extLst>
                <a:ext uri="{FF2B5EF4-FFF2-40B4-BE49-F238E27FC236}">
                  <a16:creationId xmlns:a16="http://schemas.microsoft.com/office/drawing/2014/main" id="{2FEF6EA0-E15D-D370-7E81-E680D95A0254}"/>
                </a:ext>
              </a:extLst>
            </p:cNvPr>
            <p:cNvSpPr txBox="1"/>
            <p:nvPr/>
          </p:nvSpPr>
          <p:spPr>
            <a:xfrm>
              <a:off x="7542834" y="3792225"/>
              <a:ext cx="406848" cy="147943"/>
            </a:xfrm>
            <a:prstGeom prst="rect">
              <a:avLst/>
            </a:prstGeom>
            <a:solidFill>
              <a:schemeClr val="bg1"/>
            </a:solidFill>
          </p:spPr>
          <p:txBody>
            <a:bodyPr wrap="none" lIns="0" tIns="0" rIns="0" bIns="0" rtlCol="0">
              <a:spAutoFit/>
            </a:bodyPr>
            <a:lstStyle/>
            <a:p>
              <a:r>
                <a:rPr lang="zh-CN" altLang="en-US" sz="900" dirty="0">
                  <a:latin typeface="Arial" panose="020B0604020202020204" pitchFamily="34" charset="0"/>
                  <a:ea typeface="HarmonyOS Sans SC" panose="00000500000000000000" pitchFamily="2" charset="-122"/>
                  <a:sym typeface="Arial" panose="020B0604020202020204" pitchFamily="34" charset="0"/>
                </a:rPr>
                <a:t>时间</a:t>
              </a:r>
              <a:r>
                <a:rPr lang="en-US" altLang="zh-CN" sz="900" dirty="0">
                  <a:latin typeface="Arial" panose="020B0604020202020204" pitchFamily="34" charset="0"/>
                  <a:ea typeface="HarmonyOS Sans SC" panose="00000500000000000000" pitchFamily="2" charset="-122"/>
                  <a:sym typeface="Arial" panose="020B0604020202020204" pitchFamily="34" charset="0"/>
                </a:rPr>
                <a:t>(h)</a:t>
              </a:r>
              <a:endParaRPr lang="zh-CN" altLang="en-US" sz="900" dirty="0">
                <a:latin typeface="Arial" panose="020B0604020202020204" pitchFamily="34" charset="0"/>
                <a:ea typeface="HarmonyOS Sans SC" panose="00000500000000000000" pitchFamily="2" charset="-122"/>
                <a:sym typeface="Arial" panose="020B0604020202020204" pitchFamily="34" charset="0"/>
              </a:endParaRPr>
            </a:p>
          </p:txBody>
        </p:sp>
        <p:sp>
          <p:nvSpPr>
            <p:cNvPr id="13" name="文本框 12">
              <a:extLst>
                <a:ext uri="{FF2B5EF4-FFF2-40B4-BE49-F238E27FC236}">
                  <a16:creationId xmlns:a16="http://schemas.microsoft.com/office/drawing/2014/main" id="{71A9CA34-9487-17E1-4F8B-A6EB88BD27BE}"/>
                </a:ext>
              </a:extLst>
            </p:cNvPr>
            <p:cNvSpPr txBox="1"/>
            <p:nvPr/>
          </p:nvSpPr>
          <p:spPr>
            <a:xfrm>
              <a:off x="10499849" y="3818937"/>
              <a:ext cx="406848" cy="147943"/>
            </a:xfrm>
            <a:prstGeom prst="rect">
              <a:avLst/>
            </a:prstGeom>
            <a:solidFill>
              <a:schemeClr val="bg1"/>
            </a:solidFill>
          </p:spPr>
          <p:txBody>
            <a:bodyPr wrap="none" lIns="0" tIns="0" rIns="0" bIns="0" rtlCol="0">
              <a:spAutoFit/>
            </a:bodyPr>
            <a:lstStyle/>
            <a:p>
              <a:r>
                <a:rPr lang="zh-CN" altLang="en-US" sz="900" dirty="0">
                  <a:latin typeface="Arial" panose="020B0604020202020204" pitchFamily="34" charset="0"/>
                  <a:ea typeface="HarmonyOS Sans SC" panose="00000500000000000000" pitchFamily="2" charset="-122"/>
                  <a:sym typeface="Arial" panose="020B0604020202020204" pitchFamily="34" charset="0"/>
                </a:rPr>
                <a:t>时间</a:t>
              </a:r>
              <a:r>
                <a:rPr lang="en-US" altLang="zh-CN" sz="900" dirty="0">
                  <a:latin typeface="Arial" panose="020B0604020202020204" pitchFamily="34" charset="0"/>
                  <a:ea typeface="HarmonyOS Sans SC" panose="00000500000000000000" pitchFamily="2" charset="-122"/>
                  <a:sym typeface="Arial" panose="020B0604020202020204" pitchFamily="34" charset="0"/>
                </a:rPr>
                <a:t>(h)</a:t>
              </a:r>
              <a:endParaRPr lang="zh-CN" altLang="en-US" sz="900" dirty="0">
                <a:latin typeface="Arial" panose="020B0604020202020204" pitchFamily="34" charset="0"/>
                <a:ea typeface="HarmonyOS Sans SC" panose="00000500000000000000" pitchFamily="2" charset="-122"/>
                <a:sym typeface="Arial" panose="020B0604020202020204" pitchFamily="34" charset="0"/>
              </a:endParaRPr>
            </a:p>
          </p:txBody>
        </p:sp>
        <p:sp>
          <p:nvSpPr>
            <p:cNvPr id="15" name="文本框 14">
              <a:extLst>
                <a:ext uri="{FF2B5EF4-FFF2-40B4-BE49-F238E27FC236}">
                  <a16:creationId xmlns:a16="http://schemas.microsoft.com/office/drawing/2014/main" id="{A0B2C3BC-D71D-C0A3-B6C6-8C6061E3AA1A}"/>
                </a:ext>
              </a:extLst>
            </p:cNvPr>
            <p:cNvSpPr txBox="1"/>
            <p:nvPr/>
          </p:nvSpPr>
          <p:spPr>
            <a:xfrm rot="16200000">
              <a:off x="5344949" y="2717106"/>
              <a:ext cx="1846395" cy="172601"/>
            </a:xfrm>
            <a:prstGeom prst="rect">
              <a:avLst/>
            </a:prstGeom>
            <a:solidFill>
              <a:schemeClr val="bg1"/>
            </a:solidFill>
          </p:spPr>
          <p:txBody>
            <a:bodyPr wrap="square" lIns="0" tIns="0" rIns="0" bIns="0">
              <a:spAutoFit/>
            </a:bodyPr>
            <a:lstStyle/>
            <a:p>
              <a:r>
                <a:rPr lang="zh-CN" altLang="en-US" sz="1050" dirty="0">
                  <a:latin typeface="Arial" panose="020B0604020202020204" pitchFamily="34" charset="0"/>
                  <a:ea typeface="HarmonyOS Sans SC" panose="00000500000000000000" pitchFamily="2" charset="-122"/>
                  <a:sym typeface="Arial" panose="020B0604020202020204" pitchFamily="34" charset="0"/>
                </a:rPr>
                <a:t>杀菌效果（</a:t>
              </a:r>
              <a:r>
                <a:rPr lang="en-US" altLang="zh-CN" sz="1050" dirty="0">
                  <a:latin typeface="Arial" panose="020B0604020202020204" pitchFamily="34" charset="0"/>
                  <a:ea typeface="HarmonyOS Sans SC" panose="00000500000000000000" pitchFamily="2" charset="-122"/>
                  <a:sym typeface="Arial" panose="020B0604020202020204" pitchFamily="34" charset="0"/>
                </a:rPr>
                <a:t>log</a:t>
              </a:r>
              <a:r>
                <a:rPr lang="en-US" altLang="zh-CN" sz="1050" baseline="-25000" dirty="0">
                  <a:latin typeface="Arial" panose="020B0604020202020204" pitchFamily="34" charset="0"/>
                  <a:ea typeface="HarmonyOS Sans SC" panose="00000500000000000000" pitchFamily="2" charset="-122"/>
                  <a:sym typeface="Arial" panose="020B0604020202020204" pitchFamily="34" charset="0"/>
                </a:rPr>
                <a:t>10</a:t>
              </a:r>
              <a:r>
                <a:rPr lang="en-US" altLang="zh-CN" sz="1050" dirty="0">
                  <a:latin typeface="Arial" panose="020B0604020202020204" pitchFamily="34" charset="0"/>
                  <a:ea typeface="HarmonyOS Sans SC" panose="00000500000000000000" pitchFamily="2" charset="-122"/>
                  <a:sym typeface="Arial" panose="020B0604020202020204" pitchFamily="34" charset="0"/>
                </a:rPr>
                <a:t> CFU/mL</a:t>
              </a:r>
              <a:r>
                <a:rPr lang="zh-CN" altLang="en-US" sz="1050" dirty="0">
                  <a:latin typeface="Arial" panose="020B0604020202020204" pitchFamily="34" charset="0"/>
                  <a:ea typeface="HarmonyOS Sans SC" panose="00000500000000000000" pitchFamily="2" charset="-122"/>
                  <a:sym typeface="Arial" panose="020B0604020202020204" pitchFamily="34" charset="0"/>
                </a:rPr>
                <a:t>）</a:t>
              </a:r>
            </a:p>
          </p:txBody>
        </p:sp>
        <p:sp>
          <p:nvSpPr>
            <p:cNvPr id="16" name="文本框 15">
              <a:extLst>
                <a:ext uri="{FF2B5EF4-FFF2-40B4-BE49-F238E27FC236}">
                  <a16:creationId xmlns:a16="http://schemas.microsoft.com/office/drawing/2014/main" id="{1BCAB690-9319-985C-A39E-06487507B9FF}"/>
                </a:ext>
              </a:extLst>
            </p:cNvPr>
            <p:cNvSpPr txBox="1"/>
            <p:nvPr/>
          </p:nvSpPr>
          <p:spPr>
            <a:xfrm rot="16200000">
              <a:off x="8256725" y="2695020"/>
              <a:ext cx="1846395" cy="172601"/>
            </a:xfrm>
            <a:prstGeom prst="rect">
              <a:avLst/>
            </a:prstGeom>
            <a:solidFill>
              <a:schemeClr val="bg1"/>
            </a:solidFill>
          </p:spPr>
          <p:txBody>
            <a:bodyPr wrap="square" lIns="0" tIns="0" rIns="0" bIns="0">
              <a:spAutoFit/>
            </a:bodyPr>
            <a:lstStyle/>
            <a:p>
              <a:r>
                <a:rPr lang="zh-CN" altLang="en-US" sz="1050" dirty="0">
                  <a:latin typeface="Arial" panose="020B0604020202020204" pitchFamily="34" charset="0"/>
                  <a:ea typeface="HarmonyOS Sans SC" panose="00000500000000000000" pitchFamily="2" charset="-122"/>
                  <a:sym typeface="Arial" panose="020B0604020202020204" pitchFamily="34" charset="0"/>
                </a:rPr>
                <a:t>杀菌效果（</a:t>
              </a:r>
              <a:r>
                <a:rPr lang="en-US" altLang="zh-CN" sz="1050" dirty="0">
                  <a:latin typeface="Arial" panose="020B0604020202020204" pitchFamily="34" charset="0"/>
                  <a:ea typeface="HarmonyOS Sans SC" panose="00000500000000000000" pitchFamily="2" charset="-122"/>
                  <a:sym typeface="Arial" panose="020B0604020202020204" pitchFamily="34" charset="0"/>
                </a:rPr>
                <a:t>log</a:t>
              </a:r>
              <a:r>
                <a:rPr lang="en-US" altLang="zh-CN" sz="1050" baseline="-25000" dirty="0">
                  <a:latin typeface="Arial" panose="020B0604020202020204" pitchFamily="34" charset="0"/>
                  <a:ea typeface="HarmonyOS Sans SC" panose="00000500000000000000" pitchFamily="2" charset="-122"/>
                  <a:sym typeface="Arial" panose="020B0604020202020204" pitchFamily="34" charset="0"/>
                </a:rPr>
                <a:t>10</a:t>
              </a:r>
              <a:r>
                <a:rPr lang="en-US" altLang="zh-CN" sz="1050" dirty="0">
                  <a:latin typeface="Arial" panose="020B0604020202020204" pitchFamily="34" charset="0"/>
                  <a:ea typeface="HarmonyOS Sans SC" panose="00000500000000000000" pitchFamily="2" charset="-122"/>
                  <a:sym typeface="Arial" panose="020B0604020202020204" pitchFamily="34" charset="0"/>
                </a:rPr>
                <a:t> CFU/mL</a:t>
              </a:r>
              <a:r>
                <a:rPr lang="zh-CN" altLang="en-US" sz="1050" dirty="0">
                  <a:latin typeface="Arial" panose="020B0604020202020204" pitchFamily="34" charset="0"/>
                  <a:ea typeface="HarmonyOS Sans SC" panose="00000500000000000000" pitchFamily="2" charset="-122"/>
                  <a:sym typeface="Arial" panose="020B0604020202020204" pitchFamily="34" charset="0"/>
                </a:rPr>
                <a:t>）</a:t>
              </a:r>
            </a:p>
          </p:txBody>
        </p:sp>
      </p:grpSp>
      <p:sp>
        <p:nvSpPr>
          <p:cNvPr id="45" name="矩形 44">
            <a:extLst>
              <a:ext uri="{FF2B5EF4-FFF2-40B4-BE49-F238E27FC236}">
                <a16:creationId xmlns:a16="http://schemas.microsoft.com/office/drawing/2014/main" id="{AED82CD3-C705-9AF0-CACD-6032F30C0359}"/>
              </a:ext>
            </a:extLst>
          </p:cNvPr>
          <p:cNvSpPr>
            <a:spLocks/>
          </p:cNvSpPr>
          <p:nvPr/>
        </p:nvSpPr>
        <p:spPr>
          <a:xfrm>
            <a:off x="6168290" y="4733925"/>
            <a:ext cx="5655410" cy="1192213"/>
          </a:xfrm>
          <a:prstGeom prst="rect">
            <a:avLst/>
          </a:prstGeom>
          <a:solidFill>
            <a:schemeClr val="accent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sp>
        <p:nvSpPr>
          <p:cNvPr id="19" name="文本框 18">
            <a:extLst>
              <a:ext uri="{FF2B5EF4-FFF2-40B4-BE49-F238E27FC236}">
                <a16:creationId xmlns:a16="http://schemas.microsoft.com/office/drawing/2014/main" id="{64C793E0-AD47-7CA2-6842-2A787994F818}"/>
              </a:ext>
            </a:extLst>
          </p:cNvPr>
          <p:cNvSpPr txBox="1">
            <a:spLocks/>
          </p:cNvSpPr>
          <p:nvPr/>
        </p:nvSpPr>
        <p:spPr>
          <a:xfrm>
            <a:off x="6300071" y="4897492"/>
            <a:ext cx="5391848" cy="907941"/>
          </a:xfrm>
          <a:prstGeom prst="rect">
            <a:avLst/>
          </a:prstGeom>
          <a:noFill/>
        </p:spPr>
        <p:txBody>
          <a:bodyPr wrap="square">
            <a:spAutoFit/>
          </a:bodyPr>
          <a:lstStyle/>
          <a:p>
            <a:pPr marL="285750" indent="-285750">
              <a:spcAft>
                <a:spcPts val="600"/>
              </a:spcAft>
              <a:buFont typeface="Wingdings" panose="05000000000000000000" pitchFamily="2" charset="2"/>
              <a:buChar char="Ø"/>
            </a:pPr>
            <a:r>
              <a:rPr lang="zh-CN" altLang="en-US"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亚胺培南</a:t>
            </a:r>
            <a:r>
              <a:rPr lang="en-US" altLang="zh-CN"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a:t>
            </a:r>
            <a:r>
              <a:rPr lang="zh-CN" altLang="en-US"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舒巴坦与亚胺培南或舒巴坦之间对碳青霉烯类敏感分离株的</a:t>
            </a:r>
            <a:r>
              <a:rPr lang="en-US" altLang="zh-CN"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8</a:t>
            </a:r>
            <a:r>
              <a:rPr lang="zh-CN" altLang="en-US"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小时杀菌效果差异为 </a:t>
            </a:r>
            <a:r>
              <a:rPr lang="en-US" altLang="zh-CN"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1.9 -</a:t>
            </a:r>
            <a:r>
              <a:rPr lang="zh-CN" altLang="en-US"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 </a:t>
            </a:r>
            <a:r>
              <a:rPr lang="en-US" altLang="zh-CN"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3.6 log</a:t>
            </a:r>
            <a:r>
              <a:rPr lang="en-US" altLang="zh-CN" sz="1200" b="0" i="0" baseline="-2500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10</a:t>
            </a:r>
            <a:r>
              <a:rPr lang="en-US" altLang="zh-CN" sz="1200" b="0" i="0" baseline="3000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 </a:t>
            </a:r>
            <a:r>
              <a:rPr lang="en-US" altLang="zh-CN"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CFU/mL </a:t>
            </a:r>
            <a:r>
              <a:rPr lang="zh-CN" altLang="en-US"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a:t>
            </a:r>
            <a:endParaRPr lang="en-US" altLang="zh-CN"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endParaRPr>
          </a:p>
          <a:p>
            <a:pPr marL="285750" indent="-285750">
              <a:spcAft>
                <a:spcPts val="600"/>
              </a:spcAft>
              <a:buFont typeface="Wingdings" panose="05000000000000000000" pitchFamily="2" charset="2"/>
              <a:buChar char="Ø"/>
            </a:pPr>
            <a:r>
              <a:rPr lang="zh-CN" altLang="en-US"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与单个药物相比，亚胺培南</a:t>
            </a:r>
            <a:r>
              <a:rPr lang="en-US" altLang="zh-CN"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a:t>
            </a:r>
            <a:r>
              <a:rPr lang="zh-CN" altLang="en-US"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舒巴坦在早期时间点（</a:t>
            </a:r>
            <a:r>
              <a:rPr lang="en-US" altLang="zh-CN"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2 -</a:t>
            </a:r>
            <a:r>
              <a:rPr lang="zh-CN" altLang="en-US"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 </a:t>
            </a:r>
            <a:r>
              <a:rPr lang="en-US" altLang="zh-CN"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4 h</a:t>
            </a:r>
            <a:r>
              <a:rPr lang="zh-CN" altLang="en-US"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）表现出显著的杀菌活性，表明这种快速杀菌作用是协同多重 </a:t>
            </a:r>
            <a:r>
              <a:rPr lang="en-US" altLang="zh-CN"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PBP </a:t>
            </a:r>
            <a:r>
              <a:rPr lang="zh-CN" altLang="en-US" sz="1200" b="0" i="0" dirty="0">
                <a:solidFill>
                  <a:srgbClr val="333333"/>
                </a:solidFill>
                <a:effectLst/>
                <a:latin typeface="Arial" panose="020B0604020202020204" pitchFamily="34" charset="0"/>
                <a:ea typeface="HarmonyOS Sans SC" panose="00000500000000000000" pitchFamily="2" charset="-122"/>
                <a:sym typeface="Arial" panose="020B0604020202020204" pitchFamily="34" charset="0"/>
              </a:rPr>
              <a:t>抑制的结果。</a:t>
            </a:r>
            <a:endParaRPr lang="zh-CN" altLang="en-US" sz="1200" dirty="0">
              <a:latin typeface="Arial" panose="020B0604020202020204" pitchFamily="34" charset="0"/>
              <a:ea typeface="HarmonyOS Sans SC" panose="00000500000000000000" pitchFamily="2" charset="-122"/>
              <a:sym typeface="Arial" panose="020B0604020202020204" pitchFamily="34" charset="0"/>
            </a:endParaRPr>
          </a:p>
        </p:txBody>
      </p:sp>
      <p:sp>
        <p:nvSpPr>
          <p:cNvPr id="18" name="文本占位符 17">
            <a:extLst>
              <a:ext uri="{FF2B5EF4-FFF2-40B4-BE49-F238E27FC236}">
                <a16:creationId xmlns:a16="http://schemas.microsoft.com/office/drawing/2014/main" id="{7F451E36-EE07-133B-66EE-0F09261C507A}"/>
              </a:ext>
            </a:extLst>
          </p:cNvPr>
          <p:cNvSpPr>
            <a:spLocks noGrp="1"/>
          </p:cNvSpPr>
          <p:nvPr>
            <p:ph type="body" sz="quarter" idx="10"/>
          </p:nvPr>
        </p:nvSpPr>
        <p:spPr/>
        <p:txBody>
          <a:bodyPr/>
          <a:lstStyle/>
          <a:p>
            <a:r>
              <a:rPr lang="en-US" altLang="zh-CN" dirty="0">
                <a:latin typeface="Arial" panose="020B0604020202020204" pitchFamily="34" charset="0"/>
                <a:sym typeface="Arial" panose="020B0604020202020204" pitchFamily="34" charset="0"/>
              </a:rPr>
              <a:t>1. Moya B, et al. </a:t>
            </a:r>
            <a:r>
              <a:rPr lang="en-US" altLang="zh-CN" dirty="0" err="1">
                <a:latin typeface="Arial" panose="020B0604020202020204" pitchFamily="34" charset="0"/>
                <a:sym typeface="Arial" panose="020B0604020202020204" pitchFamily="34" charset="0"/>
              </a:rPr>
              <a:t>Antimicrob</a:t>
            </a:r>
            <a:r>
              <a:rPr lang="en-US" altLang="zh-CN" dirty="0">
                <a:latin typeface="Arial" panose="020B0604020202020204" pitchFamily="34" charset="0"/>
                <a:sym typeface="Arial" panose="020B0604020202020204" pitchFamily="34" charset="0"/>
              </a:rPr>
              <a:t> Agents </a:t>
            </a:r>
            <a:r>
              <a:rPr lang="en-US" altLang="zh-CN" dirty="0" err="1">
                <a:latin typeface="Arial" panose="020B0604020202020204" pitchFamily="34" charset="0"/>
                <a:sym typeface="Arial" panose="020B0604020202020204" pitchFamily="34" charset="0"/>
              </a:rPr>
              <a:t>Chemother</a:t>
            </a:r>
            <a:r>
              <a:rPr lang="en-US" altLang="zh-CN" dirty="0">
                <a:latin typeface="Arial" panose="020B0604020202020204" pitchFamily="34" charset="0"/>
                <a:sym typeface="Arial" panose="020B0604020202020204" pitchFamily="34" charset="0"/>
              </a:rPr>
              <a:t> . 2017 Oct 24;61(11):e01238-17</a:t>
            </a:r>
          </a:p>
          <a:p>
            <a:r>
              <a:rPr lang="en-US" altLang="zh-CN" dirty="0">
                <a:latin typeface="Arial" panose="020B0604020202020204" pitchFamily="34" charset="0"/>
                <a:sym typeface="Arial" panose="020B0604020202020204" pitchFamily="34" charset="0"/>
              </a:rPr>
              <a:t>2. Veeraraghavan B, et al. </a:t>
            </a:r>
            <a:r>
              <a:rPr lang="en-US" altLang="zh-CN" dirty="0" err="1">
                <a:latin typeface="Arial" panose="020B0604020202020204" pitchFamily="34" charset="0"/>
                <a:sym typeface="Arial" panose="020B0604020202020204" pitchFamily="34" charset="0"/>
              </a:rPr>
              <a:t>Antimicrob</a:t>
            </a:r>
            <a:r>
              <a:rPr lang="en-US" altLang="zh-CN" dirty="0">
                <a:latin typeface="Arial" panose="020B0604020202020204" pitchFamily="34" charset="0"/>
                <a:sym typeface="Arial" panose="020B0604020202020204" pitchFamily="34" charset="0"/>
              </a:rPr>
              <a:t> Agents </a:t>
            </a:r>
            <a:r>
              <a:rPr lang="en-US" altLang="zh-CN" dirty="0" err="1">
                <a:latin typeface="Arial" panose="020B0604020202020204" pitchFamily="34" charset="0"/>
                <a:sym typeface="Arial" panose="020B0604020202020204" pitchFamily="34" charset="0"/>
              </a:rPr>
              <a:t>Chemother</a:t>
            </a:r>
            <a:r>
              <a:rPr lang="en-US" altLang="zh-CN" dirty="0">
                <a:latin typeface="Arial" panose="020B0604020202020204" pitchFamily="34" charset="0"/>
                <a:sym typeface="Arial" panose="020B0604020202020204" pitchFamily="34" charset="0"/>
              </a:rPr>
              <a:t> . 2025 Mar 4e0162724</a:t>
            </a:r>
          </a:p>
        </p:txBody>
      </p:sp>
      <p:sp>
        <p:nvSpPr>
          <p:cNvPr id="20" name="文本占位符 19">
            <a:extLst>
              <a:ext uri="{FF2B5EF4-FFF2-40B4-BE49-F238E27FC236}">
                <a16:creationId xmlns:a16="http://schemas.microsoft.com/office/drawing/2014/main" id="{53801D04-8759-ED0F-E3CB-D7A126B1FDC4}"/>
              </a:ext>
            </a:extLst>
          </p:cNvPr>
          <p:cNvSpPr>
            <a:spLocks noGrp="1"/>
          </p:cNvSpPr>
          <p:nvPr>
            <p:ph type="body" sz="quarter" idx="11"/>
          </p:nvPr>
        </p:nvSpPr>
        <p:spPr/>
        <p:txBody>
          <a:bodyPr>
            <a:normAutofit/>
          </a:bodyPr>
          <a:lstStyle/>
          <a:p>
            <a:r>
              <a:rPr lang="en-US" altLang="zh-CN" dirty="0">
                <a:latin typeface="Arial" panose="020B0604020202020204" pitchFamily="34" charset="0"/>
                <a:sym typeface="Arial" panose="020B0604020202020204" pitchFamily="34" charset="0"/>
              </a:rPr>
              <a:t>ATTACK</a:t>
            </a:r>
            <a:r>
              <a:rPr lang="zh-CN" altLang="en-US" dirty="0">
                <a:latin typeface="Arial" panose="020B0604020202020204" pitchFamily="34" charset="0"/>
                <a:sym typeface="Arial" panose="020B0604020202020204" pitchFamily="34" charset="0"/>
              </a:rPr>
              <a:t>研究中亚胺培南的联合使用可与舒巴坦通过靶位互补的方式协同杀菌</a:t>
            </a:r>
          </a:p>
        </p:txBody>
      </p:sp>
      <p:sp>
        <p:nvSpPr>
          <p:cNvPr id="2" name="文本占位符 1">
            <a:extLst>
              <a:ext uri="{FF2B5EF4-FFF2-40B4-BE49-F238E27FC236}">
                <a16:creationId xmlns:a16="http://schemas.microsoft.com/office/drawing/2014/main" id="{92A4A8C2-2A65-3944-ABD5-7336C3AAF386}"/>
              </a:ext>
            </a:extLst>
          </p:cNvPr>
          <p:cNvSpPr>
            <a:spLocks noGrp="1"/>
          </p:cNvSpPr>
          <p:nvPr>
            <p:ph type="body" sz="quarter" idx="12"/>
          </p:nvPr>
        </p:nvSpPr>
        <p:spPr>
          <a:xfrm>
            <a:off x="290790" y="6026298"/>
            <a:ext cx="11820524" cy="215444"/>
          </a:xfrm>
        </p:spPr>
        <p:txBody>
          <a:bodyPr/>
          <a:lstStyle/>
          <a:p>
            <a:r>
              <a:rPr lang="en-US" altLang="zh-CN" dirty="0">
                <a:latin typeface="Arial" panose="020B0604020202020204" pitchFamily="34" charset="0"/>
                <a:sym typeface="Arial" panose="020B0604020202020204" pitchFamily="34" charset="0"/>
              </a:rPr>
              <a:t>ABC</a:t>
            </a:r>
            <a:r>
              <a:rPr lang="zh-CN" altLang="en-US" dirty="0">
                <a:latin typeface="Arial" panose="020B0604020202020204" pitchFamily="34" charset="0"/>
                <a:sym typeface="Arial" panose="020B0604020202020204" pitchFamily="34" charset="0"/>
              </a:rPr>
              <a:t>：鲍曼</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醋酸钙不动杆菌复合体； </a:t>
            </a:r>
            <a:r>
              <a:rPr lang="en-US" altLang="zh-CN" dirty="0">
                <a:latin typeface="Arial" panose="020B0604020202020204" pitchFamily="34" charset="0"/>
                <a:sym typeface="Arial" panose="020B0604020202020204" pitchFamily="34" charset="0"/>
              </a:rPr>
              <a:t>PBP: </a:t>
            </a:r>
            <a:r>
              <a:rPr lang="zh-CN" altLang="en-US" dirty="0">
                <a:latin typeface="Arial" panose="020B0604020202020204" pitchFamily="34" charset="0"/>
                <a:sym typeface="Arial" panose="020B0604020202020204" pitchFamily="34" charset="0"/>
              </a:rPr>
              <a:t>青霉素结合蛋白；</a:t>
            </a:r>
            <a:r>
              <a:rPr lang="en-US" altLang="zh-CN" dirty="0">
                <a:latin typeface="Arial" panose="020B0604020202020204" pitchFamily="34" charset="0"/>
                <a:sym typeface="Arial" panose="020B0604020202020204" pitchFamily="34" charset="0"/>
              </a:rPr>
              <a:t>CFU</a:t>
            </a:r>
            <a:r>
              <a:rPr lang="zh-CN" altLang="en-US" dirty="0">
                <a:latin typeface="Arial" panose="020B0604020202020204" pitchFamily="34" charset="0"/>
                <a:sym typeface="Arial" panose="020B0604020202020204" pitchFamily="34" charset="0"/>
              </a:rPr>
              <a:t>：</a:t>
            </a:r>
            <a:r>
              <a:rPr lang="zh-CN" altLang="en-US" b="0" i="0" dirty="0">
                <a:solidFill>
                  <a:srgbClr val="2A2B2E"/>
                </a:solidFill>
                <a:effectLst/>
                <a:latin typeface="Arial" panose="020B0604020202020204" pitchFamily="34" charset="0"/>
                <a:sym typeface="Arial" panose="020B0604020202020204" pitchFamily="34" charset="0"/>
              </a:rPr>
              <a:t>菌落数</a:t>
            </a:r>
          </a:p>
        </p:txBody>
      </p:sp>
      <p:graphicFrame>
        <p:nvGraphicFramePr>
          <p:cNvPr id="3" name="表格 2">
            <a:extLst>
              <a:ext uri="{FF2B5EF4-FFF2-40B4-BE49-F238E27FC236}">
                <a16:creationId xmlns:a16="http://schemas.microsoft.com/office/drawing/2014/main" id="{9EC96070-90F6-E787-8995-D3DDD3D983B2}"/>
              </a:ext>
            </a:extLst>
          </p:cNvPr>
          <p:cNvGraphicFramePr>
            <a:graphicFrameLocks noGrp="1"/>
          </p:cNvGraphicFramePr>
          <p:nvPr>
            <p:extLst>
              <p:ext uri="{D42A27DB-BD31-4B8C-83A1-F6EECF244321}">
                <p14:modId xmlns:p14="http://schemas.microsoft.com/office/powerpoint/2010/main" val="69610291"/>
              </p:ext>
            </p:extLst>
          </p:nvPr>
        </p:nvGraphicFramePr>
        <p:xfrm>
          <a:off x="485708" y="2240809"/>
          <a:ext cx="5342835" cy="3007464"/>
        </p:xfrm>
        <a:graphic>
          <a:graphicData uri="http://schemas.openxmlformats.org/drawingml/2006/table">
            <a:tbl>
              <a:tblPr firstRow="1" bandRow="1">
                <a:tableStyleId>{5C22544A-7EE6-4342-B048-85BDC9FD1C3A}</a:tableStyleId>
              </a:tblPr>
              <a:tblGrid>
                <a:gridCol w="1009374">
                  <a:extLst>
                    <a:ext uri="{9D8B030D-6E8A-4147-A177-3AD203B41FA5}">
                      <a16:colId xmlns:a16="http://schemas.microsoft.com/office/drawing/2014/main" val="2365605484"/>
                    </a:ext>
                  </a:extLst>
                </a:gridCol>
                <a:gridCol w="2080591">
                  <a:extLst>
                    <a:ext uri="{9D8B030D-6E8A-4147-A177-3AD203B41FA5}">
                      <a16:colId xmlns:a16="http://schemas.microsoft.com/office/drawing/2014/main" val="2957468183"/>
                    </a:ext>
                  </a:extLst>
                </a:gridCol>
                <a:gridCol w="2252870">
                  <a:extLst>
                    <a:ext uri="{9D8B030D-6E8A-4147-A177-3AD203B41FA5}">
                      <a16:colId xmlns:a16="http://schemas.microsoft.com/office/drawing/2014/main" val="1796972401"/>
                    </a:ext>
                  </a:extLst>
                </a:gridCol>
              </a:tblGrid>
              <a:tr h="501244">
                <a:tc rowSpan="2">
                  <a:txBody>
                    <a:bodyPr/>
                    <a:lstStyle/>
                    <a:p>
                      <a:pPr algn="ct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dirty="0">
                          <a:latin typeface="Arial" panose="020B0604020202020204" pitchFamily="34" charset="0"/>
                          <a:ea typeface="HarmonyOS Sans SC" panose="00000500000000000000" pitchFamily="2" charset="-122"/>
                          <a:sym typeface="Arial" panose="020B0604020202020204" pitchFamily="34" charset="0"/>
                        </a:rPr>
                        <a:t>针对</a:t>
                      </a:r>
                      <a:r>
                        <a:rPr lang="en-US" altLang="zh-CN" sz="1400" dirty="0">
                          <a:latin typeface="Arial" panose="020B0604020202020204" pitchFamily="34" charset="0"/>
                          <a:ea typeface="HarmonyOS Sans SC" panose="00000500000000000000" pitchFamily="2" charset="-122"/>
                          <a:sym typeface="Arial" panose="020B0604020202020204" pitchFamily="34" charset="0"/>
                        </a:rPr>
                        <a:t>ABC PBP</a:t>
                      </a:r>
                      <a:r>
                        <a:rPr lang="zh-CN" altLang="en-US" sz="1400" dirty="0">
                          <a:latin typeface="Arial" panose="020B0604020202020204" pitchFamily="34" charset="0"/>
                          <a:ea typeface="HarmonyOS Sans SC" panose="00000500000000000000" pitchFamily="2" charset="-122"/>
                          <a:sym typeface="Arial" panose="020B0604020202020204" pitchFamily="34" charset="0"/>
                        </a:rPr>
                        <a:t>的</a:t>
                      </a:r>
                      <a:r>
                        <a:rPr lang="en-US" altLang="zh-CN" sz="1400" baseline="0" dirty="0">
                          <a:latin typeface="Arial" panose="020B0604020202020204" pitchFamily="34" charset="0"/>
                          <a:ea typeface="HarmonyOS Sans SC" panose="00000500000000000000" pitchFamily="2" charset="-122"/>
                          <a:sym typeface="Arial" panose="020B0604020202020204" pitchFamily="34" charset="0"/>
                        </a:rPr>
                        <a:t>IC</a:t>
                      </a:r>
                      <a:r>
                        <a:rPr lang="en-US" altLang="zh-CN" sz="1400" baseline="-25000" dirty="0">
                          <a:latin typeface="Arial" panose="020B0604020202020204" pitchFamily="34" charset="0"/>
                          <a:ea typeface="HarmonyOS Sans SC" panose="00000500000000000000" pitchFamily="2" charset="-122"/>
                          <a:sym typeface="Arial" panose="020B0604020202020204" pitchFamily="34" charset="0"/>
                        </a:rPr>
                        <a:t>50</a:t>
                      </a:r>
                      <a:r>
                        <a:rPr lang="en-US" altLang="zh-CN" sz="1400" baseline="0" dirty="0">
                          <a:latin typeface="Arial" panose="020B0604020202020204" pitchFamily="34" charset="0"/>
                          <a:ea typeface="HarmonyOS Sans SC" panose="00000500000000000000" pitchFamily="2" charset="-122"/>
                          <a:sym typeface="Arial" panose="020B0604020202020204" pitchFamily="34" charset="0"/>
                        </a:rPr>
                        <a:t> (</a:t>
                      </a:r>
                      <a:r>
                        <a:rPr lang="el-GR" altLang="zh-CN" sz="1400" baseline="0" dirty="0">
                          <a:latin typeface="Arial" panose="020B0604020202020204" pitchFamily="34" charset="0"/>
                          <a:ea typeface="HarmonyOS Sans SC" panose="00000500000000000000" pitchFamily="2" charset="-122"/>
                          <a:sym typeface="Arial" panose="020B0604020202020204" pitchFamily="34" charset="0"/>
                        </a:rPr>
                        <a:t>μ</a:t>
                      </a:r>
                      <a:r>
                        <a:rPr lang="en-US" altLang="zh-CN" sz="1400" baseline="0" dirty="0">
                          <a:latin typeface="Arial" panose="020B0604020202020204" pitchFamily="34" charset="0"/>
                          <a:ea typeface="HarmonyOS Sans SC" panose="00000500000000000000" pitchFamily="2" charset="-122"/>
                          <a:sym typeface="Arial" panose="020B0604020202020204" pitchFamily="34" charset="0"/>
                        </a:rPr>
                        <a:t>g/ml)</a:t>
                      </a:r>
                      <a:endParaRPr lang="zh-CN" altLang="en-US" sz="1400" baseline="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endParaRPr lang="zh-CN" altLang="en-US" sz="1600">
                        <a:latin typeface="Arial" panose="020B0604020202020204" pitchFamily="34" charset="0"/>
                        <a:ea typeface="微软雅黑" panose="020B0503020204020204" pitchFamily="34" charset="-122"/>
                        <a:sym typeface="Arial" panose="020B0604020202020204" pitchFamily="34" charset="0"/>
                      </a:endParaRPr>
                    </a:p>
                  </a:txBody>
                  <a:tcPr/>
                </a:tc>
                <a:extLst>
                  <a:ext uri="{0D108BD9-81ED-4DB2-BD59-A6C34878D82A}">
                    <a16:rowId xmlns:a16="http://schemas.microsoft.com/office/drawing/2014/main" val="1060023751"/>
                  </a:ext>
                </a:extLst>
              </a:tr>
              <a:tr h="501244">
                <a:tc vMerge="1">
                  <a:txBody>
                    <a:bodyPr/>
                    <a:lstStyle/>
                    <a:p>
                      <a:endParaRPr lang="zh-CN" altLang="en-US" sz="1600">
                        <a:latin typeface="Arial" panose="020B0604020202020204" pitchFamily="34" charset="0"/>
                        <a:ea typeface="微软雅黑" panose="020B0503020204020204" pitchFamily="34" charset="-122"/>
                        <a:sym typeface="Arial" panose="020B0604020202020204" pitchFamily="34"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舒巴坦</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zh-CN" altLang="en-US" sz="14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亚胺培南</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42460217"/>
                  </a:ext>
                </a:extLst>
              </a:tr>
              <a:tr h="501244">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PBP1a</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dirty="0">
                          <a:solidFill>
                            <a:schemeClr val="dk1"/>
                          </a:solidFill>
                          <a:effectLst/>
                          <a:latin typeface="Arial" panose="020B0604020202020204" pitchFamily="34" charset="0"/>
                          <a:ea typeface="HarmonyOS Sans SC" panose="00000500000000000000" pitchFamily="2" charset="-122"/>
                          <a:cs typeface="+mn-cs"/>
                          <a:sym typeface="Arial" panose="020B0604020202020204" pitchFamily="34" charset="0"/>
                        </a:rPr>
                        <a:t>&gt;2</a:t>
                      </a:r>
                      <a:endParaRPr lang="zh-CN" altLang="en-US" sz="1400" b="0" i="0" kern="1200" dirty="0">
                        <a:solidFill>
                          <a:schemeClr val="dk1"/>
                        </a:solidFill>
                        <a:effectLst/>
                        <a:latin typeface="Arial" panose="020B0604020202020204" pitchFamily="34" charset="0"/>
                        <a:ea typeface="HarmonyOS Sans SC" panose="00000500000000000000" pitchFamily="2" charset="-122"/>
                        <a:cs typeface="+mn-cs"/>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CN" sz="1400" b="1" i="0" kern="1200" dirty="0">
                          <a:solidFill>
                            <a:schemeClr val="accent2"/>
                          </a:solidFill>
                          <a:effectLst/>
                          <a:latin typeface="Arial" panose="020B0604020202020204" pitchFamily="34" charset="0"/>
                          <a:ea typeface="HarmonyOS Sans SC" panose="00000500000000000000" pitchFamily="2" charset="-122"/>
                          <a:cs typeface="+mn-cs"/>
                          <a:sym typeface="Arial" panose="020B0604020202020204" pitchFamily="34" charset="0"/>
                        </a:rPr>
                        <a:t>0.43 ± 0.21</a:t>
                      </a:r>
                      <a:endParaRPr lang="zh-CN" altLang="en-US" sz="1400" b="1" i="0" kern="1200" dirty="0">
                        <a:solidFill>
                          <a:schemeClr val="accent2"/>
                        </a:solidFill>
                        <a:effectLst/>
                        <a:latin typeface="Arial" panose="020B0604020202020204" pitchFamily="34" charset="0"/>
                        <a:ea typeface="HarmonyOS Sans SC" panose="00000500000000000000" pitchFamily="2" charset="-122"/>
                        <a:cs typeface="+mn-cs"/>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8869699"/>
                  </a:ext>
                </a:extLst>
              </a:tr>
              <a:tr h="501244">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PBP1b</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l-GR" altLang="zh-CN" sz="1400" b="1" i="0" kern="1200" dirty="0">
                          <a:solidFill>
                            <a:schemeClr val="accent2"/>
                          </a:solidFill>
                          <a:effectLst/>
                          <a:latin typeface="Arial" panose="020B0604020202020204" pitchFamily="34" charset="0"/>
                          <a:ea typeface="HarmonyOS Sans SC" panose="00000500000000000000" pitchFamily="2" charset="-122"/>
                          <a:cs typeface="+mn-cs"/>
                          <a:sym typeface="Arial" panose="020B0604020202020204" pitchFamily="34" charset="0"/>
                        </a:rPr>
                        <a:t>0.90</a:t>
                      </a:r>
                      <a:r>
                        <a:rPr lang="en-US" altLang="zh-CN" sz="1400" b="1" i="0" kern="1200" dirty="0">
                          <a:solidFill>
                            <a:schemeClr val="accent2"/>
                          </a:solidFill>
                          <a:effectLst/>
                          <a:latin typeface="Arial" panose="020B0604020202020204" pitchFamily="34" charset="0"/>
                          <a:ea typeface="HarmonyOS Sans SC" panose="00000500000000000000" pitchFamily="2" charset="-122"/>
                          <a:cs typeface="+mn-cs"/>
                          <a:sym typeface="Arial" panose="020B0604020202020204" pitchFamily="34" charset="0"/>
                        </a:rPr>
                        <a:t> </a:t>
                      </a:r>
                      <a:r>
                        <a:rPr lang="el-GR" altLang="zh-CN" sz="1400" b="1" i="0" kern="1200" dirty="0">
                          <a:solidFill>
                            <a:schemeClr val="accent2"/>
                          </a:solidFill>
                          <a:effectLst/>
                          <a:latin typeface="Arial" panose="020B0604020202020204" pitchFamily="34" charset="0"/>
                          <a:ea typeface="HarmonyOS Sans SC" panose="00000500000000000000" pitchFamily="2" charset="-122"/>
                          <a:cs typeface="+mn-cs"/>
                          <a:sym typeface="Arial" panose="020B0604020202020204" pitchFamily="34" charset="0"/>
                        </a:rPr>
                        <a:t>± 0.5</a:t>
                      </a:r>
                      <a:endParaRPr lang="zh-CN" altLang="en-US" sz="1400" b="1" i="0" kern="1200" dirty="0">
                        <a:solidFill>
                          <a:schemeClr val="accent2"/>
                        </a:solidFill>
                        <a:effectLst/>
                        <a:latin typeface="Arial" panose="020B0604020202020204" pitchFamily="34" charset="0"/>
                        <a:ea typeface="HarmonyOS Sans SC" panose="00000500000000000000" pitchFamily="2" charset="-122"/>
                        <a:cs typeface="+mn-cs"/>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CN" sz="1400" b="0" i="0" kern="1200" dirty="0">
                          <a:solidFill>
                            <a:schemeClr val="dk1"/>
                          </a:solidFill>
                          <a:effectLst/>
                          <a:latin typeface="Arial" panose="020B0604020202020204" pitchFamily="34" charset="0"/>
                          <a:ea typeface="HarmonyOS Sans SC" panose="00000500000000000000" pitchFamily="2" charset="-122"/>
                          <a:cs typeface="+mn-cs"/>
                          <a:sym typeface="Arial" panose="020B0604020202020204" pitchFamily="34" charset="0"/>
                        </a:rPr>
                        <a:t>&gt;2</a:t>
                      </a:r>
                      <a:endParaRPr lang="zh-CN" altLang="en-US" sz="1400" b="0" i="0" kern="1200" dirty="0">
                        <a:solidFill>
                          <a:schemeClr val="dk1"/>
                        </a:solidFill>
                        <a:effectLst/>
                        <a:latin typeface="Arial" panose="020B0604020202020204" pitchFamily="34" charset="0"/>
                        <a:ea typeface="HarmonyOS Sans SC" panose="00000500000000000000" pitchFamily="2" charset="-122"/>
                        <a:cs typeface="+mn-cs"/>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6686729"/>
                  </a:ext>
                </a:extLst>
              </a:tr>
              <a:tr h="501244">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PBP2</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b="0" i="0" kern="1200" noProof="0" dirty="0">
                          <a:solidFill>
                            <a:schemeClr val="dk1"/>
                          </a:solidFill>
                          <a:effectLst/>
                          <a:latin typeface="Arial" panose="020B0604020202020204" pitchFamily="34" charset="0"/>
                          <a:ea typeface="HarmonyOS Sans SC" panose="00000500000000000000" pitchFamily="2" charset="-122"/>
                          <a:cs typeface="+mn-cs"/>
                          <a:sym typeface="Arial" panose="020B0604020202020204" pitchFamily="34" charset="0"/>
                        </a:rPr>
                        <a:t>&gt;2</a:t>
                      </a:r>
                      <a:endParaRPr lang="zh-CN" altLang="en-US" sz="1400" b="0" i="0" kern="1200" noProof="0" dirty="0">
                        <a:solidFill>
                          <a:schemeClr val="dk1"/>
                        </a:solidFill>
                        <a:effectLst/>
                        <a:latin typeface="Arial" panose="020B0604020202020204" pitchFamily="34" charset="0"/>
                        <a:ea typeface="HarmonyOS Sans SC" panose="00000500000000000000" pitchFamily="2" charset="-122"/>
                        <a:cs typeface="+mn-cs"/>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CN" sz="1400" b="1" i="0" kern="1200" dirty="0">
                          <a:solidFill>
                            <a:schemeClr val="accent2"/>
                          </a:solidFill>
                          <a:effectLst/>
                          <a:latin typeface="Arial" panose="020B0604020202020204" pitchFamily="34" charset="0"/>
                          <a:ea typeface="HarmonyOS Sans SC" panose="00000500000000000000" pitchFamily="2" charset="-122"/>
                          <a:cs typeface="+mn-cs"/>
                          <a:sym typeface="Arial" panose="020B0604020202020204" pitchFamily="34" charset="0"/>
                        </a:rPr>
                        <a:t>0.08 ± 0.26</a:t>
                      </a:r>
                      <a:endParaRPr lang="zh-CN" altLang="en-US" sz="1400" b="1" i="0" kern="1200" dirty="0">
                        <a:solidFill>
                          <a:schemeClr val="accent2"/>
                        </a:solidFill>
                        <a:effectLst/>
                        <a:latin typeface="Arial" panose="020B0604020202020204" pitchFamily="34" charset="0"/>
                        <a:ea typeface="HarmonyOS Sans SC" panose="00000500000000000000" pitchFamily="2" charset="-122"/>
                        <a:cs typeface="+mn-cs"/>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3723134"/>
                  </a:ext>
                </a:extLst>
              </a:tr>
              <a:tr h="501244">
                <a:tc>
                  <a:txBody>
                    <a:bodyPr/>
                    <a:lstStyle/>
                    <a:p>
                      <a:pPr algn="ctr"/>
                      <a:r>
                        <a:rPr lang="en-US" altLang="zh-CN" sz="1400" dirty="0">
                          <a:latin typeface="Arial" panose="020B0604020202020204" pitchFamily="34" charset="0"/>
                          <a:ea typeface="HarmonyOS Sans SC" panose="00000500000000000000" pitchFamily="2" charset="-122"/>
                          <a:sym typeface="Arial" panose="020B0604020202020204" pitchFamily="34" charset="0"/>
                        </a:rPr>
                        <a:t>PBP3</a:t>
                      </a:r>
                      <a:endParaRPr lang="zh-CN" altLang="en-US" sz="14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CN" sz="1400" b="1" i="0" kern="1200" dirty="0">
                          <a:solidFill>
                            <a:schemeClr val="accent2"/>
                          </a:solidFill>
                          <a:effectLst/>
                          <a:latin typeface="Arial" panose="020B0604020202020204" pitchFamily="34" charset="0"/>
                          <a:ea typeface="HarmonyOS Sans SC" panose="00000500000000000000" pitchFamily="2" charset="-122"/>
                          <a:cs typeface="+mn-cs"/>
                          <a:sym typeface="Arial" panose="020B0604020202020204" pitchFamily="34" charset="0"/>
                        </a:rPr>
                        <a:t>0.64 ± 0.21</a:t>
                      </a:r>
                      <a:endParaRPr lang="zh-CN" altLang="en-US" sz="1400" b="1" i="0" kern="1200" dirty="0">
                        <a:solidFill>
                          <a:schemeClr val="accent2"/>
                        </a:solidFill>
                        <a:effectLst/>
                        <a:latin typeface="Arial" panose="020B0604020202020204" pitchFamily="34" charset="0"/>
                        <a:ea typeface="HarmonyOS Sans SC" panose="00000500000000000000" pitchFamily="2" charset="-122"/>
                        <a:cs typeface="+mn-cs"/>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CN" sz="1400" b="0" i="0" kern="1200" dirty="0">
                          <a:solidFill>
                            <a:schemeClr val="dk1"/>
                          </a:solidFill>
                          <a:effectLst/>
                          <a:latin typeface="Arial" panose="020B0604020202020204" pitchFamily="34" charset="0"/>
                          <a:ea typeface="HarmonyOS Sans SC" panose="00000500000000000000" pitchFamily="2" charset="-122"/>
                          <a:cs typeface="+mn-cs"/>
                          <a:sym typeface="Arial" panose="020B0604020202020204" pitchFamily="34" charset="0"/>
                        </a:rPr>
                        <a:t>1.64 ± 0.69</a:t>
                      </a:r>
                      <a:endParaRPr lang="zh-CN" altLang="en-US" sz="1400" b="0" i="0" kern="1200" dirty="0">
                        <a:solidFill>
                          <a:schemeClr val="dk1"/>
                        </a:solidFill>
                        <a:effectLst/>
                        <a:latin typeface="Arial" panose="020B0604020202020204" pitchFamily="34" charset="0"/>
                        <a:ea typeface="HarmonyOS Sans SC" panose="00000500000000000000" pitchFamily="2" charset="-122"/>
                        <a:cs typeface="+mn-cs"/>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3180409"/>
                  </a:ext>
                </a:extLst>
              </a:tr>
            </a:tbl>
          </a:graphicData>
        </a:graphic>
      </p:graphicFrame>
      <p:grpSp>
        <p:nvGrpSpPr>
          <p:cNvPr id="77" name="组合 76">
            <a:extLst>
              <a:ext uri="{FF2B5EF4-FFF2-40B4-BE49-F238E27FC236}">
                <a16:creationId xmlns:a16="http://schemas.microsoft.com/office/drawing/2014/main" id="{659209B2-9C86-507B-554D-2E2319DB5FC8}"/>
              </a:ext>
            </a:extLst>
          </p:cNvPr>
          <p:cNvGrpSpPr/>
          <p:nvPr/>
        </p:nvGrpSpPr>
        <p:grpSpPr>
          <a:xfrm>
            <a:off x="368300" y="1051294"/>
            <a:ext cx="11455400" cy="433122"/>
            <a:chOff x="368300" y="1051294"/>
            <a:chExt cx="11455400" cy="694380"/>
          </a:xfrm>
        </p:grpSpPr>
        <p:grpSp>
          <p:nvGrpSpPr>
            <p:cNvPr id="44" name="组合 43">
              <a:extLst>
                <a:ext uri="{FF2B5EF4-FFF2-40B4-BE49-F238E27FC236}">
                  <a16:creationId xmlns:a16="http://schemas.microsoft.com/office/drawing/2014/main" id="{9E5BB65D-9666-7100-91BE-CB1B2CAF88E7}"/>
                </a:ext>
              </a:extLst>
            </p:cNvPr>
            <p:cNvGrpSpPr>
              <a:grpSpLocks/>
            </p:cNvGrpSpPr>
            <p:nvPr/>
          </p:nvGrpSpPr>
          <p:grpSpPr>
            <a:xfrm>
              <a:off x="368300" y="1051294"/>
              <a:ext cx="11455400" cy="694380"/>
              <a:chOff x="577811" y="1885480"/>
              <a:chExt cx="21552289" cy="1799721"/>
            </a:xfrm>
          </p:grpSpPr>
          <p:sp>
            <p:nvSpPr>
              <p:cNvPr id="74" name="矩形: 圆角 73">
                <a:extLst>
                  <a:ext uri="{FF2B5EF4-FFF2-40B4-BE49-F238E27FC236}">
                    <a16:creationId xmlns:a16="http://schemas.microsoft.com/office/drawing/2014/main" id="{58AA7894-F12D-D5BC-57CA-ABCDA772B641}"/>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75" name="矩形: 圆角 74">
                <a:extLst>
                  <a:ext uri="{FF2B5EF4-FFF2-40B4-BE49-F238E27FC236}">
                    <a16:creationId xmlns:a16="http://schemas.microsoft.com/office/drawing/2014/main" id="{0D58D9DC-FD8E-850C-1D45-C98ADBAFD625}"/>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76" name="文本框 75">
              <a:extLst>
                <a:ext uri="{FF2B5EF4-FFF2-40B4-BE49-F238E27FC236}">
                  <a16:creationId xmlns:a16="http://schemas.microsoft.com/office/drawing/2014/main" id="{65AC6636-80B0-E287-E6C6-DCC0994CA2FB}"/>
                </a:ext>
              </a:extLst>
            </p:cNvPr>
            <p:cNvSpPr txBox="1">
              <a:spLocks/>
            </p:cNvSpPr>
            <p:nvPr/>
          </p:nvSpPr>
          <p:spPr>
            <a:xfrm>
              <a:off x="472033" y="1104942"/>
              <a:ext cx="11348492" cy="533929"/>
            </a:xfrm>
            <a:prstGeom prst="rect">
              <a:avLst/>
            </a:prstGeom>
            <a:noFill/>
          </p:spPr>
          <p:txBody>
            <a:bodyPr wrap="square" lIns="91440" tIns="45720" rIns="91440" bIns="45720">
              <a:spAutoFit/>
            </a:bodyPr>
            <a:lstStyle/>
            <a:p>
              <a:pPr marL="285750" indent="-285750" algn="just">
                <a:lnSpc>
                  <a:spcPct val="120000"/>
                </a:lnSpc>
                <a:buFont typeface="Wingdings" panose="05000000000000000000" pitchFamily="2" charset="2"/>
                <a:buChar char="Ø"/>
              </a:pP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ATTACK</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研究中，所有患者均接受亚胺培南</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西司他丁作为背景治疗，亚胺培南的加入可与舒巴坦协同杀菌，增强疗效</a:t>
              </a:r>
              <a:r>
                <a:rPr lang="en-US" altLang="zh-CN"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p>
          </p:txBody>
        </p:sp>
      </p:grpSp>
    </p:spTree>
    <p:extLst>
      <p:ext uri="{BB962C8B-B14F-4D97-AF65-F5344CB8AC3E}">
        <p14:creationId xmlns:p14="http://schemas.microsoft.com/office/powerpoint/2010/main" val="1412906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A5CDC18-2DE6-E9FA-5B6A-7B855719D22F}"/>
              </a:ext>
            </a:extLst>
          </p:cNvPr>
          <p:cNvGrpSpPr/>
          <p:nvPr/>
        </p:nvGrpSpPr>
        <p:grpSpPr>
          <a:xfrm>
            <a:off x="371475" y="1743046"/>
            <a:ext cx="3713637" cy="4066859"/>
            <a:chOff x="330200" y="1047424"/>
            <a:chExt cx="5657012" cy="4568986"/>
          </a:xfrm>
        </p:grpSpPr>
        <p:grpSp>
          <p:nvGrpSpPr>
            <p:cNvPr id="4" name="组合 3">
              <a:extLst>
                <a:ext uri="{FF2B5EF4-FFF2-40B4-BE49-F238E27FC236}">
                  <a16:creationId xmlns:a16="http://schemas.microsoft.com/office/drawing/2014/main" id="{8D4A2277-6C1D-BD56-3E99-4852D09B2FFE}"/>
                </a:ext>
              </a:extLst>
            </p:cNvPr>
            <p:cNvGrpSpPr/>
            <p:nvPr/>
          </p:nvGrpSpPr>
          <p:grpSpPr>
            <a:xfrm>
              <a:off x="330200" y="1047424"/>
              <a:ext cx="5657012" cy="4568986"/>
              <a:chOff x="314689" y="1406078"/>
              <a:chExt cx="5019042" cy="4568986"/>
            </a:xfrm>
          </p:grpSpPr>
          <p:grpSp>
            <p:nvGrpSpPr>
              <p:cNvPr id="9" name="组合 8">
                <a:extLst>
                  <a:ext uri="{FF2B5EF4-FFF2-40B4-BE49-F238E27FC236}">
                    <a16:creationId xmlns:a16="http://schemas.microsoft.com/office/drawing/2014/main" id="{5C3C2302-5D21-4B8B-33C7-FC6FFC3269BA}"/>
                  </a:ext>
                </a:extLst>
              </p:cNvPr>
              <p:cNvGrpSpPr>
                <a:grpSpLocks/>
              </p:cNvGrpSpPr>
              <p:nvPr/>
            </p:nvGrpSpPr>
            <p:grpSpPr>
              <a:xfrm>
                <a:off x="314689" y="1406078"/>
                <a:ext cx="5019042" cy="4568986"/>
                <a:chOff x="1076325" y="6613208"/>
                <a:chExt cx="3321778" cy="2461172"/>
              </a:xfrm>
            </p:grpSpPr>
            <p:grpSp>
              <p:nvGrpSpPr>
                <p:cNvPr id="12" name="组合 11">
                  <a:extLst>
                    <a:ext uri="{FF2B5EF4-FFF2-40B4-BE49-F238E27FC236}">
                      <a16:creationId xmlns:a16="http://schemas.microsoft.com/office/drawing/2014/main" id="{F0994A1E-56C2-7C6A-0DD4-F03175C45A36}"/>
                    </a:ext>
                  </a:extLst>
                </p:cNvPr>
                <p:cNvGrpSpPr/>
                <p:nvPr/>
              </p:nvGrpSpPr>
              <p:grpSpPr>
                <a:xfrm>
                  <a:off x="1261816" y="7175545"/>
                  <a:ext cx="2950798" cy="1898835"/>
                  <a:chOff x="747000" y="3712400"/>
                  <a:chExt cx="3120150" cy="1873987"/>
                </a:xfrm>
              </p:grpSpPr>
              <p:sp>
                <p:nvSpPr>
                  <p:cNvPr id="16" name="矩形: 圆角 15">
                    <a:extLst>
                      <a:ext uri="{FF2B5EF4-FFF2-40B4-BE49-F238E27FC236}">
                        <a16:creationId xmlns:a16="http://schemas.microsoft.com/office/drawing/2014/main" id="{FE9DFEA0-6EF1-1FC4-0B7B-1A276BF0C4EC}"/>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8" name="矩形: 圆角 17">
                    <a:extLst>
                      <a:ext uri="{FF2B5EF4-FFF2-40B4-BE49-F238E27FC236}">
                        <a16:creationId xmlns:a16="http://schemas.microsoft.com/office/drawing/2014/main" id="{ECFFB5EB-0F3E-B6BD-844D-5742F117F1D1}"/>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3" name="矩形: 圆角 12">
                  <a:extLst>
                    <a:ext uri="{FF2B5EF4-FFF2-40B4-BE49-F238E27FC236}">
                      <a16:creationId xmlns:a16="http://schemas.microsoft.com/office/drawing/2014/main" id="{8D832FAB-9DE2-4FE1-F14E-7AA83BD0104A}"/>
                    </a:ext>
                  </a:extLst>
                </p:cNvPr>
                <p:cNvSpPr/>
                <p:nvPr/>
              </p:nvSpPr>
              <p:spPr>
                <a:xfrm>
                  <a:off x="1076325" y="6613208"/>
                  <a:ext cx="3321778" cy="2429534"/>
                </a:xfrm>
                <a:prstGeom prst="roundRect">
                  <a:avLst>
                    <a:gd name="adj" fmla="val 2595"/>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1" name="任意多边形: 形状 10">
                <a:extLst>
                  <a:ext uri="{FF2B5EF4-FFF2-40B4-BE49-F238E27FC236}">
                    <a16:creationId xmlns:a16="http://schemas.microsoft.com/office/drawing/2014/main" id="{8E71001E-3DB6-40BC-3068-7E649BAB515A}"/>
                  </a:ext>
                </a:extLst>
              </p:cNvPr>
              <p:cNvSpPr/>
              <p:nvPr/>
            </p:nvSpPr>
            <p:spPr>
              <a:xfrm flipV="1">
                <a:off x="527553" y="1406078"/>
                <a:ext cx="4593313"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8" name="任意多边形: 形状 7">
              <a:extLst>
                <a:ext uri="{FF2B5EF4-FFF2-40B4-BE49-F238E27FC236}">
                  <a16:creationId xmlns:a16="http://schemas.microsoft.com/office/drawing/2014/main" id="{F993B2E3-0C12-CAAD-34E1-3C0A3E2A0848}"/>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20" name="组合 19">
            <a:extLst>
              <a:ext uri="{FF2B5EF4-FFF2-40B4-BE49-F238E27FC236}">
                <a16:creationId xmlns:a16="http://schemas.microsoft.com/office/drawing/2014/main" id="{9E6DC502-9193-DA7A-62EE-9C3C33A81192}"/>
              </a:ext>
            </a:extLst>
          </p:cNvPr>
          <p:cNvGrpSpPr/>
          <p:nvPr/>
        </p:nvGrpSpPr>
        <p:grpSpPr>
          <a:xfrm>
            <a:off x="4243558" y="1743046"/>
            <a:ext cx="3714648" cy="4066859"/>
            <a:chOff x="330200" y="1047424"/>
            <a:chExt cx="5657012" cy="4568986"/>
          </a:xfrm>
        </p:grpSpPr>
        <p:grpSp>
          <p:nvGrpSpPr>
            <p:cNvPr id="21" name="组合 20">
              <a:extLst>
                <a:ext uri="{FF2B5EF4-FFF2-40B4-BE49-F238E27FC236}">
                  <a16:creationId xmlns:a16="http://schemas.microsoft.com/office/drawing/2014/main" id="{58543EC7-A980-A4D3-2445-DC44E27F7A8B}"/>
                </a:ext>
              </a:extLst>
            </p:cNvPr>
            <p:cNvGrpSpPr/>
            <p:nvPr/>
          </p:nvGrpSpPr>
          <p:grpSpPr>
            <a:xfrm>
              <a:off x="330200" y="1047424"/>
              <a:ext cx="5657012" cy="4568986"/>
              <a:chOff x="314689" y="1406078"/>
              <a:chExt cx="5019042" cy="4568986"/>
            </a:xfrm>
          </p:grpSpPr>
          <p:grpSp>
            <p:nvGrpSpPr>
              <p:cNvPr id="25" name="组合 24">
                <a:extLst>
                  <a:ext uri="{FF2B5EF4-FFF2-40B4-BE49-F238E27FC236}">
                    <a16:creationId xmlns:a16="http://schemas.microsoft.com/office/drawing/2014/main" id="{52366A6F-56C8-6BBA-439F-7E0AB079F6EB}"/>
                  </a:ext>
                </a:extLst>
              </p:cNvPr>
              <p:cNvGrpSpPr>
                <a:grpSpLocks/>
              </p:cNvGrpSpPr>
              <p:nvPr/>
            </p:nvGrpSpPr>
            <p:grpSpPr>
              <a:xfrm>
                <a:off x="314689" y="1406078"/>
                <a:ext cx="5019042" cy="4568986"/>
                <a:chOff x="1076325" y="6613208"/>
                <a:chExt cx="3321778" cy="2461172"/>
              </a:xfrm>
            </p:grpSpPr>
            <p:grpSp>
              <p:nvGrpSpPr>
                <p:cNvPr id="29" name="组合 28">
                  <a:extLst>
                    <a:ext uri="{FF2B5EF4-FFF2-40B4-BE49-F238E27FC236}">
                      <a16:creationId xmlns:a16="http://schemas.microsoft.com/office/drawing/2014/main" id="{52F5E3BA-E433-6DFC-F5B3-2A931C221870}"/>
                    </a:ext>
                  </a:extLst>
                </p:cNvPr>
                <p:cNvGrpSpPr/>
                <p:nvPr/>
              </p:nvGrpSpPr>
              <p:grpSpPr>
                <a:xfrm>
                  <a:off x="1261816" y="7175545"/>
                  <a:ext cx="2950798" cy="1898835"/>
                  <a:chOff x="747000" y="3712400"/>
                  <a:chExt cx="3120150" cy="1873987"/>
                </a:xfrm>
              </p:grpSpPr>
              <p:sp>
                <p:nvSpPr>
                  <p:cNvPr id="31" name="矩形: 圆角 30">
                    <a:extLst>
                      <a:ext uri="{FF2B5EF4-FFF2-40B4-BE49-F238E27FC236}">
                        <a16:creationId xmlns:a16="http://schemas.microsoft.com/office/drawing/2014/main" id="{5029CDE9-8570-3865-FDB2-6BBBDEF69F70}"/>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9" name="矩形: 圆角 38">
                    <a:extLst>
                      <a:ext uri="{FF2B5EF4-FFF2-40B4-BE49-F238E27FC236}">
                        <a16:creationId xmlns:a16="http://schemas.microsoft.com/office/drawing/2014/main" id="{FDFB2F51-6AFB-2B72-9314-E569A2572E00}"/>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0" name="矩形: 圆角 29">
                  <a:extLst>
                    <a:ext uri="{FF2B5EF4-FFF2-40B4-BE49-F238E27FC236}">
                      <a16:creationId xmlns:a16="http://schemas.microsoft.com/office/drawing/2014/main" id="{DCC8660A-8D30-071F-4CBD-F16D543DE714}"/>
                    </a:ext>
                  </a:extLst>
                </p:cNvPr>
                <p:cNvSpPr/>
                <p:nvPr/>
              </p:nvSpPr>
              <p:spPr>
                <a:xfrm>
                  <a:off x="1076325" y="6613208"/>
                  <a:ext cx="3321778" cy="2429534"/>
                </a:xfrm>
                <a:prstGeom prst="roundRect">
                  <a:avLst>
                    <a:gd name="adj" fmla="val 2595"/>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6" name="任意多边形: 形状 25">
                <a:extLst>
                  <a:ext uri="{FF2B5EF4-FFF2-40B4-BE49-F238E27FC236}">
                    <a16:creationId xmlns:a16="http://schemas.microsoft.com/office/drawing/2014/main" id="{3041964F-C943-293E-7C5F-9B332D66FB35}"/>
                  </a:ext>
                </a:extLst>
              </p:cNvPr>
              <p:cNvSpPr/>
              <p:nvPr/>
            </p:nvSpPr>
            <p:spPr>
              <a:xfrm flipV="1">
                <a:off x="527553" y="1406078"/>
                <a:ext cx="4593313"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2" name="任意多边形: 形状 21">
              <a:extLst>
                <a:ext uri="{FF2B5EF4-FFF2-40B4-BE49-F238E27FC236}">
                  <a16:creationId xmlns:a16="http://schemas.microsoft.com/office/drawing/2014/main" id="{64487074-E027-8C81-6BF4-425FE9EF1E80}"/>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41" name="组合 40">
            <a:extLst>
              <a:ext uri="{FF2B5EF4-FFF2-40B4-BE49-F238E27FC236}">
                <a16:creationId xmlns:a16="http://schemas.microsoft.com/office/drawing/2014/main" id="{409A2F27-135D-272C-19B6-56D4EEF5830F}"/>
              </a:ext>
            </a:extLst>
          </p:cNvPr>
          <p:cNvGrpSpPr/>
          <p:nvPr/>
        </p:nvGrpSpPr>
        <p:grpSpPr>
          <a:xfrm>
            <a:off x="8105877" y="1743046"/>
            <a:ext cx="3714648" cy="4066859"/>
            <a:chOff x="330200" y="1047424"/>
            <a:chExt cx="5657012" cy="4568986"/>
          </a:xfrm>
        </p:grpSpPr>
        <p:grpSp>
          <p:nvGrpSpPr>
            <p:cNvPr id="45" name="组合 44">
              <a:extLst>
                <a:ext uri="{FF2B5EF4-FFF2-40B4-BE49-F238E27FC236}">
                  <a16:creationId xmlns:a16="http://schemas.microsoft.com/office/drawing/2014/main" id="{AFA3E615-157A-44FB-866F-137A766D27CD}"/>
                </a:ext>
              </a:extLst>
            </p:cNvPr>
            <p:cNvGrpSpPr/>
            <p:nvPr/>
          </p:nvGrpSpPr>
          <p:grpSpPr>
            <a:xfrm>
              <a:off x="330200" y="1047424"/>
              <a:ext cx="5657012" cy="4568986"/>
              <a:chOff x="314689" y="1406078"/>
              <a:chExt cx="5019042" cy="4568986"/>
            </a:xfrm>
          </p:grpSpPr>
          <p:grpSp>
            <p:nvGrpSpPr>
              <p:cNvPr id="58" name="组合 57">
                <a:extLst>
                  <a:ext uri="{FF2B5EF4-FFF2-40B4-BE49-F238E27FC236}">
                    <a16:creationId xmlns:a16="http://schemas.microsoft.com/office/drawing/2014/main" id="{D5A3DBF4-E558-AEAB-FE17-D63E1018B559}"/>
                  </a:ext>
                </a:extLst>
              </p:cNvPr>
              <p:cNvGrpSpPr>
                <a:grpSpLocks/>
              </p:cNvGrpSpPr>
              <p:nvPr/>
            </p:nvGrpSpPr>
            <p:grpSpPr>
              <a:xfrm>
                <a:off x="314689" y="1406078"/>
                <a:ext cx="5019042" cy="4568986"/>
                <a:chOff x="1076325" y="6613208"/>
                <a:chExt cx="3321778" cy="2461172"/>
              </a:xfrm>
            </p:grpSpPr>
            <p:grpSp>
              <p:nvGrpSpPr>
                <p:cNvPr id="60" name="组合 59">
                  <a:extLst>
                    <a:ext uri="{FF2B5EF4-FFF2-40B4-BE49-F238E27FC236}">
                      <a16:creationId xmlns:a16="http://schemas.microsoft.com/office/drawing/2014/main" id="{163F5782-7460-3B42-3224-5B6E4792C8D6}"/>
                    </a:ext>
                  </a:extLst>
                </p:cNvPr>
                <p:cNvGrpSpPr/>
                <p:nvPr/>
              </p:nvGrpSpPr>
              <p:grpSpPr>
                <a:xfrm>
                  <a:off x="1261816" y="7175545"/>
                  <a:ext cx="2950798" cy="1898835"/>
                  <a:chOff x="747000" y="3712400"/>
                  <a:chExt cx="3120150" cy="1873987"/>
                </a:xfrm>
              </p:grpSpPr>
              <p:sp>
                <p:nvSpPr>
                  <p:cNvPr id="75" name="矩形: 圆角 74">
                    <a:extLst>
                      <a:ext uri="{FF2B5EF4-FFF2-40B4-BE49-F238E27FC236}">
                        <a16:creationId xmlns:a16="http://schemas.microsoft.com/office/drawing/2014/main" id="{696640B7-109C-857D-A243-502F2F060E4B}"/>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78" name="矩形: 圆角 77">
                    <a:extLst>
                      <a:ext uri="{FF2B5EF4-FFF2-40B4-BE49-F238E27FC236}">
                        <a16:creationId xmlns:a16="http://schemas.microsoft.com/office/drawing/2014/main" id="{2F19EB4F-C51E-B5C2-DE35-DFF2D4BD2FF8}"/>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73" name="矩形: 圆角 72">
                  <a:extLst>
                    <a:ext uri="{FF2B5EF4-FFF2-40B4-BE49-F238E27FC236}">
                      <a16:creationId xmlns:a16="http://schemas.microsoft.com/office/drawing/2014/main" id="{7BF910E5-D21F-AC00-371C-8F7423335533}"/>
                    </a:ext>
                  </a:extLst>
                </p:cNvPr>
                <p:cNvSpPr/>
                <p:nvPr/>
              </p:nvSpPr>
              <p:spPr>
                <a:xfrm>
                  <a:off x="1076325" y="6613208"/>
                  <a:ext cx="3321778" cy="2429534"/>
                </a:xfrm>
                <a:prstGeom prst="roundRect">
                  <a:avLst>
                    <a:gd name="adj" fmla="val 2595"/>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9" name="任意多边形: 形状 58">
                <a:extLst>
                  <a:ext uri="{FF2B5EF4-FFF2-40B4-BE49-F238E27FC236}">
                    <a16:creationId xmlns:a16="http://schemas.microsoft.com/office/drawing/2014/main" id="{6868D60D-BD59-29ED-6C65-D502383FA190}"/>
                  </a:ext>
                </a:extLst>
              </p:cNvPr>
              <p:cNvSpPr/>
              <p:nvPr/>
            </p:nvSpPr>
            <p:spPr>
              <a:xfrm flipV="1">
                <a:off x="527553" y="1406078"/>
                <a:ext cx="4593313"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5" name="任意多边形: 形状 54">
              <a:extLst>
                <a:ext uri="{FF2B5EF4-FFF2-40B4-BE49-F238E27FC236}">
                  <a16:creationId xmlns:a16="http://schemas.microsoft.com/office/drawing/2014/main" id="{83D31CA9-B41E-F4E3-3A3F-32069ACCC134}"/>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 name="文本占位符 2">
            <a:extLst>
              <a:ext uri="{FF2B5EF4-FFF2-40B4-BE49-F238E27FC236}">
                <a16:creationId xmlns:a16="http://schemas.microsoft.com/office/drawing/2014/main" id="{42979118-7BB0-C292-39FF-FEA6A3A7D356}"/>
              </a:ext>
            </a:extLst>
          </p:cNvPr>
          <p:cNvSpPr>
            <a:spLocks noGrp="1"/>
          </p:cNvSpPr>
          <p:nvPr>
            <p:ph type="body" sz="quarter" idx="10"/>
          </p:nvPr>
        </p:nvSpPr>
        <p:spPr/>
        <p:txBody>
          <a:bodyPr/>
          <a:lstStyle/>
          <a:p>
            <a:r>
              <a:rPr lang="en-US" altLang="zh-CN" dirty="0">
                <a:latin typeface="Arial" panose="020B0604020202020204" pitchFamily="34" charset="0"/>
                <a:sym typeface="Arial" panose="020B0604020202020204" pitchFamily="34" charset="0"/>
              </a:rPr>
              <a:t>McLeod SM, et al. Open Forum Infect Dis. 2024 Mar 20;11(4):ofae140.</a:t>
            </a:r>
            <a:endParaRPr lang="zh-CN" altLang="en-US" dirty="0">
              <a:latin typeface="Arial" panose="020B0604020202020204" pitchFamily="34" charset="0"/>
              <a:sym typeface="Arial" panose="020B0604020202020204" pitchFamily="34" charset="0"/>
            </a:endParaRPr>
          </a:p>
        </p:txBody>
      </p:sp>
      <p:sp>
        <p:nvSpPr>
          <p:cNvPr id="6" name="文本占位符 5">
            <a:extLst>
              <a:ext uri="{FF2B5EF4-FFF2-40B4-BE49-F238E27FC236}">
                <a16:creationId xmlns:a16="http://schemas.microsoft.com/office/drawing/2014/main" id="{B65BDECB-9BAF-273B-7306-48E219F4ECF7}"/>
              </a:ext>
            </a:extLst>
          </p:cNvPr>
          <p:cNvSpPr>
            <a:spLocks noGrp="1"/>
          </p:cNvSpPr>
          <p:nvPr>
            <p:ph type="body" sz="quarter" idx="11"/>
          </p:nvPr>
        </p:nvSpPr>
        <p:spPr/>
        <p:txBody>
          <a:bodyPr>
            <a:noAutofit/>
          </a:bodyPr>
          <a:lstStyle/>
          <a:p>
            <a:r>
              <a:rPr lang="zh-CN" altLang="en-US" dirty="0">
                <a:latin typeface="Arial" panose="020B0604020202020204" pitchFamily="34" charset="0"/>
                <a:sym typeface="Arial" panose="020B0604020202020204" pitchFamily="34" charset="0"/>
              </a:rPr>
              <a:t>在</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合并其他菌株感染的患者中，舒巴坦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度洛巴坦联合亚胺培南治疗的疗效与仅</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感染相似</a:t>
            </a:r>
          </a:p>
        </p:txBody>
      </p:sp>
      <p:sp>
        <p:nvSpPr>
          <p:cNvPr id="5" name="文本占位符 4">
            <a:extLst>
              <a:ext uri="{FF2B5EF4-FFF2-40B4-BE49-F238E27FC236}">
                <a16:creationId xmlns:a16="http://schemas.microsoft.com/office/drawing/2014/main" id="{F9CBE452-F1FF-D9E4-45B1-4656A9440FCC}"/>
              </a:ext>
            </a:extLst>
          </p:cNvPr>
          <p:cNvSpPr>
            <a:spLocks noGrp="1"/>
          </p:cNvSpPr>
          <p:nvPr>
            <p:ph type="body" sz="quarter" idx="12"/>
          </p:nvPr>
        </p:nvSpPr>
        <p:spPr>
          <a:xfrm>
            <a:off x="290790" y="5764907"/>
            <a:ext cx="11820524" cy="507831"/>
          </a:xfrm>
          <a:prstGeom prst="rect">
            <a:avLst/>
          </a:prstGeom>
        </p:spPr>
        <p:txBody>
          <a:bodyPr/>
          <a:lstStyle/>
          <a:p>
            <a:pPr marL="0" indent="0">
              <a:buNone/>
            </a:pPr>
            <a:r>
              <a:rPr lang="zh-CN" altLang="en-US" sz="900" dirty="0">
                <a:latin typeface="Arial" panose="020B0604020202020204" pitchFamily="34" charset="0"/>
                <a:sym typeface="Arial" panose="020B0604020202020204" pitchFamily="34" charset="0"/>
              </a:rPr>
              <a:t>临床治愈；体征和症状完全缓解</a:t>
            </a:r>
            <a:r>
              <a:rPr lang="en-US" altLang="zh-CN" sz="900" dirty="0">
                <a:latin typeface="Arial" panose="020B0604020202020204" pitchFamily="34" charset="0"/>
                <a:sym typeface="Arial" panose="020B0604020202020204" pitchFamily="34" charset="0"/>
              </a:rPr>
              <a:t>/</a:t>
            </a:r>
            <a:r>
              <a:rPr lang="zh-CN" altLang="en-US" sz="900" dirty="0">
                <a:latin typeface="Arial" panose="020B0604020202020204" pitchFamily="34" charset="0"/>
                <a:sym typeface="Arial" panose="020B0604020202020204" pitchFamily="34" charset="0"/>
              </a:rPr>
              <a:t>显著改善，无新症状，无需额外的革兰氏阴性抗菌药物治疗；微生物有利结局：鲍曼不动杆菌在标本中未检出；</a:t>
            </a:r>
            <a:endParaRPr lang="en-US" altLang="zh-CN" sz="900" dirty="0">
              <a:latin typeface="Arial" panose="020B0604020202020204" pitchFamily="34" charset="0"/>
              <a:sym typeface="Arial" panose="020B0604020202020204" pitchFamily="34" charset="0"/>
            </a:endParaRPr>
          </a:p>
          <a:p>
            <a:pPr marL="0" indent="0">
              <a:buNone/>
            </a:pPr>
            <a:r>
              <a:rPr lang="en-US" altLang="zh-CN" sz="900" dirty="0">
                <a:latin typeface="Arial" panose="020B0604020202020204" pitchFamily="34" charset="0"/>
                <a:sym typeface="Arial" panose="020B0604020202020204" pitchFamily="34" charset="0"/>
              </a:rPr>
              <a:t>*</a:t>
            </a:r>
            <a:r>
              <a:rPr lang="zh-CN" altLang="en-US" sz="900" dirty="0">
                <a:latin typeface="Arial" panose="020B0604020202020204" pitchFamily="34" charset="0"/>
                <a:sym typeface="Arial" panose="020B0604020202020204" pitchFamily="34" charset="0"/>
              </a:rPr>
              <a:t>合并感染的其他菌种包括肺炎克雷伯菌、铜绿假单胞菌、嗜麦芽窄食单胞菌、奇异变形菌、木糖氧化无色杆菌、大肠埃希菌、乳酸克雷伯菌和粘质沙雷氏菌等。在</a:t>
            </a:r>
            <a:r>
              <a:rPr lang="en-US" altLang="zh-CN" sz="900" dirty="0">
                <a:latin typeface="Arial" panose="020B0604020202020204" pitchFamily="34" charset="0"/>
                <a:sym typeface="Arial" panose="020B0604020202020204" pitchFamily="34" charset="0"/>
              </a:rPr>
              <a:t>ATTACK</a:t>
            </a:r>
            <a:r>
              <a:rPr lang="zh-CN" altLang="en-US" sz="900" dirty="0">
                <a:latin typeface="Arial" panose="020B0604020202020204" pitchFamily="34" charset="0"/>
                <a:sym typeface="Arial" panose="020B0604020202020204" pitchFamily="34" charset="0"/>
              </a:rPr>
              <a:t>研究中，亚胺培南作为背景治疗覆盖除</a:t>
            </a:r>
            <a:r>
              <a:rPr lang="en-US" altLang="zh-CN" sz="900" dirty="0">
                <a:latin typeface="Arial" panose="020B0604020202020204" pitchFamily="34" charset="0"/>
                <a:sym typeface="Arial" panose="020B0604020202020204" pitchFamily="34" charset="0"/>
              </a:rPr>
              <a:t>ABC</a:t>
            </a:r>
            <a:r>
              <a:rPr lang="zh-CN" altLang="en-US" sz="900" dirty="0">
                <a:latin typeface="Arial" panose="020B0604020202020204" pitchFamily="34" charset="0"/>
                <a:sym typeface="Arial" panose="020B0604020202020204" pitchFamily="34" charset="0"/>
              </a:rPr>
              <a:t>外的其他菌种</a:t>
            </a:r>
            <a:endParaRPr lang="en-US" altLang="zh-CN" sz="900" dirty="0">
              <a:latin typeface="Arial" panose="020B0604020202020204" pitchFamily="34" charset="0"/>
              <a:sym typeface="Arial" panose="020B0604020202020204" pitchFamily="34" charset="0"/>
            </a:endParaRPr>
          </a:p>
          <a:p>
            <a:r>
              <a:rPr lang="en-US" altLang="zh-CN" sz="900" dirty="0">
                <a:latin typeface="Arial" panose="020B0604020202020204" pitchFamily="34" charset="0"/>
                <a:sym typeface="Arial" panose="020B0604020202020204" pitchFamily="34" charset="0"/>
              </a:rPr>
              <a:t>AB</a:t>
            </a:r>
            <a:r>
              <a:rPr lang="zh-CN" altLang="en-US" sz="900" dirty="0">
                <a:latin typeface="Arial" panose="020B0604020202020204" pitchFamily="34" charset="0"/>
                <a:sym typeface="Arial" panose="020B0604020202020204" pitchFamily="34" charset="0"/>
              </a:rPr>
              <a:t>：鲍曼不动杆菌；</a:t>
            </a:r>
            <a:r>
              <a:rPr lang="en-US" altLang="zh-CN" sz="900" dirty="0">
                <a:latin typeface="Arial" panose="020B0604020202020204" pitchFamily="34" charset="0"/>
                <a:sym typeface="Arial" panose="020B0604020202020204" pitchFamily="34" charset="0"/>
              </a:rPr>
              <a:t> ABC</a:t>
            </a:r>
            <a:r>
              <a:rPr lang="zh-CN" altLang="en-US" sz="900" dirty="0">
                <a:latin typeface="Arial" panose="020B0604020202020204" pitchFamily="34" charset="0"/>
                <a:sym typeface="Arial" panose="020B0604020202020204" pitchFamily="34" charset="0"/>
              </a:rPr>
              <a:t>：鲍曼</a:t>
            </a:r>
            <a:r>
              <a:rPr lang="en-US" altLang="zh-CN" sz="900" dirty="0">
                <a:latin typeface="Arial" panose="020B0604020202020204" pitchFamily="34" charset="0"/>
                <a:sym typeface="Arial" panose="020B0604020202020204" pitchFamily="34" charset="0"/>
              </a:rPr>
              <a:t>-</a:t>
            </a:r>
            <a:r>
              <a:rPr lang="zh-CN" altLang="en-US" sz="900" dirty="0">
                <a:latin typeface="Arial" panose="020B0604020202020204" pitchFamily="34" charset="0"/>
                <a:sym typeface="Arial" panose="020B0604020202020204" pitchFamily="34" charset="0"/>
              </a:rPr>
              <a:t>醋酸钙不动杆菌复合体</a:t>
            </a:r>
          </a:p>
        </p:txBody>
      </p:sp>
      <p:sp>
        <p:nvSpPr>
          <p:cNvPr id="43" name="文本框 42">
            <a:extLst>
              <a:ext uri="{FF2B5EF4-FFF2-40B4-BE49-F238E27FC236}">
                <a16:creationId xmlns:a16="http://schemas.microsoft.com/office/drawing/2014/main" id="{8F7EEB7F-79FD-5891-9B47-E7B79CF6CFD8}"/>
              </a:ext>
            </a:extLst>
          </p:cNvPr>
          <p:cNvSpPr txBox="1"/>
          <p:nvPr/>
        </p:nvSpPr>
        <p:spPr>
          <a:xfrm>
            <a:off x="1505577" y="2287391"/>
            <a:ext cx="1455847" cy="246221"/>
          </a:xfrm>
          <a:prstGeom prst="rect">
            <a:avLst/>
          </a:prstGeom>
          <a:noFill/>
        </p:spPr>
        <p:txBody>
          <a:bodyPr wrap="none" rtlCol="0" anchor="b">
            <a:spAutoFit/>
          </a:bodyPr>
          <a:lstStyle>
            <a:defPPr>
              <a:defRPr lang="zh-CN"/>
            </a:defPPr>
            <a:lvl1pPr>
              <a:defRPr sz="900"/>
            </a:lvl1pPr>
          </a:lstStyle>
          <a:p>
            <a:pPr algn="ct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（治疗结束后</a:t>
            </a:r>
            <a:r>
              <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7±2</a:t>
            </a: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天）</a:t>
            </a:r>
          </a:p>
        </p:txBody>
      </p:sp>
      <p:sp>
        <p:nvSpPr>
          <p:cNvPr id="46" name="文本框 45">
            <a:extLst>
              <a:ext uri="{FF2B5EF4-FFF2-40B4-BE49-F238E27FC236}">
                <a16:creationId xmlns:a16="http://schemas.microsoft.com/office/drawing/2014/main" id="{DE87D8AE-9DAC-DDB5-8F35-C4836B10B07D}"/>
              </a:ext>
            </a:extLst>
          </p:cNvPr>
          <p:cNvSpPr txBox="1"/>
          <p:nvPr/>
        </p:nvSpPr>
        <p:spPr>
          <a:xfrm>
            <a:off x="2141136" y="1933998"/>
            <a:ext cx="184731" cy="307777"/>
          </a:xfrm>
          <a:prstGeom prst="rect">
            <a:avLst/>
          </a:prstGeom>
          <a:noFill/>
        </p:spPr>
        <p:txBody>
          <a:bodyPr wrap="none" anchor="ctr" anchorCtr="0">
            <a:spAutoFit/>
          </a:bodyPr>
          <a:lstStyle/>
          <a:p>
            <a:pPr algn="ctr" defTabSz="1216660" fontAlgn="base">
              <a:spcBef>
                <a:spcPct val="0"/>
              </a:spcBef>
              <a:spcAft>
                <a:spcPct val="0"/>
              </a:spcAft>
              <a:defRPr/>
            </a:pPr>
            <a:endPar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9" name="文本框 18">
            <a:extLst>
              <a:ext uri="{FF2B5EF4-FFF2-40B4-BE49-F238E27FC236}">
                <a16:creationId xmlns:a16="http://schemas.microsoft.com/office/drawing/2014/main" id="{4B921DE4-D21C-DC0E-C980-6AA3C9DFA489}"/>
              </a:ext>
            </a:extLst>
          </p:cNvPr>
          <p:cNvSpPr txBox="1"/>
          <p:nvPr/>
        </p:nvSpPr>
        <p:spPr>
          <a:xfrm>
            <a:off x="5373858" y="2287391"/>
            <a:ext cx="1455847" cy="246221"/>
          </a:xfrm>
          <a:prstGeom prst="rect">
            <a:avLst/>
          </a:prstGeom>
          <a:noFill/>
        </p:spPr>
        <p:txBody>
          <a:bodyPr wrap="none" rtlCol="0" anchor="b">
            <a:spAutoFit/>
          </a:bodyPr>
          <a:lstStyle>
            <a:defPPr>
              <a:defRPr lang="zh-CN"/>
            </a:defPPr>
            <a:lvl1pPr>
              <a:defRPr sz="900"/>
            </a:lvl1pPr>
          </a:lstStyle>
          <a:p>
            <a:pPr algn="ct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（治疗结束后</a:t>
            </a:r>
            <a:r>
              <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7±2</a:t>
            </a: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天）</a:t>
            </a:r>
          </a:p>
        </p:txBody>
      </p:sp>
      <p:sp>
        <p:nvSpPr>
          <p:cNvPr id="14" name="文本框 13">
            <a:extLst>
              <a:ext uri="{FF2B5EF4-FFF2-40B4-BE49-F238E27FC236}">
                <a16:creationId xmlns:a16="http://schemas.microsoft.com/office/drawing/2014/main" id="{2A54639D-F3B0-68CB-C4B7-F19387902551}"/>
              </a:ext>
            </a:extLst>
          </p:cNvPr>
          <p:cNvSpPr txBox="1"/>
          <p:nvPr/>
        </p:nvSpPr>
        <p:spPr>
          <a:xfrm>
            <a:off x="9242140" y="2287391"/>
            <a:ext cx="1455847" cy="246221"/>
          </a:xfrm>
          <a:prstGeom prst="rect">
            <a:avLst/>
          </a:prstGeom>
          <a:noFill/>
        </p:spPr>
        <p:txBody>
          <a:bodyPr wrap="none" rtlCol="0" anchor="b">
            <a:spAutoFit/>
          </a:bodyPr>
          <a:lstStyle>
            <a:defPPr>
              <a:defRPr lang="zh-CN"/>
            </a:defPPr>
            <a:lvl1pPr>
              <a:defRPr sz="900"/>
            </a:lvl1pPr>
          </a:lstStyle>
          <a:p>
            <a:pPr algn="ct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（治疗结束后</a:t>
            </a:r>
            <a:r>
              <a:rPr lang="en-US" altLang="zh-CN"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7±2</a:t>
            </a:r>
            <a:r>
              <a:rPr lang="zh-CN" altLang="en-US" sz="1000" dirty="0">
                <a:solidFill>
                  <a:prstClr val="black"/>
                </a:solidFill>
                <a:latin typeface="Arial" panose="020B0604020202020204" pitchFamily="34" charset="0"/>
                <a:ea typeface="HarmonyOS Sans SC" panose="00000500000000000000" pitchFamily="2" charset="-122"/>
                <a:cs typeface="+mn-ea"/>
                <a:sym typeface="Arial" panose="020B0604020202020204" pitchFamily="34" charset="0"/>
              </a:rPr>
              <a:t>天）</a:t>
            </a:r>
          </a:p>
        </p:txBody>
      </p:sp>
      <p:sp>
        <p:nvSpPr>
          <p:cNvPr id="17" name="文本框 16">
            <a:extLst>
              <a:ext uri="{FF2B5EF4-FFF2-40B4-BE49-F238E27FC236}">
                <a16:creationId xmlns:a16="http://schemas.microsoft.com/office/drawing/2014/main" id="{6926D788-0E73-AD9A-1EDF-77C977B8A5A2}"/>
              </a:ext>
            </a:extLst>
          </p:cNvPr>
          <p:cNvSpPr txBox="1"/>
          <p:nvPr/>
        </p:nvSpPr>
        <p:spPr>
          <a:xfrm>
            <a:off x="9877698" y="1933998"/>
            <a:ext cx="184730" cy="307777"/>
          </a:xfrm>
          <a:prstGeom prst="rect">
            <a:avLst/>
          </a:prstGeom>
          <a:noFill/>
        </p:spPr>
        <p:txBody>
          <a:bodyPr wrap="none" anchor="ctr" anchorCtr="0">
            <a:spAutoFit/>
          </a:bodyPr>
          <a:lstStyle/>
          <a:p>
            <a:pPr algn="ctr" defTabSz="1216660" fontAlgn="base">
              <a:spcBef>
                <a:spcPct val="0"/>
              </a:spcBef>
              <a:spcAft>
                <a:spcPct val="0"/>
              </a:spcAft>
              <a:defRPr/>
            </a:pPr>
            <a:endParaRPr lang="zh-CN" altLang="en-US" sz="14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aphicFrame>
        <p:nvGraphicFramePr>
          <p:cNvPr id="47" name="图表 46">
            <a:extLst>
              <a:ext uri="{FF2B5EF4-FFF2-40B4-BE49-F238E27FC236}">
                <a16:creationId xmlns:a16="http://schemas.microsoft.com/office/drawing/2014/main" id="{21FA2C14-415C-DD01-6AA8-BEE686C88F9F}"/>
              </a:ext>
            </a:extLst>
          </p:cNvPr>
          <p:cNvGraphicFramePr>
            <a:graphicFrameLocks/>
          </p:cNvGraphicFramePr>
          <p:nvPr>
            <p:extLst>
              <p:ext uri="{D42A27DB-BD31-4B8C-83A1-F6EECF244321}">
                <p14:modId xmlns:p14="http://schemas.microsoft.com/office/powerpoint/2010/main" val="293703294"/>
              </p:ext>
            </p:extLst>
          </p:nvPr>
        </p:nvGraphicFramePr>
        <p:xfrm>
          <a:off x="737463" y="2398365"/>
          <a:ext cx="3159579" cy="3380365"/>
        </p:xfrm>
        <a:graphic>
          <a:graphicData uri="http://schemas.openxmlformats.org/drawingml/2006/chart">
            <c:chart xmlns:c="http://schemas.openxmlformats.org/drawingml/2006/chart" xmlns:r="http://schemas.openxmlformats.org/officeDocument/2006/relationships" r:id="rId3"/>
          </a:graphicData>
        </a:graphic>
      </p:graphicFrame>
      <p:sp>
        <p:nvSpPr>
          <p:cNvPr id="48" name="文本框 47">
            <a:extLst>
              <a:ext uri="{FF2B5EF4-FFF2-40B4-BE49-F238E27FC236}">
                <a16:creationId xmlns:a16="http://schemas.microsoft.com/office/drawing/2014/main" id="{75226470-F273-B5CB-142D-6A25D7757849}"/>
              </a:ext>
            </a:extLst>
          </p:cNvPr>
          <p:cNvSpPr txBox="1"/>
          <p:nvPr/>
        </p:nvSpPr>
        <p:spPr>
          <a:xfrm rot="16200000">
            <a:off x="-467433" y="3830951"/>
            <a:ext cx="2061341" cy="244460"/>
          </a:xfrm>
          <a:prstGeom prst="rect">
            <a:avLst/>
          </a:prstGeom>
          <a:noFill/>
        </p:spPr>
        <p:txBody>
          <a:bodyPr wrap="square">
            <a:spAutoFit/>
          </a:bodyPr>
          <a:lstStyle/>
          <a:p>
            <a:pPr algn="ctr"/>
            <a:r>
              <a:rPr lang="zh-CN" altLang="en-US" sz="1000" dirty="0">
                <a:latin typeface="Arial" panose="020B0604020202020204" pitchFamily="34" charset="0"/>
                <a:ea typeface="HarmonyOS Sans SC" panose="00000500000000000000" pitchFamily="2" charset="-122"/>
                <a:cs typeface="+mn-ea"/>
                <a:sym typeface="Arial" panose="020B0604020202020204" pitchFamily="34" charset="0"/>
              </a:rPr>
              <a:t>患者比例</a:t>
            </a:r>
          </a:p>
        </p:txBody>
      </p:sp>
      <p:graphicFrame>
        <p:nvGraphicFramePr>
          <p:cNvPr id="49" name="图表 48">
            <a:extLst>
              <a:ext uri="{FF2B5EF4-FFF2-40B4-BE49-F238E27FC236}">
                <a16:creationId xmlns:a16="http://schemas.microsoft.com/office/drawing/2014/main" id="{6F714388-9E64-6579-7D44-B078C773FB62}"/>
              </a:ext>
            </a:extLst>
          </p:cNvPr>
          <p:cNvGraphicFramePr>
            <a:graphicFrameLocks/>
          </p:cNvGraphicFramePr>
          <p:nvPr>
            <p:extLst>
              <p:ext uri="{D42A27DB-BD31-4B8C-83A1-F6EECF244321}">
                <p14:modId xmlns:p14="http://schemas.microsoft.com/office/powerpoint/2010/main" val="3351365587"/>
              </p:ext>
            </p:extLst>
          </p:nvPr>
        </p:nvGraphicFramePr>
        <p:xfrm>
          <a:off x="4605743" y="2398365"/>
          <a:ext cx="3159579" cy="3380365"/>
        </p:xfrm>
        <a:graphic>
          <a:graphicData uri="http://schemas.openxmlformats.org/drawingml/2006/chart">
            <c:chart xmlns:c="http://schemas.openxmlformats.org/drawingml/2006/chart" xmlns:r="http://schemas.openxmlformats.org/officeDocument/2006/relationships" r:id="rId4"/>
          </a:graphicData>
        </a:graphic>
      </p:graphicFrame>
      <p:sp>
        <p:nvSpPr>
          <p:cNvPr id="50" name="文本框 49">
            <a:extLst>
              <a:ext uri="{FF2B5EF4-FFF2-40B4-BE49-F238E27FC236}">
                <a16:creationId xmlns:a16="http://schemas.microsoft.com/office/drawing/2014/main" id="{6F12BEB7-3D43-2DF0-B6DD-49023123DAC0}"/>
              </a:ext>
            </a:extLst>
          </p:cNvPr>
          <p:cNvSpPr txBox="1"/>
          <p:nvPr/>
        </p:nvSpPr>
        <p:spPr>
          <a:xfrm rot="16200000">
            <a:off x="3412411" y="3830951"/>
            <a:ext cx="2061341" cy="244460"/>
          </a:xfrm>
          <a:prstGeom prst="rect">
            <a:avLst/>
          </a:prstGeom>
          <a:noFill/>
        </p:spPr>
        <p:txBody>
          <a:bodyPr wrap="square">
            <a:spAutoFit/>
          </a:bodyPr>
          <a:lstStyle/>
          <a:p>
            <a:pPr algn="ctr"/>
            <a:r>
              <a:rPr lang="zh-CN" altLang="en-US" sz="1000" dirty="0">
                <a:latin typeface="Arial" panose="020B0604020202020204" pitchFamily="34" charset="0"/>
                <a:ea typeface="HarmonyOS Sans SC" panose="00000500000000000000" pitchFamily="2" charset="-122"/>
                <a:cs typeface="+mn-ea"/>
                <a:sym typeface="Arial" panose="020B0604020202020204" pitchFamily="34" charset="0"/>
              </a:rPr>
              <a:t>患者比例</a:t>
            </a:r>
          </a:p>
        </p:txBody>
      </p:sp>
      <p:graphicFrame>
        <p:nvGraphicFramePr>
          <p:cNvPr id="51" name="图表 50">
            <a:extLst>
              <a:ext uri="{FF2B5EF4-FFF2-40B4-BE49-F238E27FC236}">
                <a16:creationId xmlns:a16="http://schemas.microsoft.com/office/drawing/2014/main" id="{C0998165-60CD-BF41-082E-24E1BFEC037E}"/>
              </a:ext>
            </a:extLst>
          </p:cNvPr>
          <p:cNvGraphicFramePr>
            <a:graphicFrameLocks/>
          </p:cNvGraphicFramePr>
          <p:nvPr>
            <p:extLst>
              <p:ext uri="{D42A27DB-BD31-4B8C-83A1-F6EECF244321}">
                <p14:modId xmlns:p14="http://schemas.microsoft.com/office/powerpoint/2010/main" val="4135432812"/>
              </p:ext>
            </p:extLst>
          </p:nvPr>
        </p:nvGraphicFramePr>
        <p:xfrm>
          <a:off x="8474024" y="2398365"/>
          <a:ext cx="3159579" cy="3380365"/>
        </p:xfrm>
        <a:graphic>
          <a:graphicData uri="http://schemas.openxmlformats.org/drawingml/2006/chart">
            <c:chart xmlns:c="http://schemas.openxmlformats.org/drawingml/2006/chart" xmlns:r="http://schemas.openxmlformats.org/officeDocument/2006/relationships" r:id="rId5"/>
          </a:graphicData>
        </a:graphic>
      </p:graphicFrame>
      <p:sp>
        <p:nvSpPr>
          <p:cNvPr id="52" name="文本框 51">
            <a:extLst>
              <a:ext uri="{FF2B5EF4-FFF2-40B4-BE49-F238E27FC236}">
                <a16:creationId xmlns:a16="http://schemas.microsoft.com/office/drawing/2014/main" id="{873A485B-7EC2-A408-9444-3E5B578F23A4}"/>
              </a:ext>
            </a:extLst>
          </p:cNvPr>
          <p:cNvSpPr txBox="1"/>
          <p:nvPr/>
        </p:nvSpPr>
        <p:spPr>
          <a:xfrm rot="16200000">
            <a:off x="7280693" y="3830950"/>
            <a:ext cx="2061341" cy="244460"/>
          </a:xfrm>
          <a:prstGeom prst="rect">
            <a:avLst/>
          </a:prstGeom>
          <a:noFill/>
        </p:spPr>
        <p:txBody>
          <a:bodyPr wrap="square">
            <a:spAutoFit/>
          </a:bodyPr>
          <a:lstStyle/>
          <a:p>
            <a:pPr algn="ctr"/>
            <a:r>
              <a:rPr lang="zh-CN" altLang="en-US" sz="1000" dirty="0">
                <a:latin typeface="Arial" panose="020B0604020202020204" pitchFamily="34" charset="0"/>
                <a:ea typeface="HarmonyOS Sans SC" panose="00000500000000000000" pitchFamily="2" charset="-122"/>
                <a:cs typeface="+mn-ea"/>
                <a:sym typeface="Arial" panose="020B0604020202020204" pitchFamily="34" charset="0"/>
              </a:rPr>
              <a:t>患者比例</a:t>
            </a:r>
          </a:p>
        </p:txBody>
      </p:sp>
      <p:sp>
        <p:nvSpPr>
          <p:cNvPr id="28" name="文本框 27">
            <a:extLst>
              <a:ext uri="{FF2B5EF4-FFF2-40B4-BE49-F238E27FC236}">
                <a16:creationId xmlns:a16="http://schemas.microsoft.com/office/drawing/2014/main" id="{AE84762A-E420-1378-A85C-C47ADFC1C7FE}"/>
              </a:ext>
            </a:extLst>
          </p:cNvPr>
          <p:cNvSpPr txBox="1">
            <a:spLocks/>
          </p:cNvSpPr>
          <p:nvPr/>
        </p:nvSpPr>
        <p:spPr>
          <a:xfrm>
            <a:off x="1219259" y="1827844"/>
            <a:ext cx="2034557" cy="338554"/>
          </a:xfrm>
          <a:prstGeom prst="rect">
            <a:avLst/>
          </a:prstGeom>
          <a:noFill/>
        </p:spPr>
        <p:txBody>
          <a:bodyPr wrap="square">
            <a:spAutoFit/>
          </a:bodyPr>
          <a:lstStyle>
            <a:defPPr>
              <a:defRPr lang="en-US"/>
            </a:defPPr>
            <a:lvl1pPr>
              <a:defRPr sz="1600" b="1">
                <a:solidFill>
                  <a:schemeClr val="bg1"/>
                </a:solidFill>
              </a:defRPr>
            </a:lvl1pPr>
          </a:lstStyle>
          <a:p>
            <a:pPr algn="ctr"/>
            <a:r>
              <a:rPr lang="en-US" altLang="zh-CN" dirty="0">
                <a:latin typeface="Arial" panose="020B0604020202020204" pitchFamily="34" charset="0"/>
                <a:ea typeface="HarmonyOS Sans SC" panose="00000500000000000000" pitchFamily="2" charset="-122"/>
                <a:sym typeface="Arial" panose="020B0604020202020204" pitchFamily="34" charset="0"/>
              </a:rPr>
              <a:t>28</a:t>
            </a:r>
            <a:r>
              <a:rPr lang="zh-CN" altLang="en-US" dirty="0">
                <a:latin typeface="Arial" panose="020B0604020202020204" pitchFamily="34" charset="0"/>
                <a:ea typeface="HarmonyOS Sans SC" panose="00000500000000000000" pitchFamily="2" charset="-122"/>
                <a:sym typeface="Arial" panose="020B0604020202020204" pitchFamily="34" charset="0"/>
              </a:rPr>
              <a:t>天全因死亡率</a:t>
            </a:r>
          </a:p>
        </p:txBody>
      </p:sp>
      <p:sp>
        <p:nvSpPr>
          <p:cNvPr id="57" name="文本框 56">
            <a:extLst>
              <a:ext uri="{FF2B5EF4-FFF2-40B4-BE49-F238E27FC236}">
                <a16:creationId xmlns:a16="http://schemas.microsoft.com/office/drawing/2014/main" id="{7DBECE21-1633-0CBA-A78A-70AD3338799A}"/>
              </a:ext>
            </a:extLst>
          </p:cNvPr>
          <p:cNvSpPr txBox="1">
            <a:spLocks/>
          </p:cNvSpPr>
          <p:nvPr/>
        </p:nvSpPr>
        <p:spPr>
          <a:xfrm>
            <a:off x="5083604" y="1827844"/>
            <a:ext cx="2034557" cy="338554"/>
          </a:xfrm>
          <a:prstGeom prst="rect">
            <a:avLst/>
          </a:prstGeom>
          <a:noFill/>
        </p:spPr>
        <p:txBody>
          <a:bodyPr wrap="square">
            <a:spAutoFit/>
          </a:bodyPr>
          <a:lstStyle>
            <a:defPPr>
              <a:defRPr lang="en-US"/>
            </a:defPPr>
            <a:lvl1pPr>
              <a:defRPr sz="1600" b="1">
                <a:solidFill>
                  <a:schemeClr val="bg1"/>
                </a:solidFill>
              </a:defRPr>
            </a:lvl1pPr>
          </a:lstStyle>
          <a:p>
            <a:pPr algn="ctr" defTabSz="1216660" fontAlgn="base">
              <a:spcBef>
                <a:spcPct val="0"/>
              </a:spcBef>
              <a:spcAft>
                <a:spcPct val="0"/>
              </a:spcAft>
              <a:defRPr/>
            </a:pPr>
            <a:r>
              <a:rPr lang="zh-CN" altLang="en-US"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临床治愈</a:t>
            </a:r>
          </a:p>
        </p:txBody>
      </p:sp>
      <p:sp>
        <p:nvSpPr>
          <p:cNvPr id="79" name="文本框 78">
            <a:extLst>
              <a:ext uri="{FF2B5EF4-FFF2-40B4-BE49-F238E27FC236}">
                <a16:creationId xmlns:a16="http://schemas.microsoft.com/office/drawing/2014/main" id="{D27129B3-67DD-1D25-651B-75D144660518}"/>
              </a:ext>
            </a:extLst>
          </p:cNvPr>
          <p:cNvSpPr txBox="1">
            <a:spLocks/>
          </p:cNvSpPr>
          <p:nvPr/>
        </p:nvSpPr>
        <p:spPr>
          <a:xfrm>
            <a:off x="8945923" y="1827844"/>
            <a:ext cx="2034557" cy="338554"/>
          </a:xfrm>
          <a:prstGeom prst="rect">
            <a:avLst/>
          </a:prstGeom>
          <a:noFill/>
        </p:spPr>
        <p:txBody>
          <a:bodyPr wrap="square">
            <a:spAutoFit/>
          </a:bodyPr>
          <a:lstStyle>
            <a:defPPr>
              <a:defRPr lang="en-US"/>
            </a:defPPr>
            <a:lvl1pPr>
              <a:defRPr sz="1600" b="1">
                <a:solidFill>
                  <a:schemeClr val="bg1"/>
                </a:solidFill>
              </a:defRPr>
            </a:lvl1pPr>
          </a:lstStyle>
          <a:p>
            <a:pPr algn="ctr" defTabSz="1216660" fontAlgn="base">
              <a:spcBef>
                <a:spcPct val="0"/>
              </a:spcBef>
              <a:spcAft>
                <a:spcPct val="0"/>
              </a:spcAft>
              <a:defRPr/>
            </a:pPr>
            <a:r>
              <a:rPr lang="zh-CN" altLang="en-US"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微生物有利结局</a:t>
            </a:r>
          </a:p>
        </p:txBody>
      </p:sp>
      <p:grpSp>
        <p:nvGrpSpPr>
          <p:cNvPr id="92" name="组合 91">
            <a:extLst>
              <a:ext uri="{FF2B5EF4-FFF2-40B4-BE49-F238E27FC236}">
                <a16:creationId xmlns:a16="http://schemas.microsoft.com/office/drawing/2014/main" id="{4780C439-411E-5764-2A94-4000FE7C228C}"/>
              </a:ext>
            </a:extLst>
          </p:cNvPr>
          <p:cNvGrpSpPr>
            <a:grpSpLocks/>
          </p:cNvGrpSpPr>
          <p:nvPr/>
        </p:nvGrpSpPr>
        <p:grpSpPr>
          <a:xfrm>
            <a:off x="368300" y="1101660"/>
            <a:ext cx="11455400" cy="540000"/>
            <a:chOff x="577811" y="1885480"/>
            <a:chExt cx="21552289" cy="1799721"/>
          </a:xfrm>
        </p:grpSpPr>
        <p:sp>
          <p:nvSpPr>
            <p:cNvPr id="93" name="矩形: 圆角 92">
              <a:extLst>
                <a:ext uri="{FF2B5EF4-FFF2-40B4-BE49-F238E27FC236}">
                  <a16:creationId xmlns:a16="http://schemas.microsoft.com/office/drawing/2014/main" id="{5BD689D3-203C-39A6-EB2E-86B32B52EFA0}"/>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94" name="矩形: 圆角 93">
              <a:extLst>
                <a:ext uri="{FF2B5EF4-FFF2-40B4-BE49-F238E27FC236}">
                  <a16:creationId xmlns:a16="http://schemas.microsoft.com/office/drawing/2014/main" id="{245DB44C-85BB-7002-7CA4-93A64812C8F0}"/>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95" name="文本框 94">
            <a:extLst>
              <a:ext uri="{FF2B5EF4-FFF2-40B4-BE49-F238E27FC236}">
                <a16:creationId xmlns:a16="http://schemas.microsoft.com/office/drawing/2014/main" id="{E40A31F9-66BC-48CE-5ACD-3AABD4158059}"/>
              </a:ext>
            </a:extLst>
          </p:cNvPr>
          <p:cNvSpPr txBox="1">
            <a:spLocks/>
          </p:cNvSpPr>
          <p:nvPr/>
        </p:nvSpPr>
        <p:spPr>
          <a:xfrm>
            <a:off x="472033" y="1078118"/>
            <a:ext cx="11348492" cy="587084"/>
          </a:xfrm>
          <a:prstGeom prst="rect">
            <a:avLst/>
          </a:prstGeom>
          <a:noFill/>
        </p:spPr>
        <p:txBody>
          <a:bodyPr wrap="square" lIns="91440" tIns="45720" rIns="91440" bIns="45720">
            <a:spAutoFit/>
          </a:bodyPr>
          <a:lstStyle/>
          <a:p>
            <a:pPr marL="285750" indent="-285750" algn="just">
              <a:lnSpc>
                <a:spcPct val="120000"/>
              </a:lnSpc>
              <a:buFont typeface="Wingdings" panose="05000000000000000000" pitchFamily="2" charset="2"/>
              <a:buChar char="Ø"/>
            </a:pP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ATTACK</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研究中，舒巴坦</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度洛巴坦组治疗的</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28</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天全因死亡率、临床治愈率和微生物有利结局在仅</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AB</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感染与</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AB</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合并其他菌种</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感染中疗效相似，</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28</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天全因死亡率数值上低于多粘菌素</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E</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（甲磺酸盐）组，临床治愈和微生物应答率数值上高于多粘菌素</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E</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（甲磺酸盐）组。</a:t>
            </a:r>
            <a:endPar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7" name="文本框 8">
            <a:extLst>
              <a:ext uri="{FF2B5EF4-FFF2-40B4-BE49-F238E27FC236}">
                <a16:creationId xmlns:a16="http://schemas.microsoft.com/office/drawing/2014/main" id="{EB5A57D2-A634-0A1A-6415-2CBEC8E5C59C}"/>
              </a:ext>
            </a:extLst>
          </p:cNvPr>
          <p:cNvSpPr txBox="1"/>
          <p:nvPr/>
        </p:nvSpPr>
        <p:spPr>
          <a:xfrm>
            <a:off x="2867735" y="2834090"/>
            <a:ext cx="801358" cy="230832"/>
          </a:xfrm>
          <a:prstGeom prst="rect">
            <a:avLst/>
          </a:prstGeom>
          <a:noFill/>
        </p:spPr>
        <p:txBody>
          <a:bodyPr wrap="square">
            <a:spAutoFit/>
          </a:bodyPr>
          <a:lstStyle>
            <a:defPPr>
              <a:defRPr lang="en-US"/>
            </a:defPPr>
            <a:lvl1pPr marL="0" algn="l" defTabSz="228520" rtl="0" eaLnBrk="1" latinLnBrk="0" hangingPunct="1">
              <a:defRPr sz="900" kern="1200">
                <a:solidFill>
                  <a:schemeClr val="tx1"/>
                </a:solidFill>
                <a:latin typeface="+mn-lt"/>
                <a:ea typeface="+mn-ea"/>
                <a:cs typeface="+mn-cs"/>
              </a:defRPr>
            </a:lvl1pPr>
            <a:lvl2pPr marL="228520" algn="l" defTabSz="228520" rtl="0" eaLnBrk="1" latinLnBrk="0" hangingPunct="1">
              <a:defRPr sz="900" kern="1200">
                <a:solidFill>
                  <a:schemeClr val="tx1"/>
                </a:solidFill>
                <a:latin typeface="+mn-lt"/>
                <a:ea typeface="+mn-ea"/>
                <a:cs typeface="+mn-cs"/>
              </a:defRPr>
            </a:lvl2pPr>
            <a:lvl3pPr marL="457041" algn="l" defTabSz="228520" rtl="0" eaLnBrk="1" latinLnBrk="0" hangingPunct="1">
              <a:defRPr sz="900" kern="1200">
                <a:solidFill>
                  <a:schemeClr val="tx1"/>
                </a:solidFill>
                <a:latin typeface="+mn-lt"/>
                <a:ea typeface="+mn-ea"/>
                <a:cs typeface="+mn-cs"/>
              </a:defRPr>
            </a:lvl3pPr>
            <a:lvl4pPr marL="685560" algn="l" defTabSz="228520" rtl="0" eaLnBrk="1" latinLnBrk="0" hangingPunct="1">
              <a:defRPr sz="900" kern="1200">
                <a:solidFill>
                  <a:schemeClr val="tx1"/>
                </a:solidFill>
                <a:latin typeface="+mn-lt"/>
                <a:ea typeface="+mn-ea"/>
                <a:cs typeface="+mn-cs"/>
              </a:defRPr>
            </a:lvl4pPr>
            <a:lvl5pPr marL="914080" algn="l" defTabSz="228520" rtl="0" eaLnBrk="1" latinLnBrk="0" hangingPunct="1">
              <a:defRPr sz="900" kern="1200">
                <a:solidFill>
                  <a:schemeClr val="tx1"/>
                </a:solidFill>
                <a:latin typeface="+mn-lt"/>
                <a:ea typeface="+mn-ea"/>
                <a:cs typeface="+mn-cs"/>
              </a:defRPr>
            </a:lvl5pPr>
            <a:lvl6pPr marL="1142599" algn="l" defTabSz="228520" rtl="0" eaLnBrk="1" latinLnBrk="0" hangingPunct="1">
              <a:defRPr sz="900" kern="1200">
                <a:solidFill>
                  <a:schemeClr val="tx1"/>
                </a:solidFill>
                <a:latin typeface="+mn-lt"/>
                <a:ea typeface="+mn-ea"/>
                <a:cs typeface="+mn-cs"/>
              </a:defRPr>
            </a:lvl6pPr>
            <a:lvl7pPr marL="1371120" algn="l" defTabSz="228520" rtl="0" eaLnBrk="1" latinLnBrk="0" hangingPunct="1">
              <a:defRPr sz="900" kern="1200">
                <a:solidFill>
                  <a:schemeClr val="tx1"/>
                </a:solidFill>
                <a:latin typeface="+mn-lt"/>
                <a:ea typeface="+mn-ea"/>
                <a:cs typeface="+mn-cs"/>
              </a:defRPr>
            </a:lvl7pPr>
            <a:lvl8pPr marL="1599640" algn="l" defTabSz="228520" rtl="0" eaLnBrk="1" latinLnBrk="0" hangingPunct="1">
              <a:defRPr sz="900" kern="1200">
                <a:solidFill>
                  <a:schemeClr val="tx1"/>
                </a:solidFill>
                <a:latin typeface="+mn-lt"/>
                <a:ea typeface="+mn-ea"/>
                <a:cs typeface="+mn-cs"/>
              </a:defRPr>
            </a:lvl8pPr>
            <a:lvl9pPr marL="1828160" algn="l" defTabSz="228520" rtl="0" eaLnBrk="1" latinLnBrk="0" hangingPunct="1">
              <a:defRPr sz="900" kern="1200">
                <a:solidFill>
                  <a:schemeClr val="tx1"/>
                </a:solidFill>
                <a:latin typeface="+mn-lt"/>
                <a:ea typeface="+mn-ea"/>
                <a:cs typeface="+mn-cs"/>
              </a:defRPr>
            </a:lvl9pPr>
          </a:lstStyle>
          <a:p>
            <a:r>
              <a:rPr lang="zh-CN" altLang="en-US" sz="9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a:t>
            </a:r>
            <a:endParaRPr lang="zh-CN" altLang="en-US" dirty="0">
              <a:latin typeface="HarmonyOS Sans SC" panose="00000500000000000000" pitchFamily="2" charset="-122"/>
              <a:ea typeface="HarmonyOS Sans SC" panose="00000500000000000000" pitchFamily="2" charset="-122"/>
            </a:endParaRPr>
          </a:p>
        </p:txBody>
      </p:sp>
      <p:sp>
        <p:nvSpPr>
          <p:cNvPr id="10" name="文本框 8">
            <a:extLst>
              <a:ext uri="{FF2B5EF4-FFF2-40B4-BE49-F238E27FC236}">
                <a16:creationId xmlns:a16="http://schemas.microsoft.com/office/drawing/2014/main" id="{EB5A57D2-A634-0A1A-6415-2CBEC8E5C59C}"/>
              </a:ext>
            </a:extLst>
          </p:cNvPr>
          <p:cNvSpPr txBox="1"/>
          <p:nvPr/>
        </p:nvSpPr>
        <p:spPr>
          <a:xfrm>
            <a:off x="6707391" y="2823305"/>
            <a:ext cx="801358" cy="230832"/>
          </a:xfrm>
          <a:prstGeom prst="rect">
            <a:avLst/>
          </a:prstGeom>
          <a:noFill/>
        </p:spPr>
        <p:txBody>
          <a:bodyPr wrap="square">
            <a:spAutoFit/>
          </a:bodyPr>
          <a:lstStyle>
            <a:defPPr>
              <a:defRPr lang="en-US"/>
            </a:defPPr>
            <a:lvl1pPr marL="0" algn="l" defTabSz="228520" rtl="0" eaLnBrk="1" latinLnBrk="0" hangingPunct="1">
              <a:defRPr sz="900" kern="1200">
                <a:solidFill>
                  <a:schemeClr val="tx1"/>
                </a:solidFill>
                <a:latin typeface="+mn-lt"/>
                <a:ea typeface="+mn-ea"/>
                <a:cs typeface="+mn-cs"/>
              </a:defRPr>
            </a:lvl1pPr>
            <a:lvl2pPr marL="228520" algn="l" defTabSz="228520" rtl="0" eaLnBrk="1" latinLnBrk="0" hangingPunct="1">
              <a:defRPr sz="900" kern="1200">
                <a:solidFill>
                  <a:schemeClr val="tx1"/>
                </a:solidFill>
                <a:latin typeface="+mn-lt"/>
                <a:ea typeface="+mn-ea"/>
                <a:cs typeface="+mn-cs"/>
              </a:defRPr>
            </a:lvl2pPr>
            <a:lvl3pPr marL="457041" algn="l" defTabSz="228520" rtl="0" eaLnBrk="1" latinLnBrk="0" hangingPunct="1">
              <a:defRPr sz="900" kern="1200">
                <a:solidFill>
                  <a:schemeClr val="tx1"/>
                </a:solidFill>
                <a:latin typeface="+mn-lt"/>
                <a:ea typeface="+mn-ea"/>
                <a:cs typeface="+mn-cs"/>
              </a:defRPr>
            </a:lvl3pPr>
            <a:lvl4pPr marL="685560" algn="l" defTabSz="228520" rtl="0" eaLnBrk="1" latinLnBrk="0" hangingPunct="1">
              <a:defRPr sz="900" kern="1200">
                <a:solidFill>
                  <a:schemeClr val="tx1"/>
                </a:solidFill>
                <a:latin typeface="+mn-lt"/>
                <a:ea typeface="+mn-ea"/>
                <a:cs typeface="+mn-cs"/>
              </a:defRPr>
            </a:lvl4pPr>
            <a:lvl5pPr marL="914080" algn="l" defTabSz="228520" rtl="0" eaLnBrk="1" latinLnBrk="0" hangingPunct="1">
              <a:defRPr sz="900" kern="1200">
                <a:solidFill>
                  <a:schemeClr val="tx1"/>
                </a:solidFill>
                <a:latin typeface="+mn-lt"/>
                <a:ea typeface="+mn-ea"/>
                <a:cs typeface="+mn-cs"/>
              </a:defRPr>
            </a:lvl5pPr>
            <a:lvl6pPr marL="1142599" algn="l" defTabSz="228520" rtl="0" eaLnBrk="1" latinLnBrk="0" hangingPunct="1">
              <a:defRPr sz="900" kern="1200">
                <a:solidFill>
                  <a:schemeClr val="tx1"/>
                </a:solidFill>
                <a:latin typeface="+mn-lt"/>
                <a:ea typeface="+mn-ea"/>
                <a:cs typeface="+mn-cs"/>
              </a:defRPr>
            </a:lvl6pPr>
            <a:lvl7pPr marL="1371120" algn="l" defTabSz="228520" rtl="0" eaLnBrk="1" latinLnBrk="0" hangingPunct="1">
              <a:defRPr sz="900" kern="1200">
                <a:solidFill>
                  <a:schemeClr val="tx1"/>
                </a:solidFill>
                <a:latin typeface="+mn-lt"/>
                <a:ea typeface="+mn-ea"/>
                <a:cs typeface="+mn-cs"/>
              </a:defRPr>
            </a:lvl7pPr>
            <a:lvl8pPr marL="1599640" algn="l" defTabSz="228520" rtl="0" eaLnBrk="1" latinLnBrk="0" hangingPunct="1">
              <a:defRPr sz="900" kern="1200">
                <a:solidFill>
                  <a:schemeClr val="tx1"/>
                </a:solidFill>
                <a:latin typeface="+mn-lt"/>
                <a:ea typeface="+mn-ea"/>
                <a:cs typeface="+mn-cs"/>
              </a:defRPr>
            </a:lvl8pPr>
            <a:lvl9pPr marL="1828160" algn="l" defTabSz="228520" rtl="0" eaLnBrk="1" latinLnBrk="0" hangingPunct="1">
              <a:defRPr sz="900" kern="1200">
                <a:solidFill>
                  <a:schemeClr val="tx1"/>
                </a:solidFill>
                <a:latin typeface="+mn-lt"/>
                <a:ea typeface="+mn-ea"/>
                <a:cs typeface="+mn-cs"/>
              </a:defRPr>
            </a:lvl9pPr>
          </a:lstStyle>
          <a:p>
            <a:r>
              <a:rPr lang="zh-CN" altLang="en-US" sz="9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a:t>
            </a:r>
            <a:endParaRPr lang="zh-CN" altLang="en-US" dirty="0">
              <a:latin typeface="HarmonyOS Sans SC" panose="00000500000000000000" pitchFamily="2" charset="-122"/>
              <a:ea typeface="HarmonyOS Sans SC" panose="00000500000000000000" pitchFamily="2" charset="-122"/>
            </a:endParaRPr>
          </a:p>
        </p:txBody>
      </p:sp>
      <p:sp>
        <p:nvSpPr>
          <p:cNvPr id="15" name="文本框 8">
            <a:extLst>
              <a:ext uri="{FF2B5EF4-FFF2-40B4-BE49-F238E27FC236}">
                <a16:creationId xmlns:a16="http://schemas.microsoft.com/office/drawing/2014/main" id="{EB5A57D2-A634-0A1A-6415-2CBEC8E5C59C}"/>
              </a:ext>
            </a:extLst>
          </p:cNvPr>
          <p:cNvSpPr txBox="1"/>
          <p:nvPr/>
        </p:nvSpPr>
        <p:spPr>
          <a:xfrm>
            <a:off x="10468171" y="2823305"/>
            <a:ext cx="801358" cy="230832"/>
          </a:xfrm>
          <a:prstGeom prst="rect">
            <a:avLst/>
          </a:prstGeom>
          <a:noFill/>
        </p:spPr>
        <p:txBody>
          <a:bodyPr wrap="square">
            <a:spAutoFit/>
          </a:bodyPr>
          <a:lstStyle>
            <a:defPPr>
              <a:defRPr lang="en-US"/>
            </a:defPPr>
            <a:lvl1pPr marL="0" algn="l" defTabSz="228520" rtl="0" eaLnBrk="1" latinLnBrk="0" hangingPunct="1">
              <a:defRPr sz="900" kern="1200">
                <a:solidFill>
                  <a:schemeClr val="tx1"/>
                </a:solidFill>
                <a:latin typeface="+mn-lt"/>
                <a:ea typeface="+mn-ea"/>
                <a:cs typeface="+mn-cs"/>
              </a:defRPr>
            </a:lvl1pPr>
            <a:lvl2pPr marL="228520" algn="l" defTabSz="228520" rtl="0" eaLnBrk="1" latinLnBrk="0" hangingPunct="1">
              <a:defRPr sz="900" kern="1200">
                <a:solidFill>
                  <a:schemeClr val="tx1"/>
                </a:solidFill>
                <a:latin typeface="+mn-lt"/>
                <a:ea typeface="+mn-ea"/>
                <a:cs typeface="+mn-cs"/>
              </a:defRPr>
            </a:lvl2pPr>
            <a:lvl3pPr marL="457041" algn="l" defTabSz="228520" rtl="0" eaLnBrk="1" latinLnBrk="0" hangingPunct="1">
              <a:defRPr sz="900" kern="1200">
                <a:solidFill>
                  <a:schemeClr val="tx1"/>
                </a:solidFill>
                <a:latin typeface="+mn-lt"/>
                <a:ea typeface="+mn-ea"/>
                <a:cs typeface="+mn-cs"/>
              </a:defRPr>
            </a:lvl3pPr>
            <a:lvl4pPr marL="685560" algn="l" defTabSz="228520" rtl="0" eaLnBrk="1" latinLnBrk="0" hangingPunct="1">
              <a:defRPr sz="900" kern="1200">
                <a:solidFill>
                  <a:schemeClr val="tx1"/>
                </a:solidFill>
                <a:latin typeface="+mn-lt"/>
                <a:ea typeface="+mn-ea"/>
                <a:cs typeface="+mn-cs"/>
              </a:defRPr>
            </a:lvl4pPr>
            <a:lvl5pPr marL="914080" algn="l" defTabSz="228520" rtl="0" eaLnBrk="1" latinLnBrk="0" hangingPunct="1">
              <a:defRPr sz="900" kern="1200">
                <a:solidFill>
                  <a:schemeClr val="tx1"/>
                </a:solidFill>
                <a:latin typeface="+mn-lt"/>
                <a:ea typeface="+mn-ea"/>
                <a:cs typeface="+mn-cs"/>
              </a:defRPr>
            </a:lvl5pPr>
            <a:lvl6pPr marL="1142599" algn="l" defTabSz="228520" rtl="0" eaLnBrk="1" latinLnBrk="0" hangingPunct="1">
              <a:defRPr sz="900" kern="1200">
                <a:solidFill>
                  <a:schemeClr val="tx1"/>
                </a:solidFill>
                <a:latin typeface="+mn-lt"/>
                <a:ea typeface="+mn-ea"/>
                <a:cs typeface="+mn-cs"/>
              </a:defRPr>
            </a:lvl6pPr>
            <a:lvl7pPr marL="1371120" algn="l" defTabSz="228520" rtl="0" eaLnBrk="1" latinLnBrk="0" hangingPunct="1">
              <a:defRPr sz="900" kern="1200">
                <a:solidFill>
                  <a:schemeClr val="tx1"/>
                </a:solidFill>
                <a:latin typeface="+mn-lt"/>
                <a:ea typeface="+mn-ea"/>
                <a:cs typeface="+mn-cs"/>
              </a:defRPr>
            </a:lvl7pPr>
            <a:lvl8pPr marL="1599640" algn="l" defTabSz="228520" rtl="0" eaLnBrk="1" latinLnBrk="0" hangingPunct="1">
              <a:defRPr sz="900" kern="1200">
                <a:solidFill>
                  <a:schemeClr val="tx1"/>
                </a:solidFill>
                <a:latin typeface="+mn-lt"/>
                <a:ea typeface="+mn-ea"/>
                <a:cs typeface="+mn-cs"/>
              </a:defRPr>
            </a:lvl8pPr>
            <a:lvl9pPr marL="1828160" algn="l" defTabSz="228520" rtl="0" eaLnBrk="1" latinLnBrk="0" hangingPunct="1">
              <a:defRPr sz="900" kern="1200">
                <a:solidFill>
                  <a:schemeClr val="tx1"/>
                </a:solidFill>
                <a:latin typeface="+mn-lt"/>
                <a:ea typeface="+mn-ea"/>
                <a:cs typeface="+mn-cs"/>
              </a:defRPr>
            </a:lvl9pPr>
          </a:lstStyle>
          <a:p>
            <a:r>
              <a:rPr lang="zh-CN" altLang="en-US" sz="9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（甲磺酸盐）</a:t>
            </a:r>
            <a:endParaRPr lang="zh-CN" altLang="en-US" dirty="0">
              <a:latin typeface="HarmonyOS Sans SC" panose="00000500000000000000" pitchFamily="2" charset="-122"/>
              <a:ea typeface="HarmonyOS Sans SC" panose="00000500000000000000" pitchFamily="2" charset="-122"/>
            </a:endParaRPr>
          </a:p>
        </p:txBody>
      </p:sp>
    </p:spTree>
    <p:extLst>
      <p:ext uri="{BB962C8B-B14F-4D97-AF65-F5344CB8AC3E}">
        <p14:creationId xmlns:p14="http://schemas.microsoft.com/office/powerpoint/2010/main" val="2439440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矩形: 圆角 80">
            <a:extLst>
              <a:ext uri="{FF2B5EF4-FFF2-40B4-BE49-F238E27FC236}">
                <a16:creationId xmlns:a16="http://schemas.microsoft.com/office/drawing/2014/main" id="{2568A2AA-E7F3-CC3A-334B-D60AE54A1D1B}"/>
              </a:ext>
            </a:extLst>
          </p:cNvPr>
          <p:cNvSpPr>
            <a:spLocks/>
          </p:cNvSpPr>
          <p:nvPr/>
        </p:nvSpPr>
        <p:spPr>
          <a:xfrm>
            <a:off x="368300" y="3883978"/>
            <a:ext cx="11455398" cy="2042160"/>
          </a:xfrm>
          <a:prstGeom prst="roundRect">
            <a:avLst>
              <a:gd name="adj" fmla="val 2595"/>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 name="文本占位符 1">
            <a:extLst>
              <a:ext uri="{FF2B5EF4-FFF2-40B4-BE49-F238E27FC236}">
                <a16:creationId xmlns:a16="http://schemas.microsoft.com/office/drawing/2014/main" id="{25866C46-338F-18BB-F47B-44CECBCB0A79}"/>
              </a:ext>
            </a:extLst>
          </p:cNvPr>
          <p:cNvSpPr>
            <a:spLocks noGrp="1"/>
          </p:cNvSpPr>
          <p:nvPr>
            <p:ph type="body" sz="quarter" idx="10"/>
          </p:nvPr>
        </p:nvSpPr>
        <p:spPr/>
        <p:txBody>
          <a:bodyPr/>
          <a:lstStyle/>
          <a:p>
            <a:r>
              <a:rPr lang="zh-CN" altLang="en-US" dirty="0">
                <a:latin typeface="Arial" panose="020B0604020202020204" pitchFamily="34" charset="0"/>
                <a:sym typeface="Arial" panose="020B0604020202020204" pitchFamily="34" charset="0"/>
              </a:rPr>
              <a:t>王璇，等</a:t>
            </a:r>
            <a:r>
              <a:rPr lang="en-US" altLang="zh-CN" dirty="0">
                <a:latin typeface="Arial" panose="020B0604020202020204" pitchFamily="34" charset="0"/>
                <a:sym typeface="Arial" panose="020B0604020202020204" pitchFamily="34" charset="0"/>
              </a:rPr>
              <a:t>. </a:t>
            </a:r>
            <a:r>
              <a:rPr lang="zh-CN" altLang="en-US" dirty="0">
                <a:latin typeface="Arial" panose="020B0604020202020204" pitchFamily="34" charset="0"/>
                <a:sym typeface="Arial" panose="020B0604020202020204" pitchFamily="34" charset="0"/>
              </a:rPr>
              <a:t>舒巴坦 </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度洛巴坦联合亚胺培南 </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西司他丁成功治疗医院获得性肺炎</a:t>
            </a:r>
            <a:r>
              <a:rPr lang="en-US" altLang="zh-CN" dirty="0">
                <a:latin typeface="Arial" panose="020B0604020202020204" pitchFamily="34" charset="0"/>
                <a:sym typeface="Arial" panose="020B0604020202020204" pitchFamily="34" charset="0"/>
              </a:rPr>
              <a:t>1</a:t>
            </a:r>
            <a:r>
              <a:rPr lang="zh-CN" altLang="en-US" dirty="0">
                <a:latin typeface="Arial" panose="020B0604020202020204" pitchFamily="34" charset="0"/>
                <a:sym typeface="Arial" panose="020B0604020202020204" pitchFamily="34" charset="0"/>
              </a:rPr>
              <a:t>例</a:t>
            </a:r>
            <a:r>
              <a:rPr lang="en-US" altLang="zh-CN" dirty="0">
                <a:latin typeface="Arial" panose="020B0604020202020204" pitchFamily="34" charset="0"/>
                <a:sym typeface="Arial" panose="020B0604020202020204" pitchFamily="34" charset="0"/>
              </a:rPr>
              <a:t>. </a:t>
            </a:r>
            <a:r>
              <a:rPr lang="zh-CN" altLang="en-US" dirty="0">
                <a:latin typeface="Arial" panose="020B0604020202020204" pitchFamily="34" charset="0"/>
                <a:sym typeface="Arial" panose="020B0604020202020204" pitchFamily="34" charset="0"/>
              </a:rPr>
              <a:t>中华传染病杂志</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 </a:t>
            </a:r>
            <a:r>
              <a:rPr lang="en-US" altLang="zh-CN" dirty="0">
                <a:latin typeface="Arial" panose="020B0604020202020204" pitchFamily="34" charset="0"/>
                <a:sym typeface="Arial" panose="020B0604020202020204" pitchFamily="34" charset="0"/>
              </a:rPr>
              <a:t>2025</a:t>
            </a:r>
            <a:r>
              <a:rPr lang="zh-CN" altLang="en-US" dirty="0">
                <a:latin typeface="Arial" panose="020B0604020202020204" pitchFamily="34" charset="0"/>
                <a:sym typeface="Arial" panose="020B0604020202020204" pitchFamily="34" charset="0"/>
              </a:rPr>
              <a:t>，网络预发表</a:t>
            </a:r>
          </a:p>
        </p:txBody>
      </p:sp>
      <p:sp>
        <p:nvSpPr>
          <p:cNvPr id="3" name="文本占位符 2">
            <a:extLst>
              <a:ext uri="{FF2B5EF4-FFF2-40B4-BE49-F238E27FC236}">
                <a16:creationId xmlns:a16="http://schemas.microsoft.com/office/drawing/2014/main" id="{B1685E0A-2264-4259-0F6F-BEBD6518FD05}"/>
              </a:ext>
            </a:extLst>
          </p:cNvPr>
          <p:cNvSpPr>
            <a:spLocks noGrp="1"/>
          </p:cNvSpPr>
          <p:nvPr>
            <p:ph type="body" sz="quarter" idx="11"/>
          </p:nvPr>
        </p:nvSpPr>
        <p:spPr>
          <a:xfrm>
            <a:off x="573742" y="144605"/>
            <a:ext cx="11246784" cy="802640"/>
          </a:xfrm>
        </p:spPr>
        <p:txBody>
          <a:bodyPr/>
          <a:lstStyle/>
          <a:p>
            <a:r>
              <a:rPr lang="zh-CN" altLang="en-US" dirty="0">
                <a:latin typeface="Arial" panose="020B0604020202020204" pitchFamily="34" charset="0"/>
                <a:sym typeface="Arial" panose="020B0604020202020204" pitchFamily="34" charset="0"/>
              </a:rPr>
              <a:t>中国病例报告：舒巴坦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度洛巴坦起效迅速，用药次日体温降至正常，</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清除</a:t>
            </a:r>
          </a:p>
        </p:txBody>
      </p:sp>
      <p:sp>
        <p:nvSpPr>
          <p:cNvPr id="45" name="文本占位符 44">
            <a:extLst>
              <a:ext uri="{FF2B5EF4-FFF2-40B4-BE49-F238E27FC236}">
                <a16:creationId xmlns:a16="http://schemas.microsoft.com/office/drawing/2014/main" id="{5D43B6BB-9F25-6F9A-8FDD-87139E8BB4E3}"/>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：碳青霉烯耐药的鲍曼不动杆菌；</a:t>
            </a:r>
            <a:r>
              <a:rPr lang="en-US" altLang="zh-CN" dirty="0">
                <a:latin typeface="Arial" panose="020B0604020202020204" pitchFamily="34" charset="0"/>
                <a:sym typeface="Arial" panose="020B0604020202020204" pitchFamily="34" charset="0"/>
              </a:rPr>
              <a:t>WBC</a:t>
            </a:r>
            <a:r>
              <a:rPr lang="zh-CN" altLang="en-US" dirty="0">
                <a:latin typeface="Arial" panose="020B0604020202020204" pitchFamily="34" charset="0"/>
                <a:sym typeface="Arial" panose="020B0604020202020204" pitchFamily="34" charset="0"/>
              </a:rPr>
              <a:t>：白细胞计数；</a:t>
            </a:r>
            <a:r>
              <a:rPr lang="en-US" altLang="zh-CN" dirty="0">
                <a:latin typeface="Arial" panose="020B0604020202020204" pitchFamily="34" charset="0"/>
                <a:sym typeface="Arial" panose="020B0604020202020204" pitchFamily="34" charset="0"/>
              </a:rPr>
              <a:t>CRP</a:t>
            </a:r>
            <a:r>
              <a:rPr lang="zh-CN" altLang="en-US" dirty="0">
                <a:latin typeface="Arial" panose="020B0604020202020204" pitchFamily="34" charset="0"/>
                <a:sym typeface="Arial" panose="020B0604020202020204" pitchFamily="34" charset="0"/>
              </a:rPr>
              <a:t>：</a:t>
            </a:r>
            <a:r>
              <a:rPr lang="en-US" altLang="zh-CN" dirty="0">
                <a:latin typeface="Arial" panose="020B0604020202020204" pitchFamily="34" charset="0"/>
                <a:sym typeface="Arial" panose="020B0604020202020204" pitchFamily="34" charset="0"/>
              </a:rPr>
              <a:t>C</a:t>
            </a:r>
            <a:r>
              <a:rPr lang="zh-CN" altLang="en-US" dirty="0">
                <a:latin typeface="Arial" panose="020B0604020202020204" pitchFamily="34" charset="0"/>
                <a:sym typeface="Arial" panose="020B0604020202020204" pitchFamily="34" charset="0"/>
              </a:rPr>
              <a:t>反应蛋白；</a:t>
            </a:r>
            <a:r>
              <a:rPr lang="en-US" altLang="zh-CN" dirty="0">
                <a:latin typeface="Arial" panose="020B0604020202020204" pitchFamily="34" charset="0"/>
                <a:sym typeface="Arial" panose="020B0604020202020204" pitchFamily="34" charset="0"/>
              </a:rPr>
              <a:t>PCT</a:t>
            </a:r>
            <a:r>
              <a:rPr lang="zh-CN" altLang="en-US" dirty="0">
                <a:latin typeface="Arial" panose="020B0604020202020204" pitchFamily="34" charset="0"/>
                <a:sym typeface="Arial" panose="020B0604020202020204" pitchFamily="34" charset="0"/>
              </a:rPr>
              <a:t>：降钙素原；</a:t>
            </a:r>
            <a:r>
              <a:rPr lang="en-US" altLang="zh-CN" dirty="0">
                <a:latin typeface="Arial" panose="020B0604020202020204" pitchFamily="34" charset="0"/>
                <a:sym typeface="Arial" panose="020B0604020202020204" pitchFamily="34" charset="0"/>
              </a:rPr>
              <a:t>IL</a:t>
            </a:r>
            <a:r>
              <a:rPr lang="zh-CN" altLang="en-US" dirty="0">
                <a:latin typeface="Arial" panose="020B0604020202020204" pitchFamily="34" charset="0"/>
                <a:sym typeface="Arial" panose="020B0604020202020204" pitchFamily="34" charset="0"/>
              </a:rPr>
              <a:t>：白细胞介素；</a:t>
            </a:r>
            <a:r>
              <a:rPr lang="en-US" altLang="zh-CN" dirty="0">
                <a:latin typeface="Arial" panose="020B0604020202020204" pitchFamily="34" charset="0"/>
                <a:sym typeface="Arial" panose="020B0604020202020204" pitchFamily="34" charset="0"/>
              </a:rPr>
              <a:t>eGFR</a:t>
            </a:r>
            <a:r>
              <a:rPr lang="zh-CN" altLang="en-US" dirty="0">
                <a:latin typeface="Arial" panose="020B0604020202020204" pitchFamily="34" charset="0"/>
                <a:sym typeface="Arial" panose="020B0604020202020204" pitchFamily="34" charset="0"/>
              </a:rPr>
              <a:t>：表皮生长因子受体</a:t>
            </a:r>
          </a:p>
        </p:txBody>
      </p:sp>
      <p:sp>
        <p:nvSpPr>
          <p:cNvPr id="4" name="文本占位符 3">
            <a:extLst>
              <a:ext uri="{FF2B5EF4-FFF2-40B4-BE49-F238E27FC236}">
                <a16:creationId xmlns:a16="http://schemas.microsoft.com/office/drawing/2014/main" id="{B10710C1-F235-7160-255B-8B1DF76CC4A2}"/>
              </a:ext>
            </a:extLst>
          </p:cNvPr>
          <p:cNvSpPr txBox="1">
            <a:spLocks/>
          </p:cNvSpPr>
          <p:nvPr/>
        </p:nvSpPr>
        <p:spPr>
          <a:xfrm>
            <a:off x="330200" y="7535784"/>
            <a:ext cx="11531600" cy="2154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p:txBody>
      </p:sp>
      <p:sp>
        <p:nvSpPr>
          <p:cNvPr id="9" name="文本框 8">
            <a:extLst>
              <a:ext uri="{FF2B5EF4-FFF2-40B4-BE49-F238E27FC236}">
                <a16:creationId xmlns:a16="http://schemas.microsoft.com/office/drawing/2014/main" id="{DE4A7D63-35F3-69DA-FB01-06EC620C4E97}"/>
              </a:ext>
            </a:extLst>
          </p:cNvPr>
          <p:cNvSpPr txBox="1"/>
          <p:nvPr/>
        </p:nvSpPr>
        <p:spPr>
          <a:xfrm>
            <a:off x="2873335" y="1028700"/>
            <a:ext cx="910827" cy="261610"/>
          </a:xfrm>
          <a:prstGeom prst="rect">
            <a:avLst/>
          </a:prstGeom>
          <a:noFill/>
        </p:spPr>
        <p:txBody>
          <a:bodyPr wrap="none">
            <a:spAutoFit/>
          </a:bodyPr>
          <a:lstStyle/>
          <a:p>
            <a:pPr algn="ctr"/>
            <a:r>
              <a:rPr lang="en-US" altLang="zh-CN" sz="1100" b="0" i="0" dirty="0">
                <a:solidFill>
                  <a:srgbClr val="333333"/>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2024</a:t>
            </a:r>
            <a:r>
              <a:rPr lang="en-US" altLang="zh-CN" sz="1100" dirty="0">
                <a:solidFill>
                  <a:srgbClr val="333333"/>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en-US" altLang="zh-CN" sz="1100" b="0" i="0" dirty="0">
                <a:solidFill>
                  <a:srgbClr val="333333"/>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12.23</a:t>
            </a:r>
            <a:endParaRPr lang="zh-CN" altLang="en-US" sz="11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11" name="文本框 10">
            <a:extLst>
              <a:ext uri="{FF2B5EF4-FFF2-40B4-BE49-F238E27FC236}">
                <a16:creationId xmlns:a16="http://schemas.microsoft.com/office/drawing/2014/main" id="{35EC577B-CDAC-53F4-B400-C3CD77175BC4}"/>
              </a:ext>
            </a:extLst>
          </p:cNvPr>
          <p:cNvSpPr txBox="1"/>
          <p:nvPr/>
        </p:nvSpPr>
        <p:spPr>
          <a:xfrm>
            <a:off x="4657376" y="1028700"/>
            <a:ext cx="713657" cy="261610"/>
          </a:xfrm>
          <a:prstGeom prst="rect">
            <a:avLst/>
          </a:prstGeom>
          <a:noFill/>
        </p:spPr>
        <p:txBody>
          <a:bodyPr wrap="none">
            <a:spAutoFit/>
          </a:bodyPr>
          <a:lstStyle/>
          <a:p>
            <a:pPr algn="ctr"/>
            <a:r>
              <a:rPr lang="en-US" altLang="zh-CN" sz="1100" b="0" i="0" dirty="0">
                <a:solidFill>
                  <a:srgbClr val="333333"/>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2025</a:t>
            </a:r>
            <a:r>
              <a:rPr lang="en-US" altLang="zh-CN" sz="1100" dirty="0">
                <a:solidFill>
                  <a:srgbClr val="333333"/>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en-US" altLang="zh-CN" sz="1100" b="0" i="0" dirty="0">
                <a:solidFill>
                  <a:srgbClr val="333333"/>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01</a:t>
            </a:r>
            <a:endParaRPr lang="zh-CN" altLang="en-US" sz="11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14" name="文本框 13">
            <a:extLst>
              <a:ext uri="{FF2B5EF4-FFF2-40B4-BE49-F238E27FC236}">
                <a16:creationId xmlns:a16="http://schemas.microsoft.com/office/drawing/2014/main" id="{CDD0032D-94FC-C2E7-5BDA-54BA94AC162B}"/>
              </a:ext>
            </a:extLst>
          </p:cNvPr>
          <p:cNvSpPr txBox="1"/>
          <p:nvPr/>
        </p:nvSpPr>
        <p:spPr>
          <a:xfrm>
            <a:off x="6277854" y="1028700"/>
            <a:ext cx="918841" cy="261610"/>
          </a:xfrm>
          <a:prstGeom prst="rect">
            <a:avLst/>
          </a:prstGeom>
          <a:noFill/>
        </p:spPr>
        <p:txBody>
          <a:bodyPr wrap="none">
            <a:spAutoFit/>
          </a:bodyPr>
          <a:lstStyle/>
          <a:p>
            <a:pPr algn="ctr"/>
            <a:r>
              <a:rPr lang="en-US" altLang="zh-CN" sz="1100" b="0" i="0" dirty="0">
                <a:solidFill>
                  <a:srgbClr val="333333"/>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2025</a:t>
            </a:r>
            <a:r>
              <a:rPr lang="en-US" altLang="zh-CN" sz="1100" dirty="0">
                <a:solidFill>
                  <a:srgbClr val="333333"/>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.0</a:t>
            </a:r>
            <a:r>
              <a:rPr lang="en-US" altLang="zh-CN" sz="1100" b="0" i="0" dirty="0">
                <a:solidFill>
                  <a:srgbClr val="333333"/>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1.28</a:t>
            </a:r>
            <a:endParaRPr lang="zh-CN" altLang="en-US" sz="11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17" name="文本框 16">
            <a:extLst>
              <a:ext uri="{FF2B5EF4-FFF2-40B4-BE49-F238E27FC236}">
                <a16:creationId xmlns:a16="http://schemas.microsoft.com/office/drawing/2014/main" id="{79ED898B-4813-9B35-B49A-3BCAF53666A8}"/>
              </a:ext>
            </a:extLst>
          </p:cNvPr>
          <p:cNvSpPr txBox="1"/>
          <p:nvPr/>
        </p:nvSpPr>
        <p:spPr>
          <a:xfrm>
            <a:off x="7925698" y="1028700"/>
            <a:ext cx="918841" cy="261610"/>
          </a:xfrm>
          <a:prstGeom prst="rect">
            <a:avLst/>
          </a:prstGeom>
          <a:noFill/>
        </p:spPr>
        <p:txBody>
          <a:bodyPr wrap="none">
            <a:spAutoFit/>
          </a:bodyPr>
          <a:lstStyle/>
          <a:p>
            <a:pPr algn="ctr"/>
            <a:r>
              <a:rPr lang="en-US" altLang="zh-CN" sz="1100" b="0" i="0" dirty="0">
                <a:solidFill>
                  <a:srgbClr val="333333"/>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2025</a:t>
            </a:r>
            <a:r>
              <a:rPr lang="en-US" altLang="zh-CN" sz="1100" dirty="0">
                <a:solidFill>
                  <a:srgbClr val="333333"/>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.0</a:t>
            </a:r>
            <a:r>
              <a:rPr lang="en-US" altLang="zh-CN" sz="1100" b="0" i="0" dirty="0">
                <a:solidFill>
                  <a:srgbClr val="333333"/>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2.12</a:t>
            </a:r>
            <a:endParaRPr lang="zh-CN" altLang="en-US" sz="11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20" name="文本框 19">
            <a:extLst>
              <a:ext uri="{FF2B5EF4-FFF2-40B4-BE49-F238E27FC236}">
                <a16:creationId xmlns:a16="http://schemas.microsoft.com/office/drawing/2014/main" id="{916B63AB-D692-CB63-74AC-10097758DCAD}"/>
              </a:ext>
            </a:extLst>
          </p:cNvPr>
          <p:cNvSpPr txBox="1"/>
          <p:nvPr/>
        </p:nvSpPr>
        <p:spPr>
          <a:xfrm>
            <a:off x="9611156" y="1028700"/>
            <a:ext cx="918841" cy="261610"/>
          </a:xfrm>
          <a:prstGeom prst="rect">
            <a:avLst/>
          </a:prstGeom>
          <a:noFill/>
        </p:spPr>
        <p:txBody>
          <a:bodyPr wrap="none">
            <a:spAutoFit/>
          </a:bodyPr>
          <a:lstStyle/>
          <a:p>
            <a:pPr algn="ctr"/>
            <a:r>
              <a:rPr lang="en-US" altLang="zh-CN" sz="1100" b="0" i="0" dirty="0">
                <a:solidFill>
                  <a:srgbClr val="333333"/>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2025</a:t>
            </a:r>
            <a:r>
              <a:rPr lang="en-US" altLang="zh-CN" sz="1100" dirty="0">
                <a:solidFill>
                  <a:srgbClr val="333333"/>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.0</a:t>
            </a:r>
            <a:r>
              <a:rPr lang="en-US" altLang="zh-CN" sz="1100" b="0" i="0" dirty="0">
                <a:solidFill>
                  <a:srgbClr val="333333"/>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2.13</a:t>
            </a:r>
          </a:p>
        </p:txBody>
      </p:sp>
      <p:sp>
        <p:nvSpPr>
          <p:cNvPr id="23" name="文本框 22">
            <a:extLst>
              <a:ext uri="{FF2B5EF4-FFF2-40B4-BE49-F238E27FC236}">
                <a16:creationId xmlns:a16="http://schemas.microsoft.com/office/drawing/2014/main" id="{FF3C4838-E883-D276-0240-C1521E0C992D}"/>
              </a:ext>
            </a:extLst>
          </p:cNvPr>
          <p:cNvSpPr txBox="1"/>
          <p:nvPr/>
        </p:nvSpPr>
        <p:spPr>
          <a:xfrm>
            <a:off x="10849307" y="931863"/>
            <a:ext cx="889987" cy="430887"/>
          </a:xfrm>
          <a:prstGeom prst="rect">
            <a:avLst/>
          </a:prstGeom>
          <a:noFill/>
        </p:spPr>
        <p:txBody>
          <a:bodyPr wrap="none">
            <a:spAutoFit/>
          </a:bodyPr>
          <a:lstStyle/>
          <a:p>
            <a:pPr algn="ctr"/>
            <a:r>
              <a:rPr lang="en-US" altLang="zh-CN" sz="1100" b="1" i="0" dirty="0">
                <a:solidFill>
                  <a:schemeClr val="accent1"/>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2025</a:t>
            </a:r>
            <a:r>
              <a:rPr lang="en-US" altLang="zh-CN" sz="1100" b="1" dirty="0">
                <a:solidFill>
                  <a:schemeClr val="accent1"/>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.0</a:t>
            </a:r>
            <a:r>
              <a:rPr lang="en-US" altLang="zh-CN" sz="1100" b="1" i="0" dirty="0">
                <a:solidFill>
                  <a:schemeClr val="accent1"/>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2.14</a:t>
            </a:r>
          </a:p>
          <a:p>
            <a:pPr algn="ctr"/>
            <a:r>
              <a:rPr lang="zh-CN" altLang="en-US" sz="1100" b="1" i="0" dirty="0">
                <a:solidFill>
                  <a:schemeClr val="accent1"/>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（第</a:t>
            </a:r>
            <a:r>
              <a:rPr lang="en-US" altLang="zh-CN" sz="1100" b="1" i="0" dirty="0">
                <a:solidFill>
                  <a:schemeClr val="accent1"/>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a:t>
            </a:r>
            <a:r>
              <a:rPr lang="zh-CN" altLang="en-US" sz="1100" b="1" i="0" dirty="0">
                <a:solidFill>
                  <a:schemeClr val="accent1"/>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天）</a:t>
            </a:r>
            <a:endParaRPr lang="en-US" altLang="zh-CN" sz="1100" b="1" i="0" dirty="0">
              <a:solidFill>
                <a:schemeClr val="accent1"/>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24" name="文本框 23">
            <a:extLst>
              <a:ext uri="{FF2B5EF4-FFF2-40B4-BE49-F238E27FC236}">
                <a16:creationId xmlns:a16="http://schemas.microsoft.com/office/drawing/2014/main" id="{E4F92124-8320-CC5C-8345-2675F5F1057A}"/>
              </a:ext>
            </a:extLst>
          </p:cNvPr>
          <p:cNvSpPr txBox="1"/>
          <p:nvPr/>
        </p:nvSpPr>
        <p:spPr>
          <a:xfrm>
            <a:off x="10856930" y="1508125"/>
            <a:ext cx="963595" cy="400110"/>
          </a:xfrm>
          <a:prstGeom prst="rect">
            <a:avLst/>
          </a:prstGeom>
          <a:noFill/>
        </p:spPr>
        <p:txBody>
          <a:bodyPr wrap="square">
            <a:spAutoFit/>
          </a:bodyPr>
          <a:lstStyle/>
          <a:p>
            <a:pPr algn="ctr">
              <a:spcAft>
                <a:spcPts val="600"/>
              </a:spcAft>
            </a:pPr>
            <a:r>
              <a:rPr lang="zh-CN" altLang="en-US" sz="1000" b="1" dirty="0">
                <a:solidFill>
                  <a:schemeClr val="accent2"/>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起始舒巴坦</a:t>
            </a:r>
            <a:r>
              <a:rPr lang="en-US" altLang="zh-CN" sz="1000" b="1" dirty="0">
                <a:solidFill>
                  <a:schemeClr val="accent2"/>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zh-CN" altLang="en-US" sz="1000" b="1" dirty="0">
                <a:solidFill>
                  <a:schemeClr val="accent2"/>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度洛巴坦治疗</a:t>
            </a:r>
            <a:endParaRPr lang="en-US" altLang="zh-CN" sz="1000" b="1" i="0" dirty="0">
              <a:solidFill>
                <a:schemeClr val="accent2"/>
              </a:solidFill>
              <a:effectLst/>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graphicFrame>
        <p:nvGraphicFramePr>
          <p:cNvPr id="25" name="表格 24">
            <a:extLst>
              <a:ext uri="{FF2B5EF4-FFF2-40B4-BE49-F238E27FC236}">
                <a16:creationId xmlns:a16="http://schemas.microsoft.com/office/drawing/2014/main" id="{76913239-D4CE-734F-7B1B-FFAF8E3E58F3}"/>
              </a:ext>
            </a:extLst>
          </p:cNvPr>
          <p:cNvGraphicFramePr>
            <a:graphicFrameLocks noGrp="1"/>
          </p:cNvGraphicFramePr>
          <p:nvPr>
            <p:extLst>
              <p:ext uri="{D42A27DB-BD31-4B8C-83A1-F6EECF244321}">
                <p14:modId xmlns:p14="http://schemas.microsoft.com/office/powerpoint/2010/main" val="1218649779"/>
              </p:ext>
            </p:extLst>
          </p:nvPr>
        </p:nvGraphicFramePr>
        <p:xfrm>
          <a:off x="368300" y="3883978"/>
          <a:ext cx="11455398" cy="2042160"/>
        </p:xfrm>
        <a:graphic>
          <a:graphicData uri="http://schemas.openxmlformats.org/drawingml/2006/table">
            <a:tbl>
              <a:tblPr firstRow="1" bandRow="1">
                <a:tableStyleId>{5C22544A-7EE6-4342-B048-85BDC9FD1C3A}</a:tableStyleId>
              </a:tblPr>
              <a:tblGrid>
                <a:gridCol w="636411">
                  <a:extLst>
                    <a:ext uri="{9D8B030D-6E8A-4147-A177-3AD203B41FA5}">
                      <a16:colId xmlns:a16="http://schemas.microsoft.com/office/drawing/2014/main" val="1401173942"/>
                    </a:ext>
                  </a:extLst>
                </a:gridCol>
                <a:gridCol w="636411">
                  <a:extLst>
                    <a:ext uri="{9D8B030D-6E8A-4147-A177-3AD203B41FA5}">
                      <a16:colId xmlns:a16="http://schemas.microsoft.com/office/drawing/2014/main" val="1231845835"/>
                    </a:ext>
                  </a:extLst>
                </a:gridCol>
                <a:gridCol w="636411">
                  <a:extLst>
                    <a:ext uri="{9D8B030D-6E8A-4147-A177-3AD203B41FA5}">
                      <a16:colId xmlns:a16="http://schemas.microsoft.com/office/drawing/2014/main" val="308877866"/>
                    </a:ext>
                  </a:extLst>
                </a:gridCol>
                <a:gridCol w="636411">
                  <a:extLst>
                    <a:ext uri="{9D8B030D-6E8A-4147-A177-3AD203B41FA5}">
                      <a16:colId xmlns:a16="http://schemas.microsoft.com/office/drawing/2014/main" val="65553313"/>
                    </a:ext>
                  </a:extLst>
                </a:gridCol>
                <a:gridCol w="636411">
                  <a:extLst>
                    <a:ext uri="{9D8B030D-6E8A-4147-A177-3AD203B41FA5}">
                      <a16:colId xmlns:a16="http://schemas.microsoft.com/office/drawing/2014/main" val="2695189833"/>
                    </a:ext>
                  </a:extLst>
                </a:gridCol>
                <a:gridCol w="636411">
                  <a:extLst>
                    <a:ext uri="{9D8B030D-6E8A-4147-A177-3AD203B41FA5}">
                      <a16:colId xmlns:a16="http://schemas.microsoft.com/office/drawing/2014/main" val="2359337530"/>
                    </a:ext>
                  </a:extLst>
                </a:gridCol>
                <a:gridCol w="636411">
                  <a:extLst>
                    <a:ext uri="{9D8B030D-6E8A-4147-A177-3AD203B41FA5}">
                      <a16:colId xmlns:a16="http://schemas.microsoft.com/office/drawing/2014/main" val="2189313069"/>
                    </a:ext>
                  </a:extLst>
                </a:gridCol>
                <a:gridCol w="636411">
                  <a:extLst>
                    <a:ext uri="{9D8B030D-6E8A-4147-A177-3AD203B41FA5}">
                      <a16:colId xmlns:a16="http://schemas.microsoft.com/office/drawing/2014/main" val="4247268259"/>
                    </a:ext>
                  </a:extLst>
                </a:gridCol>
                <a:gridCol w="636411">
                  <a:extLst>
                    <a:ext uri="{9D8B030D-6E8A-4147-A177-3AD203B41FA5}">
                      <a16:colId xmlns:a16="http://schemas.microsoft.com/office/drawing/2014/main" val="2921752697"/>
                    </a:ext>
                  </a:extLst>
                </a:gridCol>
                <a:gridCol w="636411">
                  <a:extLst>
                    <a:ext uri="{9D8B030D-6E8A-4147-A177-3AD203B41FA5}">
                      <a16:colId xmlns:a16="http://schemas.microsoft.com/office/drawing/2014/main" val="3438993808"/>
                    </a:ext>
                  </a:extLst>
                </a:gridCol>
                <a:gridCol w="636411">
                  <a:extLst>
                    <a:ext uri="{9D8B030D-6E8A-4147-A177-3AD203B41FA5}">
                      <a16:colId xmlns:a16="http://schemas.microsoft.com/office/drawing/2014/main" val="3688692957"/>
                    </a:ext>
                  </a:extLst>
                </a:gridCol>
                <a:gridCol w="636411">
                  <a:extLst>
                    <a:ext uri="{9D8B030D-6E8A-4147-A177-3AD203B41FA5}">
                      <a16:colId xmlns:a16="http://schemas.microsoft.com/office/drawing/2014/main" val="857498705"/>
                    </a:ext>
                  </a:extLst>
                </a:gridCol>
                <a:gridCol w="636411">
                  <a:extLst>
                    <a:ext uri="{9D8B030D-6E8A-4147-A177-3AD203B41FA5}">
                      <a16:colId xmlns:a16="http://schemas.microsoft.com/office/drawing/2014/main" val="426061875"/>
                    </a:ext>
                  </a:extLst>
                </a:gridCol>
                <a:gridCol w="636411">
                  <a:extLst>
                    <a:ext uri="{9D8B030D-6E8A-4147-A177-3AD203B41FA5}">
                      <a16:colId xmlns:a16="http://schemas.microsoft.com/office/drawing/2014/main" val="2057800423"/>
                    </a:ext>
                  </a:extLst>
                </a:gridCol>
                <a:gridCol w="636411">
                  <a:extLst>
                    <a:ext uri="{9D8B030D-6E8A-4147-A177-3AD203B41FA5}">
                      <a16:colId xmlns:a16="http://schemas.microsoft.com/office/drawing/2014/main" val="2297150936"/>
                    </a:ext>
                  </a:extLst>
                </a:gridCol>
                <a:gridCol w="636411">
                  <a:extLst>
                    <a:ext uri="{9D8B030D-6E8A-4147-A177-3AD203B41FA5}">
                      <a16:colId xmlns:a16="http://schemas.microsoft.com/office/drawing/2014/main" val="1040321827"/>
                    </a:ext>
                  </a:extLst>
                </a:gridCol>
                <a:gridCol w="636411">
                  <a:extLst>
                    <a:ext uri="{9D8B030D-6E8A-4147-A177-3AD203B41FA5}">
                      <a16:colId xmlns:a16="http://schemas.microsoft.com/office/drawing/2014/main" val="1004197561"/>
                    </a:ext>
                  </a:extLst>
                </a:gridCol>
                <a:gridCol w="636411">
                  <a:extLst>
                    <a:ext uri="{9D8B030D-6E8A-4147-A177-3AD203B41FA5}">
                      <a16:colId xmlns:a16="http://schemas.microsoft.com/office/drawing/2014/main" val="1812269439"/>
                    </a:ext>
                  </a:extLst>
                </a:gridCol>
              </a:tblGrid>
              <a:tr h="243840">
                <a:tc>
                  <a:txBody>
                    <a:bodyPr/>
                    <a:lstStyle/>
                    <a:p>
                      <a:pPr algn="ctr"/>
                      <a:r>
                        <a:rPr lang="zh-CN" altLang="en-US" sz="1000" dirty="0">
                          <a:latin typeface="Arial" panose="020B0604020202020204" pitchFamily="34" charset="0"/>
                          <a:ea typeface="HarmonyOS Sans SC" panose="00000500000000000000" pitchFamily="2" charset="-122"/>
                          <a:sym typeface="Arial" panose="020B0604020202020204" pitchFamily="34" charset="0"/>
                        </a:rPr>
                        <a:t>第</a:t>
                      </a:r>
                      <a:r>
                        <a:rPr lang="en-US" altLang="zh-CN" sz="1000" dirty="0">
                          <a:latin typeface="Arial" panose="020B0604020202020204" pitchFamily="34" charset="0"/>
                          <a:ea typeface="HarmonyOS Sans SC" panose="00000500000000000000" pitchFamily="2" charset="-122"/>
                          <a:sym typeface="Arial" panose="020B0604020202020204" pitchFamily="34" charset="0"/>
                        </a:rPr>
                        <a:t>1</a:t>
                      </a:r>
                      <a:r>
                        <a:rPr lang="zh-CN" altLang="en-US" sz="1000" dirty="0">
                          <a:latin typeface="Arial" panose="020B0604020202020204" pitchFamily="34" charset="0"/>
                          <a:ea typeface="HarmonyOS Sans SC" panose="00000500000000000000" pitchFamily="2" charset="-122"/>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2</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3</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4</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5</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6</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7</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8</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9</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10</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11</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12</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13</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14</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15</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16</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17</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第</a:t>
                      </a:r>
                      <a:r>
                        <a:rPr kumimoji="0" lang="en-US" altLang="zh-CN"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18</a:t>
                      </a:r>
                      <a:r>
                        <a:rPr kumimoji="0" lang="zh-CN" altLang="en-US" sz="1000" b="1"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cs"/>
                          <a:sym typeface="Arial" panose="020B0604020202020204" pitchFamily="34" charset="0"/>
                        </a:rPr>
                        <a:t>天</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4052148884"/>
                  </a:ext>
                </a:extLst>
              </a:tr>
              <a:tr h="396240">
                <a:tc gridSpan="7">
                  <a:txBody>
                    <a:bodyPr/>
                    <a:lstStyle/>
                    <a:p>
                      <a:pPr algn="ctr"/>
                      <a:r>
                        <a:rPr lang="zh-CN" altLang="en-US" sz="1000" b="1" dirty="0">
                          <a:latin typeface="Arial" panose="020B0604020202020204" pitchFamily="34" charset="0"/>
                          <a:ea typeface="HarmonyOS Sans SC" panose="00000500000000000000" pitchFamily="2" charset="-122"/>
                          <a:sym typeface="Arial" panose="020B0604020202020204" pitchFamily="34" charset="0"/>
                        </a:rPr>
                        <a:t>舒巴坦</a:t>
                      </a:r>
                      <a:r>
                        <a:rPr lang="en-US" altLang="zh-CN" sz="1000" b="1" dirty="0">
                          <a:latin typeface="Arial" panose="020B0604020202020204" pitchFamily="34" charset="0"/>
                          <a:ea typeface="HarmonyOS Sans SC" panose="00000500000000000000" pitchFamily="2" charset="-122"/>
                          <a:sym typeface="Arial" panose="020B0604020202020204" pitchFamily="34" charset="0"/>
                        </a:rPr>
                        <a:t>-</a:t>
                      </a:r>
                      <a:r>
                        <a:rPr lang="zh-CN" altLang="en-US" sz="1000" b="1" dirty="0">
                          <a:latin typeface="Arial" panose="020B0604020202020204" pitchFamily="34" charset="0"/>
                          <a:ea typeface="HarmonyOS Sans SC" panose="00000500000000000000" pitchFamily="2" charset="-122"/>
                          <a:sym typeface="Arial" panose="020B0604020202020204" pitchFamily="34" charset="0"/>
                        </a:rPr>
                        <a:t>度洛巴坦</a:t>
                      </a:r>
                      <a:r>
                        <a:rPr lang="en-US" altLang="zh-CN" sz="1000" b="1" dirty="0">
                          <a:latin typeface="Arial" panose="020B0604020202020204" pitchFamily="34" charset="0"/>
                          <a:ea typeface="HarmonyOS Sans SC" panose="00000500000000000000" pitchFamily="2" charset="-122"/>
                          <a:sym typeface="Arial" panose="020B0604020202020204" pitchFamily="34" charset="0"/>
                        </a:rPr>
                        <a:t>1g/1g q6h</a:t>
                      </a:r>
                      <a:r>
                        <a:rPr lang="zh-CN" altLang="en-US" sz="1000" dirty="0">
                          <a:latin typeface="Arial" panose="020B0604020202020204" pitchFamily="34" charset="0"/>
                          <a:ea typeface="HarmonyOS Sans SC" panose="00000500000000000000" pitchFamily="2" charset="-122"/>
                          <a:sym typeface="Arial" panose="020B0604020202020204" pitchFamily="34" charset="0"/>
                        </a:rPr>
                        <a:t>（输注时间</a:t>
                      </a:r>
                      <a:r>
                        <a:rPr lang="en-US" altLang="zh-CN" sz="1000" dirty="0">
                          <a:latin typeface="Arial" panose="020B0604020202020204" pitchFamily="34" charset="0"/>
                          <a:ea typeface="HarmonyOS Sans SC" panose="00000500000000000000" pitchFamily="2" charset="-122"/>
                          <a:sym typeface="Arial" panose="020B0604020202020204" pitchFamily="34" charset="0"/>
                        </a:rPr>
                        <a:t>&gt;3h</a:t>
                      </a:r>
                      <a:r>
                        <a:rPr lang="zh-CN" altLang="en-US" sz="1000" dirty="0">
                          <a:latin typeface="Arial" panose="020B0604020202020204" pitchFamily="34" charset="0"/>
                          <a:ea typeface="HarmonyOS Sans SC" panose="00000500000000000000" pitchFamily="2" charset="-122"/>
                          <a:sym typeface="Arial" panose="020B0604020202020204" pitchFamily="34" charset="0"/>
                        </a:rPr>
                        <a:t>）</a:t>
                      </a:r>
                      <a:r>
                        <a:rPr lang="en-US" altLang="zh-CN" sz="1000" dirty="0">
                          <a:latin typeface="Arial" panose="020B0604020202020204" pitchFamily="34" charset="0"/>
                          <a:ea typeface="HarmonyOS Sans SC" panose="00000500000000000000" pitchFamily="2" charset="-122"/>
                          <a:sym typeface="Arial" panose="020B0604020202020204" pitchFamily="34" charset="0"/>
                        </a:rPr>
                        <a:t>+</a:t>
                      </a:r>
                      <a:r>
                        <a:rPr lang="zh-CN" altLang="en-US" sz="1000" dirty="0">
                          <a:latin typeface="Arial" panose="020B0604020202020204" pitchFamily="34" charset="0"/>
                          <a:ea typeface="HarmonyOS Sans SC" panose="00000500000000000000" pitchFamily="2" charset="-122"/>
                          <a:sym typeface="Arial" panose="020B0604020202020204" pitchFamily="34" charset="0"/>
                        </a:rPr>
                        <a:t>亚胺培南</a:t>
                      </a:r>
                      <a:r>
                        <a:rPr lang="en-US" altLang="zh-CN" sz="1000" dirty="0">
                          <a:latin typeface="Arial" panose="020B0604020202020204" pitchFamily="34" charset="0"/>
                          <a:ea typeface="HarmonyOS Sans SC" panose="00000500000000000000" pitchFamily="2" charset="-122"/>
                          <a:sym typeface="Arial" panose="020B0604020202020204" pitchFamily="34" charset="0"/>
                        </a:rPr>
                        <a:t>-</a:t>
                      </a:r>
                      <a:r>
                        <a:rPr lang="zh-CN" altLang="en-US" sz="1000" dirty="0">
                          <a:latin typeface="Arial" panose="020B0604020202020204" pitchFamily="34" charset="0"/>
                          <a:ea typeface="HarmonyOS Sans SC" panose="00000500000000000000" pitchFamily="2" charset="-122"/>
                          <a:sym typeface="Arial" panose="020B0604020202020204" pitchFamily="34" charset="0"/>
                        </a:rPr>
                        <a:t>西司他丁</a:t>
                      </a:r>
                      <a:r>
                        <a:rPr lang="en-US" altLang="zh-CN" sz="1000" dirty="0">
                          <a:latin typeface="Arial" panose="020B0604020202020204" pitchFamily="34" charset="0"/>
                          <a:ea typeface="HarmonyOS Sans SC" panose="00000500000000000000" pitchFamily="2" charset="-122"/>
                          <a:sym typeface="Arial" panose="020B0604020202020204" pitchFamily="34" charset="0"/>
                        </a:rPr>
                        <a:t>1g/1g q6h</a:t>
                      </a:r>
                      <a:r>
                        <a:rPr lang="zh-CN" altLang="en-US" sz="1000" dirty="0">
                          <a:latin typeface="Arial" panose="020B0604020202020204" pitchFamily="34" charset="0"/>
                          <a:ea typeface="HarmonyOS Sans SC" panose="00000500000000000000" pitchFamily="2" charset="-122"/>
                          <a:sym typeface="Arial" panose="020B0604020202020204" pitchFamily="34" charset="0"/>
                        </a:rPr>
                        <a:t>（输注时间</a:t>
                      </a:r>
                      <a:r>
                        <a:rPr lang="en-US" altLang="zh-CN" sz="1000" dirty="0">
                          <a:latin typeface="Arial" panose="020B0604020202020204" pitchFamily="34" charset="0"/>
                          <a:ea typeface="HarmonyOS Sans SC" panose="00000500000000000000" pitchFamily="2" charset="-122"/>
                          <a:sym typeface="Arial" panose="020B0604020202020204" pitchFamily="34" charset="0"/>
                        </a:rPr>
                        <a:t>&gt;1h</a:t>
                      </a:r>
                      <a:r>
                        <a:rPr lang="zh-CN" altLang="en-US" sz="1000" dirty="0">
                          <a:latin typeface="Arial" panose="020B0604020202020204" pitchFamily="34" charset="0"/>
                          <a:ea typeface="HarmonyOS Sans SC" panose="00000500000000000000" pitchFamily="2" charset="-122"/>
                          <a:sym typeface="Arial" panose="020B0604020202020204" pitchFamily="34" charset="0"/>
                        </a:rPr>
                        <a:t>）</a:t>
                      </a:r>
                    </a:p>
                  </a:txBody>
                  <a:tcPr anchor="ctr">
                    <a:lnR w="3175" cap="flat" cmpd="sng" algn="ctr">
                      <a:solidFill>
                        <a:schemeClr val="bg1">
                          <a:lumMod val="75000"/>
                        </a:schemeClr>
                      </a:solidFill>
                      <a:prstDash val="solid"/>
                      <a:round/>
                      <a:headEnd type="none" w="med" len="med"/>
                      <a:tailEnd type="none" w="med" len="med"/>
                    </a:lnR>
                    <a:lnT w="38100" cmpd="sng">
                      <a:noFill/>
                    </a:lnT>
                    <a:lnB w="3175" cap="flat" cmpd="sng" algn="ctr">
                      <a:solidFill>
                        <a:schemeClr val="bg1">
                          <a:lumMod val="75000"/>
                        </a:schemeClr>
                      </a:solidFill>
                      <a:prstDash val="solid"/>
                      <a:round/>
                      <a:headEnd type="none" w="med" len="med"/>
                      <a:tailEnd type="none" w="med" len="med"/>
                    </a:lnB>
                    <a:noFill/>
                  </a:tcPr>
                </a:tc>
                <a:tc hMerge="1">
                  <a:txBody>
                    <a:bodyPr/>
                    <a:lstStyle/>
                    <a:p>
                      <a:endParaRPr lang="zh-CN" altLang="en-US" sz="1400" dirty="0"/>
                    </a:p>
                  </a:txBody>
                  <a:tcPr/>
                </a:tc>
                <a:tc hMerge="1">
                  <a:txBody>
                    <a:bodyPr/>
                    <a:lstStyle/>
                    <a:p>
                      <a:endParaRPr lang="zh-CN" altLang="en-US" sz="1400" dirty="0"/>
                    </a:p>
                  </a:txBody>
                  <a:tcPr/>
                </a:tc>
                <a:tc hMerge="1">
                  <a:txBody>
                    <a:bodyPr/>
                    <a:lstStyle/>
                    <a:p>
                      <a:endParaRPr lang="zh-CN" altLang="en-US" sz="1400" dirty="0"/>
                    </a:p>
                  </a:txBody>
                  <a:tcPr/>
                </a:tc>
                <a:tc hMerge="1">
                  <a:txBody>
                    <a:bodyPr/>
                    <a:lstStyle/>
                    <a:p>
                      <a:endParaRPr lang="zh-CN" altLang="en-US" sz="1400" dirty="0"/>
                    </a:p>
                  </a:txBody>
                  <a:tcPr/>
                </a:tc>
                <a:tc hMerge="1">
                  <a:txBody>
                    <a:bodyPr/>
                    <a:lstStyle/>
                    <a:p>
                      <a:endParaRPr lang="zh-CN" altLang="en-US" sz="1400" dirty="0"/>
                    </a:p>
                  </a:txBody>
                  <a:tcPr/>
                </a:tc>
                <a:tc hMerge="1">
                  <a:txBody>
                    <a:bodyPr/>
                    <a:lstStyle/>
                    <a:p>
                      <a:endParaRPr lang="zh-CN" altLang="en-US" sz="1400" dirty="0"/>
                    </a:p>
                  </a:txBody>
                  <a:tcPr/>
                </a:tc>
                <a:tc gridSpan="5">
                  <a:txBody>
                    <a:bodyPr/>
                    <a:lstStyle/>
                    <a:p>
                      <a:pPr algn="ctr"/>
                      <a:r>
                        <a:rPr lang="zh-CN" altLang="en-US" sz="1000" dirty="0">
                          <a:latin typeface="Arial" panose="020B0604020202020204" pitchFamily="34" charset="0"/>
                          <a:ea typeface="HarmonyOS Sans SC" panose="00000500000000000000" pitchFamily="2" charset="-122"/>
                          <a:sym typeface="Arial" panose="020B0604020202020204" pitchFamily="34" charset="0"/>
                        </a:rPr>
                        <a:t>亚胺培南</a:t>
                      </a:r>
                      <a:r>
                        <a:rPr lang="en-US" altLang="zh-CN" sz="1000" dirty="0">
                          <a:latin typeface="Arial" panose="020B0604020202020204" pitchFamily="34" charset="0"/>
                          <a:ea typeface="HarmonyOS Sans SC" panose="00000500000000000000" pitchFamily="2" charset="-122"/>
                          <a:sym typeface="Arial" panose="020B0604020202020204" pitchFamily="34" charset="0"/>
                        </a:rPr>
                        <a:t>-</a:t>
                      </a:r>
                      <a:r>
                        <a:rPr lang="zh-CN" altLang="en-US" sz="1000" dirty="0">
                          <a:latin typeface="Arial" panose="020B0604020202020204" pitchFamily="34" charset="0"/>
                          <a:ea typeface="HarmonyOS Sans SC" panose="00000500000000000000" pitchFamily="2" charset="-122"/>
                          <a:sym typeface="Arial" panose="020B0604020202020204" pitchFamily="34" charset="0"/>
                        </a:rPr>
                        <a:t>西司他丁</a:t>
                      </a:r>
                      <a:r>
                        <a:rPr lang="en-US" altLang="zh-CN" sz="1000" dirty="0">
                          <a:latin typeface="Arial" panose="020B0604020202020204" pitchFamily="34" charset="0"/>
                          <a:ea typeface="HarmonyOS Sans SC" panose="00000500000000000000" pitchFamily="2" charset="-122"/>
                          <a:sym typeface="Arial" panose="020B0604020202020204" pitchFamily="34" charset="0"/>
                        </a:rPr>
                        <a:t>1g/1g q6h</a:t>
                      </a:r>
                    </a:p>
                    <a:p>
                      <a:pPr algn="ctr"/>
                      <a:r>
                        <a:rPr lang="zh-CN" altLang="en-US" sz="1000" dirty="0">
                          <a:latin typeface="Arial" panose="020B0604020202020204" pitchFamily="34" charset="0"/>
                          <a:ea typeface="HarmonyOS Sans SC" panose="00000500000000000000" pitchFamily="2" charset="-122"/>
                          <a:sym typeface="Arial" panose="020B0604020202020204" pitchFamily="34" charset="0"/>
                        </a:rPr>
                        <a:t>（输注时间</a:t>
                      </a:r>
                      <a:r>
                        <a:rPr lang="en-US" altLang="zh-CN" sz="1000" dirty="0">
                          <a:latin typeface="Arial" panose="020B0604020202020204" pitchFamily="34" charset="0"/>
                          <a:ea typeface="HarmonyOS Sans SC" panose="00000500000000000000" pitchFamily="2" charset="-122"/>
                          <a:sym typeface="Arial" panose="020B0604020202020204" pitchFamily="34" charset="0"/>
                        </a:rPr>
                        <a:t>&gt;1h</a:t>
                      </a:r>
                      <a:r>
                        <a:rPr lang="zh-CN" altLang="en-US" sz="1000" dirty="0">
                          <a:latin typeface="Arial" panose="020B0604020202020204" pitchFamily="34" charset="0"/>
                          <a:ea typeface="HarmonyOS Sans SC" panose="00000500000000000000" pitchFamily="2" charset="-122"/>
                          <a:sym typeface="Arial" panose="020B0604020202020204" pitchFamily="34" charset="0"/>
                        </a:rPr>
                        <a:t>）</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8100" cmpd="sng">
                      <a:noFill/>
                    </a:lnT>
                    <a:lnB w="3175" cap="flat" cmpd="sng" algn="ctr">
                      <a:solidFill>
                        <a:schemeClr val="bg1">
                          <a:lumMod val="75000"/>
                        </a:schemeClr>
                      </a:solidFill>
                      <a:prstDash val="solid"/>
                      <a:round/>
                      <a:headEnd type="none" w="med" len="med"/>
                      <a:tailEnd type="none" w="med" len="med"/>
                    </a:lnB>
                    <a:noFill/>
                  </a:tcPr>
                </a:tc>
                <a:tc hMerge="1">
                  <a:txBody>
                    <a:bodyPr/>
                    <a:lstStyle/>
                    <a:p>
                      <a:endParaRPr lang="zh-CN" altLang="en-US" sz="1400" dirty="0"/>
                    </a:p>
                  </a:txBody>
                  <a:tcPr/>
                </a:tc>
                <a:tc hMerge="1">
                  <a:txBody>
                    <a:bodyPr/>
                    <a:lstStyle/>
                    <a:p>
                      <a:endParaRPr lang="zh-CN" altLang="en-US" sz="1400" dirty="0"/>
                    </a:p>
                  </a:txBody>
                  <a:tcPr/>
                </a:tc>
                <a:tc hMerge="1">
                  <a:txBody>
                    <a:bodyPr/>
                    <a:lstStyle/>
                    <a:p>
                      <a:endParaRPr lang="zh-CN" altLang="en-US" sz="1400" dirty="0"/>
                    </a:p>
                  </a:txBody>
                  <a:tcPr/>
                </a:tc>
                <a:tc hMerge="1">
                  <a:txBody>
                    <a:bodyPr/>
                    <a:lstStyle/>
                    <a:p>
                      <a:endParaRPr lang="zh-CN" altLang="en-US" sz="1400" dirty="0"/>
                    </a:p>
                  </a:txBody>
                  <a:tcPr/>
                </a:tc>
                <a:tc>
                  <a:txBody>
                    <a:bodyPr/>
                    <a:lstStyle/>
                    <a:p>
                      <a:pPr algn="ctr"/>
                      <a:r>
                        <a:rPr lang="zh-CN" altLang="en-US" sz="1000" dirty="0">
                          <a:latin typeface="Arial" panose="020B0604020202020204" pitchFamily="34" charset="0"/>
                          <a:ea typeface="HarmonyOS Sans SC" panose="00000500000000000000" pitchFamily="2" charset="-122"/>
                          <a:sym typeface="Arial" panose="020B0604020202020204" pitchFamily="34" charset="0"/>
                        </a:rPr>
                        <a:t>停药</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8100" cmpd="sng">
                      <a:noFill/>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8100" cmpd="sng">
                      <a:noFill/>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8100" cmpd="sng">
                      <a:noFill/>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8100" cmpd="sng">
                      <a:noFill/>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8100" cmpd="sng">
                      <a:noFill/>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T w="38100" cmpd="sng">
                      <a:noFill/>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249246537"/>
                  </a:ext>
                </a:extLst>
              </a:tr>
              <a:tr h="548640">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zh-CN" altLang="en-US" sz="1000" b="1" dirty="0">
                          <a:latin typeface="Arial" panose="020B0604020202020204" pitchFamily="34" charset="0"/>
                          <a:ea typeface="HarmonyOS Sans SC" panose="00000500000000000000" pitchFamily="2" charset="-122"/>
                          <a:sym typeface="Arial" panose="020B0604020202020204" pitchFamily="34" charset="0"/>
                        </a:rPr>
                        <a:t>痰培养阴性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zh-CN" altLang="en-US" sz="1000" dirty="0">
                          <a:latin typeface="Arial" panose="020B0604020202020204" pitchFamily="34" charset="0"/>
                          <a:ea typeface="HarmonyOS Sans SC" panose="00000500000000000000" pitchFamily="2" charset="-122"/>
                          <a:sym typeface="Arial" panose="020B0604020202020204" pitchFamily="34" charset="0"/>
                        </a:rPr>
                        <a:t>痰培养阴性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zh-CN" altLang="en-US" sz="1000" dirty="0">
                          <a:latin typeface="Arial" panose="020B0604020202020204" pitchFamily="34" charset="0"/>
                          <a:ea typeface="HarmonyOS Sans SC" panose="00000500000000000000" pitchFamily="2" charset="-122"/>
                          <a:sym typeface="Arial" panose="020B0604020202020204" pitchFamily="34" charset="0"/>
                        </a:rPr>
                        <a:t>痰培养阴性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r>
                        <a:rPr lang="zh-CN" altLang="en-US" sz="1000" dirty="0">
                          <a:latin typeface="Arial" panose="020B0604020202020204" pitchFamily="34" charset="0"/>
                          <a:ea typeface="HarmonyOS Sans SC" panose="00000500000000000000" pitchFamily="2" charset="-122"/>
                          <a:sym typeface="Arial" panose="020B0604020202020204" pitchFamily="34" charset="0"/>
                        </a:rPr>
                        <a:t>痰培养阴性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latin typeface="Arial" panose="020B0604020202020204" pitchFamily="34" charset="0"/>
                          <a:ea typeface="HarmonyOS Sans SC" panose="00000500000000000000" pitchFamily="2" charset="-122"/>
                          <a:sym typeface="Arial" panose="020B0604020202020204" pitchFamily="34" charset="0"/>
                        </a:rPr>
                        <a:t>痰培养阴性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latin typeface="Arial" panose="020B0604020202020204" pitchFamily="34" charset="0"/>
                          <a:ea typeface="HarmonyOS Sans SC" panose="00000500000000000000" pitchFamily="2" charset="-122"/>
                          <a:sym typeface="Arial" panose="020B0604020202020204" pitchFamily="34" charset="0"/>
                        </a:rPr>
                        <a:t>痰培养阴性</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000" dirty="0">
                          <a:latin typeface="Arial" panose="020B0604020202020204" pitchFamily="34" charset="0"/>
                          <a:ea typeface="HarmonyOS Sans SC" panose="00000500000000000000" pitchFamily="2" charset="-122"/>
                          <a:sym typeface="Arial" panose="020B0604020202020204" pitchFamily="34" charset="0"/>
                        </a:rPr>
                        <a:t>痰培养</a:t>
                      </a:r>
                      <a:r>
                        <a:rPr lang="en-US" altLang="zh-CN" sz="1000" dirty="0">
                          <a:latin typeface="Arial" panose="020B0604020202020204" pitchFamily="34" charset="0"/>
                          <a:ea typeface="HarmonyOS Sans SC" panose="00000500000000000000" pitchFamily="2" charset="-122"/>
                          <a:sym typeface="Arial" panose="020B0604020202020204" pitchFamily="34" charset="0"/>
                        </a:rPr>
                        <a:t>CRAB</a:t>
                      </a:r>
                      <a:r>
                        <a:rPr lang="zh-CN" altLang="en-US" sz="1000" dirty="0">
                          <a:latin typeface="Arial" panose="020B0604020202020204" pitchFamily="34" charset="0"/>
                          <a:ea typeface="HarmonyOS Sans SC" panose="00000500000000000000" pitchFamily="2" charset="-122"/>
                          <a:sym typeface="Arial" panose="020B0604020202020204" pitchFamily="34" charset="0"/>
                        </a:rPr>
                        <a:t>生长</a:t>
                      </a: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2698857886"/>
                  </a:ext>
                </a:extLst>
              </a:tr>
              <a:tr h="853440">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r>
                        <a:rPr lang="zh-CN" altLang="en-US" sz="1000" b="1" dirty="0">
                          <a:solidFill>
                            <a:schemeClr val="accent2"/>
                          </a:solidFill>
                          <a:latin typeface="Arial" panose="020B0604020202020204" pitchFamily="34" charset="0"/>
                          <a:ea typeface="HarmonyOS Sans SC" panose="00000500000000000000" pitchFamily="2" charset="-122"/>
                          <a:sym typeface="Arial" panose="020B0604020202020204" pitchFamily="34" charset="0"/>
                        </a:rPr>
                        <a:t>体温降至正常</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r>
                        <a:rPr lang="zh-CN" altLang="en-US" sz="1000" b="1" dirty="0">
                          <a:solidFill>
                            <a:schemeClr val="accent2"/>
                          </a:solidFill>
                          <a:latin typeface="Arial" panose="020B0604020202020204" pitchFamily="34" charset="0"/>
                          <a:ea typeface="HarmonyOS Sans SC" panose="00000500000000000000" pitchFamily="2" charset="-122"/>
                          <a:sym typeface="Arial" panose="020B0604020202020204" pitchFamily="34" charset="0"/>
                        </a:rPr>
                        <a:t>胸部</a:t>
                      </a:r>
                      <a:r>
                        <a:rPr lang="en-US" altLang="zh-CN" sz="1000" b="1" dirty="0">
                          <a:solidFill>
                            <a:schemeClr val="accent2"/>
                          </a:solidFill>
                          <a:latin typeface="Arial" panose="020B0604020202020204" pitchFamily="34" charset="0"/>
                          <a:ea typeface="HarmonyOS Sans SC" panose="00000500000000000000" pitchFamily="2" charset="-122"/>
                          <a:sym typeface="Arial" panose="020B0604020202020204" pitchFamily="34" charset="0"/>
                        </a:rPr>
                        <a:t>CT</a:t>
                      </a:r>
                      <a:r>
                        <a:rPr lang="zh-CN" altLang="en-US" sz="1000" b="1" dirty="0">
                          <a:solidFill>
                            <a:schemeClr val="accent2"/>
                          </a:solidFill>
                          <a:latin typeface="Arial" panose="020B0604020202020204" pitchFamily="34" charset="0"/>
                          <a:ea typeface="HarmonyOS Sans SC" panose="00000500000000000000" pitchFamily="2" charset="-122"/>
                          <a:sym typeface="Arial" panose="020B0604020202020204" pitchFamily="34" charset="0"/>
                        </a:rPr>
                        <a:t>：两肺炎症较前明显吸收好转</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r>
                        <a:rPr lang="zh-CN" altLang="en-US" sz="1000" dirty="0">
                          <a:latin typeface="Arial" panose="020B0604020202020204" pitchFamily="34" charset="0"/>
                          <a:ea typeface="HarmonyOS Sans SC" panose="00000500000000000000" pitchFamily="2" charset="-122"/>
                          <a:sym typeface="Arial" panose="020B0604020202020204" pitchFamily="34" charset="0"/>
                        </a:rPr>
                        <a:t>体温维持正常</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r>
                        <a:rPr lang="zh-CN" altLang="en-US" sz="1000" dirty="0">
                          <a:latin typeface="Arial" panose="020B0604020202020204" pitchFamily="34" charset="0"/>
                          <a:ea typeface="HarmonyOS Sans SC" panose="00000500000000000000" pitchFamily="2" charset="-122"/>
                          <a:sym typeface="Arial" panose="020B0604020202020204" pitchFamily="34" charset="0"/>
                        </a:rPr>
                        <a:t>体温维持正常</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endParaRPr lang="zh-CN" altLang="en-US" sz="1000" dirty="0">
                        <a:latin typeface="Arial" panose="020B0604020202020204" pitchFamily="34" charset="0"/>
                        <a:ea typeface="HarmonyOS Sans SC" panose="00000500000000000000" pitchFamily="2" charset="-122"/>
                        <a:sym typeface="Arial" panose="020B0604020202020204" pitchFamily="34" charset="0"/>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noFill/>
                  </a:tcPr>
                </a:tc>
                <a:tc>
                  <a:txBody>
                    <a:bodyPr/>
                    <a:lstStyle/>
                    <a:p>
                      <a:pPr algn="ctr"/>
                      <a:r>
                        <a:rPr lang="zh-CN" altLang="en-US" sz="1000" dirty="0">
                          <a:latin typeface="Arial" panose="020B0604020202020204" pitchFamily="34" charset="0"/>
                          <a:ea typeface="HarmonyOS Sans SC" panose="00000500000000000000" pitchFamily="2" charset="-122"/>
                          <a:sym typeface="Arial" panose="020B0604020202020204" pitchFamily="34" charset="0"/>
                        </a:rPr>
                        <a:t>无活动性感染的临床表现</a:t>
                      </a:r>
                    </a:p>
                  </a:txBody>
                  <a:tcPr anchor="ctr">
                    <a:lnL w="3175" cap="flat" cmpd="sng" algn="ctr">
                      <a:solidFill>
                        <a:schemeClr val="bg1">
                          <a:lumMod val="75000"/>
                        </a:schemeClr>
                      </a:solidFill>
                      <a:prstDash val="solid"/>
                      <a:round/>
                      <a:headEnd type="none" w="med" len="med"/>
                      <a:tailEnd type="none" w="med" len="med"/>
                    </a:lnL>
                    <a:lnT w="3175" cap="flat" cmpd="sng" algn="ctr">
                      <a:solidFill>
                        <a:schemeClr val="bg1">
                          <a:lumMod val="75000"/>
                        </a:schemeClr>
                      </a:solidFill>
                      <a:prstDash val="solid"/>
                      <a:round/>
                      <a:headEnd type="none" w="med" len="med"/>
                      <a:tailEnd type="none" w="med" len="med"/>
                    </a:lnT>
                    <a:noFill/>
                  </a:tcPr>
                </a:tc>
                <a:extLst>
                  <a:ext uri="{0D108BD9-81ED-4DB2-BD59-A6C34878D82A}">
                    <a16:rowId xmlns:a16="http://schemas.microsoft.com/office/drawing/2014/main" val="3354844915"/>
                  </a:ext>
                </a:extLst>
              </a:tr>
            </a:tbl>
          </a:graphicData>
        </a:graphic>
      </p:graphicFrame>
      <p:grpSp>
        <p:nvGrpSpPr>
          <p:cNvPr id="26" name="组合 25">
            <a:extLst>
              <a:ext uri="{FF2B5EF4-FFF2-40B4-BE49-F238E27FC236}">
                <a16:creationId xmlns:a16="http://schemas.microsoft.com/office/drawing/2014/main" id="{AB0F19AD-8909-0A3F-0B10-F9892295BE4E}"/>
              </a:ext>
            </a:extLst>
          </p:cNvPr>
          <p:cNvGrpSpPr/>
          <p:nvPr/>
        </p:nvGrpSpPr>
        <p:grpSpPr>
          <a:xfrm>
            <a:off x="2325013" y="3499327"/>
            <a:ext cx="8181365" cy="307777"/>
            <a:chOff x="2036624" y="3400605"/>
            <a:chExt cx="8181365" cy="307777"/>
          </a:xfrm>
        </p:grpSpPr>
        <p:sp>
          <p:nvSpPr>
            <p:cNvPr id="27" name="文本框 26">
              <a:extLst>
                <a:ext uri="{FF2B5EF4-FFF2-40B4-BE49-F238E27FC236}">
                  <a16:creationId xmlns:a16="http://schemas.microsoft.com/office/drawing/2014/main" id="{0ED00FA4-FEF4-FAD3-8169-B2F5F670F9EB}"/>
                </a:ext>
              </a:extLst>
            </p:cNvPr>
            <p:cNvSpPr txBox="1"/>
            <p:nvPr/>
          </p:nvSpPr>
          <p:spPr>
            <a:xfrm>
              <a:off x="2185362" y="3400605"/>
              <a:ext cx="7883890" cy="307777"/>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schemeClr val="accent1"/>
                  </a:solidFill>
                  <a:uLnTx/>
                  <a:uFillTx/>
                  <a:latin typeface="Arial" panose="020B0604020202020204" pitchFamily="34" charset="0"/>
                  <a:ea typeface="HarmonyOS Sans SC" panose="00000500000000000000" pitchFamily="2" charset="-122"/>
                  <a:sym typeface="Arial" panose="020B0604020202020204" pitchFamily="34" charset="0"/>
                </a:rPr>
                <a:t>启用舒巴坦</a:t>
              </a:r>
              <a:r>
                <a:rPr kumimoji="0" lang="en-US" altLang="zh-CN" sz="1400" b="1" i="0" u="none" strike="noStrike" kern="1200" cap="none" spc="0" normalizeH="0" baseline="0" noProof="0" dirty="0">
                  <a:ln>
                    <a:noFill/>
                  </a:ln>
                  <a:solidFill>
                    <a:schemeClr val="accent1"/>
                  </a:solidFill>
                  <a:uLnTx/>
                  <a:uFillTx/>
                  <a:latin typeface="Arial" panose="020B0604020202020204" pitchFamily="34" charset="0"/>
                  <a:ea typeface="HarmonyOS Sans SC" panose="00000500000000000000" pitchFamily="2" charset="-122"/>
                  <a:sym typeface="Arial" panose="020B0604020202020204" pitchFamily="34" charset="0"/>
                </a:rPr>
                <a:t>-</a:t>
              </a:r>
              <a:r>
                <a:rPr kumimoji="0" lang="zh-CN" altLang="en-US" sz="1400" b="1" i="0" u="none" strike="noStrike" kern="1200" cap="none" spc="0" normalizeH="0" baseline="0" noProof="0" dirty="0">
                  <a:ln>
                    <a:noFill/>
                  </a:ln>
                  <a:solidFill>
                    <a:schemeClr val="accent1"/>
                  </a:solidFill>
                  <a:uLnTx/>
                  <a:uFillTx/>
                  <a:latin typeface="Arial" panose="020B0604020202020204" pitchFamily="34" charset="0"/>
                  <a:ea typeface="HarmonyOS Sans SC" panose="00000500000000000000" pitchFamily="2" charset="-122"/>
                  <a:sym typeface="Arial" panose="020B0604020202020204" pitchFamily="34" charset="0"/>
                </a:rPr>
                <a:t>度洛巴坦</a:t>
              </a:r>
              <a:r>
                <a:rPr kumimoji="0" lang="zh-CN" altLang="en-US" sz="1400" b="1" i="0" u="none" strike="noStrike" kern="1200" cap="none" spc="0" normalizeH="0" baseline="0" noProof="0" dirty="0">
                  <a:ln>
                    <a:noFill/>
                  </a:ln>
                  <a:solidFill>
                    <a:schemeClr val="accent2"/>
                  </a:solidFill>
                  <a:uLnTx/>
                  <a:uFillTx/>
                  <a:latin typeface="Arial" panose="020B0604020202020204" pitchFamily="34" charset="0"/>
                  <a:ea typeface="HarmonyOS Sans SC" panose="00000500000000000000" pitchFamily="2" charset="-122"/>
                  <a:sym typeface="Arial" panose="020B0604020202020204" pitchFamily="34" charset="0"/>
                </a:rPr>
                <a:t>次日体温即恢复正常</a:t>
              </a:r>
              <a:r>
                <a:rPr kumimoji="0" lang="zh-CN" altLang="en-US" sz="1400" b="1" i="0" u="none" strike="noStrike" kern="1200" cap="none" spc="0" normalizeH="0" baseline="0" noProof="0" dirty="0">
                  <a:ln>
                    <a:noFill/>
                  </a:ln>
                  <a:solidFill>
                    <a:schemeClr val="accent1"/>
                  </a:solidFill>
                  <a:uLnTx/>
                  <a:uFillTx/>
                  <a:latin typeface="Arial" panose="020B0604020202020204" pitchFamily="34" charset="0"/>
                  <a:ea typeface="HarmonyOS Sans SC" panose="00000500000000000000" pitchFamily="2" charset="-122"/>
                  <a:sym typeface="Arial" panose="020B0604020202020204" pitchFamily="34" charset="0"/>
                </a:rPr>
                <a:t>、微生物学清除，</a:t>
              </a:r>
              <a:r>
                <a:rPr kumimoji="0" lang="zh-CN" altLang="en-US" sz="1400" b="1" i="0" u="none" strike="noStrike" kern="1200" cap="none" spc="0" normalizeH="0" baseline="0" noProof="0" dirty="0">
                  <a:ln>
                    <a:noFill/>
                  </a:ln>
                  <a:solidFill>
                    <a:schemeClr val="accent2"/>
                  </a:solidFill>
                  <a:uLnTx/>
                  <a:uFillTx/>
                  <a:latin typeface="Arial" panose="020B0604020202020204" pitchFamily="34" charset="0"/>
                  <a:ea typeface="HarmonyOS Sans SC" panose="00000500000000000000" pitchFamily="2" charset="-122"/>
                  <a:sym typeface="Arial" panose="020B0604020202020204" pitchFamily="34" charset="0"/>
                </a:rPr>
                <a:t>第</a:t>
              </a:r>
              <a:r>
                <a:rPr kumimoji="0" lang="en-US" altLang="zh-CN" sz="1400" b="1" i="0" u="none" strike="noStrike" kern="1200" cap="none" spc="0" normalizeH="0" baseline="0" noProof="0" dirty="0">
                  <a:ln>
                    <a:noFill/>
                  </a:ln>
                  <a:solidFill>
                    <a:schemeClr val="accent2"/>
                  </a:solidFill>
                  <a:uLnTx/>
                  <a:uFillTx/>
                  <a:latin typeface="Arial" panose="020B0604020202020204" pitchFamily="34" charset="0"/>
                  <a:ea typeface="HarmonyOS Sans SC" panose="00000500000000000000" pitchFamily="2" charset="-122"/>
                  <a:sym typeface="Arial" panose="020B0604020202020204" pitchFamily="34" charset="0"/>
                </a:rPr>
                <a:t>7</a:t>
              </a:r>
              <a:r>
                <a:rPr kumimoji="0" lang="zh-CN" altLang="en-US" sz="1400" b="1" i="0" u="none" strike="noStrike" kern="1200" cap="none" spc="0" normalizeH="0" baseline="0" noProof="0" dirty="0">
                  <a:ln>
                    <a:noFill/>
                  </a:ln>
                  <a:solidFill>
                    <a:schemeClr val="accent2"/>
                  </a:solidFill>
                  <a:uLnTx/>
                  <a:uFillTx/>
                  <a:latin typeface="Arial" panose="020B0604020202020204" pitchFamily="34" charset="0"/>
                  <a:ea typeface="HarmonyOS Sans SC" panose="00000500000000000000" pitchFamily="2" charset="-122"/>
                  <a:sym typeface="Arial" panose="020B0604020202020204" pitchFamily="34" charset="0"/>
                </a:rPr>
                <a:t>天</a:t>
              </a:r>
              <a:r>
                <a:rPr kumimoji="0" lang="zh-CN" altLang="en-US" sz="1400" b="1" i="0" u="none" strike="noStrike" kern="1200" cap="none" spc="0" normalizeH="0" baseline="0" noProof="0" dirty="0">
                  <a:ln>
                    <a:noFill/>
                  </a:ln>
                  <a:solidFill>
                    <a:schemeClr val="accent1"/>
                  </a:solidFill>
                  <a:uLnTx/>
                  <a:uFillTx/>
                  <a:latin typeface="Arial" panose="020B0604020202020204" pitchFamily="34" charset="0"/>
                  <a:ea typeface="HarmonyOS Sans SC" panose="00000500000000000000" pitchFamily="2" charset="-122"/>
                  <a:sym typeface="Arial" panose="020B0604020202020204" pitchFamily="34" charset="0"/>
                </a:rPr>
                <a:t>胸部</a:t>
              </a:r>
              <a:r>
                <a:rPr kumimoji="0" lang="en-US" altLang="zh-CN" sz="1400" b="1" i="0" u="none" strike="noStrike" kern="1200" cap="none" spc="0" normalizeH="0" baseline="0" noProof="0" dirty="0">
                  <a:ln>
                    <a:noFill/>
                  </a:ln>
                  <a:solidFill>
                    <a:schemeClr val="accent1"/>
                  </a:solidFill>
                  <a:uLnTx/>
                  <a:uFillTx/>
                  <a:latin typeface="Arial" panose="020B0604020202020204" pitchFamily="34" charset="0"/>
                  <a:ea typeface="HarmonyOS Sans SC" panose="00000500000000000000" pitchFamily="2" charset="-122"/>
                  <a:sym typeface="Arial" panose="020B0604020202020204" pitchFamily="34" charset="0"/>
                </a:rPr>
                <a:t>CT</a:t>
              </a:r>
              <a:r>
                <a:rPr kumimoji="0" lang="zh-CN" altLang="en-US" sz="1400" b="1" i="0" u="none" strike="noStrike" kern="1200" cap="none" spc="0" normalizeH="0" baseline="0" noProof="0" dirty="0">
                  <a:ln>
                    <a:noFill/>
                  </a:ln>
                  <a:solidFill>
                    <a:schemeClr val="accent1"/>
                  </a:solidFill>
                  <a:uLnTx/>
                  <a:uFillTx/>
                  <a:latin typeface="Arial" panose="020B0604020202020204" pitchFamily="34" charset="0"/>
                  <a:ea typeface="HarmonyOS Sans SC" panose="00000500000000000000" pitchFamily="2" charset="-122"/>
                  <a:sym typeface="Arial" panose="020B0604020202020204" pitchFamily="34" charset="0"/>
                </a:rPr>
                <a:t>显示</a:t>
              </a:r>
              <a:r>
                <a:rPr kumimoji="0" lang="zh-CN" altLang="en-US" sz="1400" b="1" i="0" u="none" strike="noStrike" kern="1200" cap="none" spc="0" normalizeH="0" baseline="0" noProof="0" dirty="0">
                  <a:ln>
                    <a:noFill/>
                  </a:ln>
                  <a:solidFill>
                    <a:schemeClr val="accent2"/>
                  </a:solidFill>
                  <a:uLnTx/>
                  <a:uFillTx/>
                  <a:latin typeface="Arial" panose="020B0604020202020204" pitchFamily="34" charset="0"/>
                  <a:ea typeface="HarmonyOS Sans SC" panose="00000500000000000000" pitchFamily="2" charset="-122"/>
                  <a:sym typeface="Arial" panose="020B0604020202020204" pitchFamily="34" charset="0"/>
                </a:rPr>
                <a:t>肺部炎症显著吸收</a:t>
              </a:r>
            </a:p>
          </p:txBody>
        </p:sp>
        <p:grpSp>
          <p:nvGrpSpPr>
            <p:cNvPr id="28" name="组合 27">
              <a:extLst>
                <a:ext uri="{FF2B5EF4-FFF2-40B4-BE49-F238E27FC236}">
                  <a16:creationId xmlns:a16="http://schemas.microsoft.com/office/drawing/2014/main" id="{FC0BBEEB-1D98-6A8A-6283-C1C1884E934E}"/>
                </a:ext>
              </a:extLst>
            </p:cNvPr>
            <p:cNvGrpSpPr/>
            <p:nvPr/>
          </p:nvGrpSpPr>
          <p:grpSpPr>
            <a:xfrm>
              <a:off x="9989854" y="3466152"/>
              <a:ext cx="228135" cy="176682"/>
              <a:chOff x="4038738" y="1148044"/>
              <a:chExt cx="228135" cy="176682"/>
            </a:xfrm>
          </p:grpSpPr>
          <p:sp>
            <p:nvSpPr>
              <p:cNvPr id="32" name="椭圆 31">
                <a:extLst>
                  <a:ext uri="{FF2B5EF4-FFF2-40B4-BE49-F238E27FC236}">
                    <a16:creationId xmlns:a16="http://schemas.microsoft.com/office/drawing/2014/main" id="{216AEA33-D296-5889-D134-868272D55926}"/>
                  </a:ext>
                </a:extLst>
              </p:cNvPr>
              <p:cNvSpPr/>
              <p:nvPr/>
            </p:nvSpPr>
            <p:spPr>
              <a:xfrm>
                <a:off x="4038738"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3" name="椭圆 32">
                <a:extLst>
                  <a:ext uri="{FF2B5EF4-FFF2-40B4-BE49-F238E27FC236}">
                    <a16:creationId xmlns:a16="http://schemas.microsoft.com/office/drawing/2014/main" id="{BA8658E5-76CA-DE8F-1DC5-B6E21BAA3CC6}"/>
                  </a:ext>
                </a:extLst>
              </p:cNvPr>
              <p:cNvSpPr/>
              <p:nvPr/>
            </p:nvSpPr>
            <p:spPr>
              <a:xfrm>
                <a:off x="4162563"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grpSp>
          <p:nvGrpSpPr>
            <p:cNvPr id="29" name="组合 28">
              <a:extLst>
                <a:ext uri="{FF2B5EF4-FFF2-40B4-BE49-F238E27FC236}">
                  <a16:creationId xmlns:a16="http://schemas.microsoft.com/office/drawing/2014/main" id="{6F14A700-8EF6-F2F9-E24A-8A7E897377FE}"/>
                </a:ext>
              </a:extLst>
            </p:cNvPr>
            <p:cNvGrpSpPr/>
            <p:nvPr/>
          </p:nvGrpSpPr>
          <p:grpSpPr>
            <a:xfrm flipH="1">
              <a:off x="2036624" y="3466152"/>
              <a:ext cx="228135" cy="176682"/>
              <a:chOff x="4038738" y="1148044"/>
              <a:chExt cx="228135" cy="176682"/>
            </a:xfrm>
          </p:grpSpPr>
          <p:sp>
            <p:nvSpPr>
              <p:cNvPr id="30" name="椭圆 29">
                <a:extLst>
                  <a:ext uri="{FF2B5EF4-FFF2-40B4-BE49-F238E27FC236}">
                    <a16:creationId xmlns:a16="http://schemas.microsoft.com/office/drawing/2014/main" id="{C4A1B139-2F1E-E80D-2E26-39B5F5000291}"/>
                  </a:ext>
                </a:extLst>
              </p:cNvPr>
              <p:cNvSpPr/>
              <p:nvPr/>
            </p:nvSpPr>
            <p:spPr>
              <a:xfrm>
                <a:off x="4038738" y="1148044"/>
                <a:ext cx="176682" cy="176682"/>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1" name="椭圆 30">
                <a:extLst>
                  <a:ext uri="{FF2B5EF4-FFF2-40B4-BE49-F238E27FC236}">
                    <a16:creationId xmlns:a16="http://schemas.microsoft.com/office/drawing/2014/main" id="{28557706-1011-11D2-EA84-8A1DF7556787}"/>
                  </a:ext>
                </a:extLst>
              </p:cNvPr>
              <p:cNvSpPr/>
              <p:nvPr/>
            </p:nvSpPr>
            <p:spPr>
              <a:xfrm>
                <a:off x="4162563" y="1184230"/>
                <a:ext cx="104310" cy="104310"/>
              </a:xfrm>
              <a:prstGeom prst="ellipse">
                <a:avLst/>
              </a:prstGeom>
              <a:solidFill>
                <a:schemeClr val="accent1">
                  <a:alpha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grpSp>
      <p:grpSp>
        <p:nvGrpSpPr>
          <p:cNvPr id="80" name="组合 79">
            <a:extLst>
              <a:ext uri="{FF2B5EF4-FFF2-40B4-BE49-F238E27FC236}">
                <a16:creationId xmlns:a16="http://schemas.microsoft.com/office/drawing/2014/main" id="{B30E00FB-B429-AF96-FE3E-54FAC8E3BF14}"/>
              </a:ext>
            </a:extLst>
          </p:cNvPr>
          <p:cNvGrpSpPr/>
          <p:nvPr/>
        </p:nvGrpSpPr>
        <p:grpSpPr>
          <a:xfrm>
            <a:off x="371475" y="1193801"/>
            <a:ext cx="1927224" cy="2110531"/>
            <a:chOff x="371477" y="1028701"/>
            <a:chExt cx="1927224" cy="2110531"/>
          </a:xfrm>
        </p:grpSpPr>
        <p:grpSp>
          <p:nvGrpSpPr>
            <p:cNvPr id="71" name="组合 70">
              <a:extLst>
                <a:ext uri="{FF2B5EF4-FFF2-40B4-BE49-F238E27FC236}">
                  <a16:creationId xmlns:a16="http://schemas.microsoft.com/office/drawing/2014/main" id="{4078458A-8C37-75BC-0FBB-EF337330FD6F}"/>
                </a:ext>
              </a:extLst>
            </p:cNvPr>
            <p:cNvGrpSpPr/>
            <p:nvPr/>
          </p:nvGrpSpPr>
          <p:grpSpPr>
            <a:xfrm>
              <a:off x="371477" y="1028701"/>
              <a:ext cx="1927224" cy="2110531"/>
              <a:chOff x="330200" y="1047424"/>
              <a:chExt cx="5657012" cy="4568986"/>
            </a:xfrm>
          </p:grpSpPr>
          <p:grpSp>
            <p:nvGrpSpPr>
              <p:cNvPr id="74" name="组合 73">
                <a:extLst>
                  <a:ext uri="{FF2B5EF4-FFF2-40B4-BE49-F238E27FC236}">
                    <a16:creationId xmlns:a16="http://schemas.microsoft.com/office/drawing/2014/main" id="{C09CC37E-B642-CE55-43D1-3DF45E0200FA}"/>
                  </a:ext>
                </a:extLst>
              </p:cNvPr>
              <p:cNvGrpSpPr>
                <a:grpSpLocks/>
              </p:cNvGrpSpPr>
              <p:nvPr/>
            </p:nvGrpSpPr>
            <p:grpSpPr>
              <a:xfrm>
                <a:off x="330200" y="1047424"/>
                <a:ext cx="5657012" cy="4568986"/>
                <a:chOff x="1076325" y="6613208"/>
                <a:chExt cx="3321778" cy="2461172"/>
              </a:xfrm>
            </p:grpSpPr>
            <p:grpSp>
              <p:nvGrpSpPr>
                <p:cNvPr id="76" name="组合 75">
                  <a:extLst>
                    <a:ext uri="{FF2B5EF4-FFF2-40B4-BE49-F238E27FC236}">
                      <a16:creationId xmlns:a16="http://schemas.microsoft.com/office/drawing/2014/main" id="{DD6E3437-10D9-15BF-4482-E232F976672C}"/>
                    </a:ext>
                  </a:extLst>
                </p:cNvPr>
                <p:cNvGrpSpPr/>
                <p:nvPr/>
              </p:nvGrpSpPr>
              <p:grpSpPr>
                <a:xfrm>
                  <a:off x="1261816" y="7175545"/>
                  <a:ext cx="2950798" cy="1898835"/>
                  <a:chOff x="747000" y="3712400"/>
                  <a:chExt cx="3120150" cy="1873987"/>
                </a:xfrm>
              </p:grpSpPr>
              <p:sp>
                <p:nvSpPr>
                  <p:cNvPr id="78" name="矩形: 圆角 77">
                    <a:extLst>
                      <a:ext uri="{FF2B5EF4-FFF2-40B4-BE49-F238E27FC236}">
                        <a16:creationId xmlns:a16="http://schemas.microsoft.com/office/drawing/2014/main" id="{F6A18AF8-E566-1F86-6A26-8675CA34D097}"/>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79" name="矩形: 圆角 78">
                    <a:extLst>
                      <a:ext uri="{FF2B5EF4-FFF2-40B4-BE49-F238E27FC236}">
                        <a16:creationId xmlns:a16="http://schemas.microsoft.com/office/drawing/2014/main" id="{FCB2AD2F-08B1-6A52-60BB-E6AF59F81A23}"/>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77" name="矩形: 圆角 76">
                  <a:extLst>
                    <a:ext uri="{FF2B5EF4-FFF2-40B4-BE49-F238E27FC236}">
                      <a16:creationId xmlns:a16="http://schemas.microsoft.com/office/drawing/2014/main" id="{F42E8D1E-09B8-D088-D53E-E3ED5F62AAD2}"/>
                    </a:ext>
                  </a:extLst>
                </p:cNvPr>
                <p:cNvSpPr/>
                <p:nvPr/>
              </p:nvSpPr>
              <p:spPr>
                <a:xfrm>
                  <a:off x="1076325" y="6613208"/>
                  <a:ext cx="3321778" cy="2429534"/>
                </a:xfrm>
                <a:prstGeom prst="roundRect">
                  <a:avLst>
                    <a:gd name="adj" fmla="val 2595"/>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73" name="任意多边形: 形状 72">
                <a:extLst>
                  <a:ext uri="{FF2B5EF4-FFF2-40B4-BE49-F238E27FC236}">
                    <a16:creationId xmlns:a16="http://schemas.microsoft.com/office/drawing/2014/main" id="{3FB301DA-3924-707A-A745-951DF7501649}"/>
                  </a:ext>
                </a:extLst>
              </p:cNvPr>
              <p:cNvSpPr/>
              <p:nvPr/>
            </p:nvSpPr>
            <p:spPr>
              <a:xfrm rot="10800000" flipV="1">
                <a:off x="555134" y="4874012"/>
                <a:ext cx="765521" cy="531671"/>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8" name="文本框 120">
              <a:extLst>
                <a:ext uri="{FF2B5EF4-FFF2-40B4-BE49-F238E27FC236}">
                  <a16:creationId xmlns:a16="http://schemas.microsoft.com/office/drawing/2014/main" id="{197E6622-41EC-ECF4-2912-8D61C34D4CE7}"/>
                </a:ext>
              </a:extLst>
            </p:cNvPr>
            <p:cNvSpPr txBox="1"/>
            <p:nvPr/>
          </p:nvSpPr>
          <p:spPr>
            <a:xfrm>
              <a:off x="838790" y="1350954"/>
              <a:ext cx="1125242" cy="276999"/>
            </a:xfrm>
            <a:prstGeom prst="rect">
              <a:avLst/>
            </a:prstGeom>
            <a:noFill/>
          </p:spPr>
          <p:txBody>
            <a:bodyPr wrap="square" rtlCol="0">
              <a:spAutoFit/>
            </a:bodyPr>
            <a:lstStyle>
              <a:defPPr>
                <a:defRPr lang="zh-CN"/>
              </a:defPPr>
              <a:lvl1pPr algn="ctr">
                <a:defRPr sz="2800" b="1">
                  <a:gradFill>
                    <a:gsLst>
                      <a:gs pos="71000">
                        <a:schemeClr val="accent1"/>
                      </a:gs>
                      <a:gs pos="100000">
                        <a:schemeClr val="accent1">
                          <a:lumMod val="60000"/>
                          <a:lumOff val="40000"/>
                        </a:schemeClr>
                      </a:gs>
                    </a:gsLst>
                    <a:lin ang="8100000" scaled="1"/>
                  </a:gradFill>
                  <a:latin typeface="微软雅黑" panose="020B0503020204020204" pitchFamily="34" charset="-122"/>
                  <a:ea typeface="微软雅黑" panose="020B0503020204020204" pitchFamily="34" charset="-122"/>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患者基本信息</a:t>
              </a:r>
            </a:p>
          </p:txBody>
        </p:sp>
        <p:sp>
          <p:nvSpPr>
            <p:cNvPr id="39" name="文本框 121">
              <a:extLst>
                <a:ext uri="{FF2B5EF4-FFF2-40B4-BE49-F238E27FC236}">
                  <a16:creationId xmlns:a16="http://schemas.microsoft.com/office/drawing/2014/main" id="{5E125525-9488-611F-5D4F-B15FE6E9D13F}"/>
                </a:ext>
              </a:extLst>
            </p:cNvPr>
            <p:cNvSpPr txBox="1"/>
            <p:nvPr/>
          </p:nvSpPr>
          <p:spPr>
            <a:xfrm>
              <a:off x="428625" y="1743980"/>
              <a:ext cx="1733550" cy="8903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50000"/>
                </a:lnSpc>
                <a:buFont typeface="Wingdings" panose="05000000000000000000" pitchFamily="2" charset="2"/>
                <a:buChar char="Ø"/>
              </a:pPr>
              <a:r>
                <a:rPr lang="zh-CN" altLang="en-US" sz="1200" dirty="0">
                  <a:latin typeface="Arial" panose="020B0604020202020204" pitchFamily="34" charset="0"/>
                  <a:ea typeface="HarmonyOS Sans SC" panose="00000500000000000000" pitchFamily="2" charset="-122"/>
                  <a:sym typeface="Arial" panose="020B0604020202020204" pitchFamily="34" charset="0"/>
                </a:rPr>
                <a:t>女性</a:t>
              </a:r>
              <a:endParaRPr lang="en-US" altLang="zh-CN" sz="1200" dirty="0">
                <a:latin typeface="Arial" panose="020B0604020202020204" pitchFamily="34" charset="0"/>
                <a:ea typeface="HarmonyOS Sans SC" panose="00000500000000000000" pitchFamily="2" charset="-122"/>
                <a:sym typeface="Arial" panose="020B0604020202020204" pitchFamily="34" charset="0"/>
              </a:endParaRPr>
            </a:p>
            <a:p>
              <a:pPr marL="171450" indent="-171450">
                <a:lnSpc>
                  <a:spcPct val="150000"/>
                </a:lnSpc>
                <a:buFont typeface="Wingdings" panose="05000000000000000000" pitchFamily="2" charset="2"/>
                <a:buChar char="Ø"/>
              </a:pPr>
              <a:r>
                <a:rPr lang="en-US" altLang="zh-CN" sz="1200" dirty="0">
                  <a:latin typeface="Arial" panose="020B0604020202020204" pitchFamily="34" charset="0"/>
                  <a:ea typeface="HarmonyOS Sans SC" panose="00000500000000000000" pitchFamily="2" charset="-122"/>
                  <a:sym typeface="Arial" panose="020B0604020202020204" pitchFamily="34" charset="0"/>
                </a:rPr>
                <a:t>73</a:t>
              </a:r>
              <a:r>
                <a:rPr lang="zh-CN" altLang="en-US" sz="1200" dirty="0">
                  <a:latin typeface="Arial" panose="020B0604020202020204" pitchFamily="34" charset="0"/>
                  <a:ea typeface="HarmonyOS Sans SC" panose="00000500000000000000" pitchFamily="2" charset="-122"/>
                  <a:sym typeface="Arial" panose="020B0604020202020204" pitchFamily="34" charset="0"/>
                </a:rPr>
                <a:t>岁</a:t>
              </a:r>
              <a:endParaRPr lang="en-US" altLang="zh-CN" sz="1200" dirty="0">
                <a:latin typeface="Arial" panose="020B0604020202020204" pitchFamily="34" charset="0"/>
                <a:ea typeface="HarmonyOS Sans SC" panose="00000500000000000000" pitchFamily="2" charset="-122"/>
                <a:sym typeface="Arial" panose="020B0604020202020204" pitchFamily="34" charset="0"/>
              </a:endParaRPr>
            </a:p>
            <a:p>
              <a:pPr marL="171450" indent="-171450">
                <a:lnSpc>
                  <a:spcPct val="150000"/>
                </a:lnSpc>
                <a:buFont typeface="Wingdings" panose="05000000000000000000" pitchFamily="2" charset="2"/>
                <a:buChar char="Ø"/>
              </a:pPr>
              <a:r>
                <a:rPr lang="zh-CN" altLang="en-US" sz="1200" dirty="0">
                  <a:latin typeface="Arial" panose="020B0604020202020204" pitchFamily="34" charset="0"/>
                  <a:ea typeface="HarmonyOS Sans SC" panose="00000500000000000000" pitchFamily="2" charset="-122"/>
                  <a:sym typeface="Arial" panose="020B0604020202020204" pitchFamily="34" charset="0"/>
                </a:rPr>
                <a:t>脑出血术后反复发热</a:t>
              </a:r>
            </a:p>
          </p:txBody>
        </p:sp>
        <p:sp>
          <p:nvSpPr>
            <p:cNvPr id="40" name="wireless-signal-interface-status-symbol-of-bars-group_39538">
              <a:extLst>
                <a:ext uri="{FF2B5EF4-FFF2-40B4-BE49-F238E27FC236}">
                  <a16:creationId xmlns:a16="http://schemas.microsoft.com/office/drawing/2014/main" id="{1ADEED59-DE3F-6683-CEB9-7B55948F5CCB}"/>
                </a:ext>
              </a:extLst>
            </p:cNvPr>
            <p:cNvSpPr/>
            <p:nvPr/>
          </p:nvSpPr>
          <p:spPr>
            <a:xfrm>
              <a:off x="507281" y="1371072"/>
              <a:ext cx="330920" cy="262466"/>
            </a:xfrm>
            <a:custGeom>
              <a:avLst/>
              <a:gdLst>
                <a:gd name="connsiteX0" fmla="*/ 381830 w 604110"/>
                <a:gd name="connsiteY0" fmla="*/ 255941 h 438635"/>
                <a:gd name="connsiteX1" fmla="*/ 466789 w 604110"/>
                <a:gd name="connsiteY1" fmla="*/ 255941 h 438635"/>
                <a:gd name="connsiteX2" fmla="*/ 494240 w 604110"/>
                <a:gd name="connsiteY2" fmla="*/ 283356 h 438635"/>
                <a:gd name="connsiteX3" fmla="*/ 466789 w 604110"/>
                <a:gd name="connsiteY3" fmla="*/ 310770 h 438635"/>
                <a:gd name="connsiteX4" fmla="*/ 381830 w 604110"/>
                <a:gd name="connsiteY4" fmla="*/ 310770 h 438635"/>
                <a:gd name="connsiteX5" fmla="*/ 354379 w 604110"/>
                <a:gd name="connsiteY5" fmla="*/ 283356 h 438635"/>
                <a:gd name="connsiteX6" fmla="*/ 381830 w 604110"/>
                <a:gd name="connsiteY6" fmla="*/ 255941 h 438635"/>
                <a:gd name="connsiteX7" fmla="*/ 204990 w 604110"/>
                <a:gd name="connsiteY7" fmla="*/ 233995 h 438635"/>
                <a:gd name="connsiteX8" fmla="*/ 309217 w 604110"/>
                <a:gd name="connsiteY8" fmla="*/ 338150 h 438635"/>
                <a:gd name="connsiteX9" fmla="*/ 100626 w 604110"/>
                <a:gd name="connsiteY9" fmla="*/ 338150 h 438635"/>
                <a:gd name="connsiteX10" fmla="*/ 204990 w 604110"/>
                <a:gd name="connsiteY10" fmla="*/ 233995 h 438635"/>
                <a:gd name="connsiteX11" fmla="*/ 381830 w 604110"/>
                <a:gd name="connsiteY11" fmla="*/ 127935 h 438635"/>
                <a:gd name="connsiteX12" fmla="*/ 466789 w 604110"/>
                <a:gd name="connsiteY12" fmla="*/ 127935 h 438635"/>
                <a:gd name="connsiteX13" fmla="*/ 494240 w 604110"/>
                <a:gd name="connsiteY13" fmla="*/ 155349 h 438635"/>
                <a:gd name="connsiteX14" fmla="*/ 466789 w 604110"/>
                <a:gd name="connsiteY14" fmla="*/ 182764 h 438635"/>
                <a:gd name="connsiteX15" fmla="*/ 381830 w 604110"/>
                <a:gd name="connsiteY15" fmla="*/ 182764 h 438635"/>
                <a:gd name="connsiteX16" fmla="*/ 354379 w 604110"/>
                <a:gd name="connsiteY16" fmla="*/ 155349 h 438635"/>
                <a:gd name="connsiteX17" fmla="*/ 381830 w 604110"/>
                <a:gd name="connsiteY17" fmla="*/ 127935 h 438635"/>
                <a:gd name="connsiteX18" fmla="*/ 204957 w 604110"/>
                <a:gd name="connsiteY18" fmla="*/ 100203 h 438635"/>
                <a:gd name="connsiteX19" fmla="*/ 271959 w 604110"/>
                <a:gd name="connsiteY19" fmla="*/ 167099 h 438635"/>
                <a:gd name="connsiteX20" fmla="*/ 204957 w 604110"/>
                <a:gd name="connsiteY20" fmla="*/ 233995 h 438635"/>
                <a:gd name="connsiteX21" fmla="*/ 137955 w 604110"/>
                <a:gd name="connsiteY21" fmla="*/ 167099 h 438635"/>
                <a:gd name="connsiteX22" fmla="*/ 204957 w 604110"/>
                <a:gd name="connsiteY22" fmla="*/ 100203 h 438635"/>
                <a:gd name="connsiteX23" fmla="*/ 54919 w 604110"/>
                <a:gd name="connsiteY23" fmla="*/ 54829 h 438635"/>
                <a:gd name="connsiteX24" fmla="*/ 54919 w 604110"/>
                <a:gd name="connsiteY24" fmla="*/ 383806 h 438635"/>
                <a:gd name="connsiteX25" fmla="*/ 549191 w 604110"/>
                <a:gd name="connsiteY25" fmla="*/ 383806 h 438635"/>
                <a:gd name="connsiteX26" fmla="*/ 549191 w 604110"/>
                <a:gd name="connsiteY26" fmla="*/ 54829 h 438635"/>
                <a:gd name="connsiteX27" fmla="*/ 27460 w 604110"/>
                <a:gd name="connsiteY27" fmla="*/ 0 h 438635"/>
                <a:gd name="connsiteX28" fmla="*/ 576650 w 604110"/>
                <a:gd name="connsiteY28" fmla="*/ 0 h 438635"/>
                <a:gd name="connsiteX29" fmla="*/ 604110 w 604110"/>
                <a:gd name="connsiteY29" fmla="*/ 27414 h 438635"/>
                <a:gd name="connsiteX30" fmla="*/ 604110 w 604110"/>
                <a:gd name="connsiteY30" fmla="*/ 411221 h 438635"/>
                <a:gd name="connsiteX31" fmla="*/ 576650 w 604110"/>
                <a:gd name="connsiteY31" fmla="*/ 438635 h 438635"/>
                <a:gd name="connsiteX32" fmla="*/ 27460 w 604110"/>
                <a:gd name="connsiteY32" fmla="*/ 438635 h 438635"/>
                <a:gd name="connsiteX33" fmla="*/ 0 w 604110"/>
                <a:gd name="connsiteY33" fmla="*/ 411221 h 438635"/>
                <a:gd name="connsiteX34" fmla="*/ 0 w 604110"/>
                <a:gd name="connsiteY34" fmla="*/ 27414 h 438635"/>
                <a:gd name="connsiteX35" fmla="*/ 27460 w 604110"/>
                <a:gd name="connsiteY35" fmla="*/ 0 h 43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4110" h="438635">
                  <a:moveTo>
                    <a:pt x="381830" y="255941"/>
                  </a:moveTo>
                  <a:lnTo>
                    <a:pt x="466789" y="255941"/>
                  </a:lnTo>
                  <a:cubicBezTo>
                    <a:pt x="481887" y="255941"/>
                    <a:pt x="494240" y="268141"/>
                    <a:pt x="494240" y="283356"/>
                  </a:cubicBezTo>
                  <a:cubicBezTo>
                    <a:pt x="494240" y="298434"/>
                    <a:pt x="481887" y="310770"/>
                    <a:pt x="466789" y="310770"/>
                  </a:cubicBezTo>
                  <a:lnTo>
                    <a:pt x="381830" y="310770"/>
                  </a:lnTo>
                  <a:cubicBezTo>
                    <a:pt x="366595" y="310770"/>
                    <a:pt x="354379" y="298434"/>
                    <a:pt x="354379" y="283356"/>
                  </a:cubicBezTo>
                  <a:cubicBezTo>
                    <a:pt x="354379" y="268141"/>
                    <a:pt x="366595" y="255941"/>
                    <a:pt x="381830" y="255941"/>
                  </a:cubicBezTo>
                  <a:close/>
                  <a:moveTo>
                    <a:pt x="204990" y="233995"/>
                  </a:moveTo>
                  <a:cubicBezTo>
                    <a:pt x="262528" y="233995"/>
                    <a:pt x="309217" y="280591"/>
                    <a:pt x="309217" y="338150"/>
                  </a:cubicBezTo>
                  <a:lnTo>
                    <a:pt x="100626" y="338150"/>
                  </a:lnTo>
                  <a:cubicBezTo>
                    <a:pt x="100626" y="280591"/>
                    <a:pt x="147315" y="233995"/>
                    <a:pt x="204990" y="233995"/>
                  </a:cubicBezTo>
                  <a:close/>
                  <a:moveTo>
                    <a:pt x="381830" y="127935"/>
                  </a:moveTo>
                  <a:lnTo>
                    <a:pt x="466789" y="127935"/>
                  </a:lnTo>
                  <a:cubicBezTo>
                    <a:pt x="481887" y="127935"/>
                    <a:pt x="494240" y="140271"/>
                    <a:pt x="494240" y="155349"/>
                  </a:cubicBezTo>
                  <a:cubicBezTo>
                    <a:pt x="494240" y="170564"/>
                    <a:pt x="481887" y="182764"/>
                    <a:pt x="466789" y="182764"/>
                  </a:cubicBezTo>
                  <a:lnTo>
                    <a:pt x="381830" y="182764"/>
                  </a:lnTo>
                  <a:cubicBezTo>
                    <a:pt x="366595" y="182764"/>
                    <a:pt x="354379" y="170564"/>
                    <a:pt x="354379" y="155349"/>
                  </a:cubicBezTo>
                  <a:cubicBezTo>
                    <a:pt x="354379" y="140271"/>
                    <a:pt x="366595" y="127935"/>
                    <a:pt x="381830" y="127935"/>
                  </a:cubicBezTo>
                  <a:close/>
                  <a:moveTo>
                    <a:pt x="204957" y="100203"/>
                  </a:moveTo>
                  <a:cubicBezTo>
                    <a:pt x="241961" y="100203"/>
                    <a:pt x="271959" y="130153"/>
                    <a:pt x="271959" y="167099"/>
                  </a:cubicBezTo>
                  <a:cubicBezTo>
                    <a:pt x="271959" y="204045"/>
                    <a:pt x="241961" y="233995"/>
                    <a:pt x="204957" y="233995"/>
                  </a:cubicBezTo>
                  <a:cubicBezTo>
                    <a:pt x="167953" y="233995"/>
                    <a:pt x="137955" y="204045"/>
                    <a:pt x="137955" y="167099"/>
                  </a:cubicBezTo>
                  <a:cubicBezTo>
                    <a:pt x="137955" y="130153"/>
                    <a:pt x="167953" y="100203"/>
                    <a:pt x="204957" y="100203"/>
                  </a:cubicBezTo>
                  <a:close/>
                  <a:moveTo>
                    <a:pt x="54919" y="54829"/>
                  </a:moveTo>
                  <a:lnTo>
                    <a:pt x="54919" y="383806"/>
                  </a:lnTo>
                  <a:lnTo>
                    <a:pt x="549191" y="383806"/>
                  </a:lnTo>
                  <a:lnTo>
                    <a:pt x="549191" y="54829"/>
                  </a:lnTo>
                  <a:close/>
                  <a:moveTo>
                    <a:pt x="27460" y="0"/>
                  </a:moveTo>
                  <a:lnTo>
                    <a:pt x="576650" y="0"/>
                  </a:lnTo>
                  <a:cubicBezTo>
                    <a:pt x="591753" y="0"/>
                    <a:pt x="604110" y="12336"/>
                    <a:pt x="604110" y="27414"/>
                  </a:cubicBezTo>
                  <a:lnTo>
                    <a:pt x="604110" y="411221"/>
                  </a:lnTo>
                  <a:cubicBezTo>
                    <a:pt x="604110" y="426299"/>
                    <a:pt x="591753" y="438635"/>
                    <a:pt x="576650" y="438635"/>
                  </a:cubicBezTo>
                  <a:lnTo>
                    <a:pt x="27460" y="438635"/>
                  </a:lnTo>
                  <a:cubicBezTo>
                    <a:pt x="12357" y="438635"/>
                    <a:pt x="0" y="426299"/>
                    <a:pt x="0" y="411221"/>
                  </a:cubicBezTo>
                  <a:lnTo>
                    <a:pt x="0" y="27414"/>
                  </a:lnTo>
                  <a:cubicBezTo>
                    <a:pt x="0" y="12336"/>
                    <a:pt x="12357" y="0"/>
                    <a:pt x="27460" y="0"/>
                  </a:cubicBezTo>
                  <a:close/>
                </a:path>
              </a:pathLst>
            </a:cu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latin typeface="Arial" panose="020B0604020202020204" pitchFamily="34" charset="0"/>
                <a:ea typeface="HarmonyOS Sans SC" panose="00000500000000000000" pitchFamily="2" charset="-122"/>
                <a:sym typeface="Arial" panose="020B0604020202020204" pitchFamily="34" charset="0"/>
              </a:endParaRPr>
            </a:p>
          </p:txBody>
        </p:sp>
      </p:grpSp>
      <p:sp>
        <p:nvSpPr>
          <p:cNvPr id="43" name="矩形 42">
            <a:extLst>
              <a:ext uri="{FF2B5EF4-FFF2-40B4-BE49-F238E27FC236}">
                <a16:creationId xmlns:a16="http://schemas.microsoft.com/office/drawing/2014/main" id="{F9767B7E-3B8B-FBD4-3598-217C0A6FDEBF}"/>
              </a:ext>
            </a:extLst>
          </p:cNvPr>
          <p:cNvSpPr>
            <a:spLocks/>
          </p:cNvSpPr>
          <p:nvPr/>
        </p:nvSpPr>
        <p:spPr>
          <a:xfrm>
            <a:off x="1003137" y="5072063"/>
            <a:ext cx="644688" cy="854075"/>
          </a:xfrm>
          <a:prstGeom prst="rect">
            <a:avLst/>
          </a:prstGeom>
          <a:solidFill>
            <a:schemeClr val="accent2">
              <a:alpha val="10000"/>
            </a:schemeClr>
          </a:solidFill>
          <a:ln w="1905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sp>
        <p:nvSpPr>
          <p:cNvPr id="44" name="矩形 43">
            <a:extLst>
              <a:ext uri="{FF2B5EF4-FFF2-40B4-BE49-F238E27FC236}">
                <a16:creationId xmlns:a16="http://schemas.microsoft.com/office/drawing/2014/main" id="{788FAC8F-8729-9D18-EED6-3650325E78A6}"/>
              </a:ext>
            </a:extLst>
          </p:cNvPr>
          <p:cNvSpPr>
            <a:spLocks/>
          </p:cNvSpPr>
          <p:nvPr/>
        </p:nvSpPr>
        <p:spPr>
          <a:xfrm>
            <a:off x="4181454" y="5072063"/>
            <a:ext cx="644688" cy="854075"/>
          </a:xfrm>
          <a:prstGeom prst="rect">
            <a:avLst/>
          </a:prstGeom>
          <a:solidFill>
            <a:schemeClr val="accent2">
              <a:alpha val="10000"/>
            </a:schemeClr>
          </a:solidFill>
          <a:ln w="1905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grpSp>
        <p:nvGrpSpPr>
          <p:cNvPr id="54" name="组合 53">
            <a:extLst>
              <a:ext uri="{FF2B5EF4-FFF2-40B4-BE49-F238E27FC236}">
                <a16:creationId xmlns:a16="http://schemas.microsoft.com/office/drawing/2014/main" id="{8CB61879-7F22-817B-2ABA-49138FFF2B1A}"/>
              </a:ext>
            </a:extLst>
          </p:cNvPr>
          <p:cNvGrpSpPr/>
          <p:nvPr/>
        </p:nvGrpSpPr>
        <p:grpSpPr>
          <a:xfrm>
            <a:off x="-2962471" y="156455"/>
            <a:ext cx="2859884" cy="6453250"/>
            <a:chOff x="-3315392" y="674198"/>
            <a:chExt cx="3205821" cy="7639597"/>
          </a:xfrm>
        </p:grpSpPr>
        <p:pic>
          <p:nvPicPr>
            <p:cNvPr id="46" name="图片 45">
              <a:extLst>
                <a:ext uri="{FF2B5EF4-FFF2-40B4-BE49-F238E27FC236}">
                  <a16:creationId xmlns:a16="http://schemas.microsoft.com/office/drawing/2014/main" id="{1104E7E1-F2A6-9C6B-C26E-3F76BC26CC86}"/>
                </a:ext>
              </a:extLst>
            </p:cNvPr>
            <p:cNvPicPr>
              <a:picLocks noChangeAspect="1"/>
            </p:cNvPicPr>
            <p:nvPr/>
          </p:nvPicPr>
          <p:blipFill>
            <a:blip r:embed="rId2"/>
            <a:stretch>
              <a:fillRect/>
            </a:stretch>
          </p:blipFill>
          <p:spPr>
            <a:xfrm>
              <a:off x="-3190693" y="674198"/>
              <a:ext cx="3081122" cy="1250588"/>
            </a:xfrm>
            <a:prstGeom prst="rect">
              <a:avLst/>
            </a:prstGeom>
          </p:spPr>
        </p:pic>
        <p:pic>
          <p:nvPicPr>
            <p:cNvPr id="49" name="图片 48">
              <a:extLst>
                <a:ext uri="{FF2B5EF4-FFF2-40B4-BE49-F238E27FC236}">
                  <a16:creationId xmlns:a16="http://schemas.microsoft.com/office/drawing/2014/main" id="{CB2A7905-12E7-A641-19D6-8B8A5352E72B}"/>
                </a:ext>
              </a:extLst>
            </p:cNvPr>
            <p:cNvPicPr>
              <a:picLocks noChangeAspect="1"/>
            </p:cNvPicPr>
            <p:nvPr/>
          </p:nvPicPr>
          <p:blipFill>
            <a:blip r:embed="rId3"/>
            <a:stretch>
              <a:fillRect/>
            </a:stretch>
          </p:blipFill>
          <p:spPr>
            <a:xfrm>
              <a:off x="-3265385" y="1941288"/>
              <a:ext cx="3121219" cy="2935800"/>
            </a:xfrm>
            <a:prstGeom prst="rect">
              <a:avLst/>
            </a:prstGeom>
          </p:spPr>
        </p:pic>
        <p:pic>
          <p:nvPicPr>
            <p:cNvPr id="51" name="图片 50">
              <a:extLst>
                <a:ext uri="{FF2B5EF4-FFF2-40B4-BE49-F238E27FC236}">
                  <a16:creationId xmlns:a16="http://schemas.microsoft.com/office/drawing/2014/main" id="{31B5C053-5CE0-C8BE-B1AA-19FAC6E3E2C3}"/>
                </a:ext>
              </a:extLst>
            </p:cNvPr>
            <p:cNvPicPr>
              <a:picLocks noChangeAspect="1"/>
            </p:cNvPicPr>
            <p:nvPr/>
          </p:nvPicPr>
          <p:blipFill>
            <a:blip r:embed="rId4"/>
            <a:stretch>
              <a:fillRect/>
            </a:stretch>
          </p:blipFill>
          <p:spPr>
            <a:xfrm>
              <a:off x="-3315392" y="4885132"/>
              <a:ext cx="3171225" cy="927690"/>
            </a:xfrm>
            <a:prstGeom prst="rect">
              <a:avLst/>
            </a:prstGeom>
          </p:spPr>
        </p:pic>
        <p:pic>
          <p:nvPicPr>
            <p:cNvPr id="53" name="图片 52">
              <a:extLst>
                <a:ext uri="{FF2B5EF4-FFF2-40B4-BE49-F238E27FC236}">
                  <a16:creationId xmlns:a16="http://schemas.microsoft.com/office/drawing/2014/main" id="{77935493-6FDE-B555-06DB-CC3C2D4A84EE}"/>
                </a:ext>
              </a:extLst>
            </p:cNvPr>
            <p:cNvPicPr>
              <a:picLocks noChangeAspect="1"/>
            </p:cNvPicPr>
            <p:nvPr/>
          </p:nvPicPr>
          <p:blipFill>
            <a:blip r:embed="rId5"/>
            <a:stretch>
              <a:fillRect/>
            </a:stretch>
          </p:blipFill>
          <p:spPr>
            <a:xfrm>
              <a:off x="-3315392" y="5846238"/>
              <a:ext cx="3155814" cy="2467557"/>
            </a:xfrm>
            <a:prstGeom prst="rect">
              <a:avLst/>
            </a:prstGeom>
          </p:spPr>
        </p:pic>
      </p:grpSp>
      <p:cxnSp>
        <p:nvCxnSpPr>
          <p:cNvPr id="58" name="直接箭头连接符 57">
            <a:extLst>
              <a:ext uri="{FF2B5EF4-FFF2-40B4-BE49-F238E27FC236}">
                <a16:creationId xmlns:a16="http://schemas.microsoft.com/office/drawing/2014/main" id="{6870DC57-21B0-15FD-EF27-166EBC0F5813}"/>
              </a:ext>
            </a:extLst>
          </p:cNvPr>
          <p:cNvCxnSpPr>
            <a:cxnSpLocks/>
          </p:cNvCxnSpPr>
          <p:nvPr/>
        </p:nvCxnSpPr>
        <p:spPr>
          <a:xfrm>
            <a:off x="2557153" y="1406309"/>
            <a:ext cx="926337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0" name="任意多边形: 形状 49">
            <a:extLst>
              <a:ext uri="{FF2B5EF4-FFF2-40B4-BE49-F238E27FC236}">
                <a16:creationId xmlns:a16="http://schemas.microsoft.com/office/drawing/2014/main" id="{7ECBB816-D6C4-7C3C-4F0C-E90D8F26ED32}"/>
              </a:ext>
            </a:extLst>
          </p:cNvPr>
          <p:cNvSpPr>
            <a:spLocks/>
          </p:cNvSpPr>
          <p:nvPr/>
        </p:nvSpPr>
        <p:spPr>
          <a:xfrm>
            <a:off x="2557153" y="1526741"/>
            <a:ext cx="1543191" cy="1895795"/>
          </a:xfrm>
          <a:custGeom>
            <a:avLst/>
            <a:gdLst>
              <a:gd name="connsiteX0" fmla="*/ 1440606 w 2881212"/>
              <a:gd name="connsiteY0" fmla="*/ 0 h 3449510"/>
              <a:gd name="connsiteX1" fmla="*/ 1586676 w 2881212"/>
              <a:gd name="connsiteY1" fmla="*/ 178329 h 3449510"/>
              <a:gd name="connsiteX2" fmla="*/ 2833853 w 2881212"/>
              <a:gd name="connsiteY2" fmla="*/ 178329 h 3449510"/>
              <a:gd name="connsiteX3" fmla="*/ 2881212 w 2881212"/>
              <a:gd name="connsiteY3" fmla="*/ 239107 h 3449510"/>
              <a:gd name="connsiteX4" fmla="*/ 2881212 w 2881212"/>
              <a:gd name="connsiteY4" fmla="*/ 1474402 h 3449510"/>
              <a:gd name="connsiteX5" fmla="*/ 2881212 w 2881212"/>
              <a:gd name="connsiteY5" fmla="*/ 1625328 h 3449510"/>
              <a:gd name="connsiteX6" fmla="*/ 2881212 w 2881212"/>
              <a:gd name="connsiteY6" fmla="*/ 2002511 h 3449510"/>
              <a:gd name="connsiteX7" fmla="*/ 2881212 w 2881212"/>
              <a:gd name="connsiteY7" fmla="*/ 2860623 h 3449510"/>
              <a:gd name="connsiteX8" fmla="*/ 2881212 w 2881212"/>
              <a:gd name="connsiteY8" fmla="*/ 3388731 h 3449510"/>
              <a:gd name="connsiteX9" fmla="*/ 2833853 w 2881212"/>
              <a:gd name="connsiteY9" fmla="*/ 3449510 h 3449510"/>
              <a:gd name="connsiteX10" fmla="*/ 47359 w 2881212"/>
              <a:gd name="connsiteY10" fmla="*/ 3449510 h 3449510"/>
              <a:gd name="connsiteX11" fmla="*/ 0 w 2881212"/>
              <a:gd name="connsiteY11" fmla="*/ 3388731 h 3449510"/>
              <a:gd name="connsiteX12" fmla="*/ 0 w 2881212"/>
              <a:gd name="connsiteY12" fmla="*/ 2860623 h 3449510"/>
              <a:gd name="connsiteX13" fmla="*/ 0 w 2881212"/>
              <a:gd name="connsiteY13" fmla="*/ 2002511 h 3449510"/>
              <a:gd name="connsiteX14" fmla="*/ 0 w 2881212"/>
              <a:gd name="connsiteY14" fmla="*/ 1625328 h 3449510"/>
              <a:gd name="connsiteX15" fmla="*/ 0 w 2881212"/>
              <a:gd name="connsiteY15" fmla="*/ 1474402 h 3449510"/>
              <a:gd name="connsiteX16" fmla="*/ 0 w 2881212"/>
              <a:gd name="connsiteY16" fmla="*/ 239107 h 3449510"/>
              <a:gd name="connsiteX17" fmla="*/ 47359 w 2881212"/>
              <a:gd name="connsiteY17" fmla="*/ 178329 h 3449510"/>
              <a:gd name="connsiteX18" fmla="*/ 1294536 w 2881212"/>
              <a:gd name="connsiteY18" fmla="*/ 178329 h 344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1212" h="3449510">
                <a:moveTo>
                  <a:pt x="1440606" y="0"/>
                </a:moveTo>
                <a:lnTo>
                  <a:pt x="1586676" y="178329"/>
                </a:lnTo>
                <a:lnTo>
                  <a:pt x="2833853" y="178329"/>
                </a:lnTo>
                <a:cubicBezTo>
                  <a:pt x="2860009" y="178329"/>
                  <a:pt x="2881212" y="205540"/>
                  <a:pt x="2881212" y="239107"/>
                </a:cubicBezTo>
                <a:lnTo>
                  <a:pt x="2881212" y="1474402"/>
                </a:lnTo>
                <a:lnTo>
                  <a:pt x="2881212" y="1625328"/>
                </a:lnTo>
                <a:lnTo>
                  <a:pt x="2881212" y="2002511"/>
                </a:lnTo>
                <a:lnTo>
                  <a:pt x="2881212" y="2860623"/>
                </a:lnTo>
                <a:lnTo>
                  <a:pt x="2881212" y="3388731"/>
                </a:lnTo>
                <a:cubicBezTo>
                  <a:pt x="2881212" y="3422298"/>
                  <a:pt x="2860009" y="3449510"/>
                  <a:pt x="2833853" y="3449510"/>
                </a:cubicBezTo>
                <a:lnTo>
                  <a:pt x="47359" y="3449510"/>
                </a:lnTo>
                <a:cubicBezTo>
                  <a:pt x="21204" y="3449510"/>
                  <a:pt x="0" y="3422298"/>
                  <a:pt x="0" y="3388731"/>
                </a:cubicBezTo>
                <a:lnTo>
                  <a:pt x="0" y="2860623"/>
                </a:lnTo>
                <a:lnTo>
                  <a:pt x="0" y="2002511"/>
                </a:lnTo>
                <a:lnTo>
                  <a:pt x="0" y="1625328"/>
                </a:lnTo>
                <a:lnTo>
                  <a:pt x="0" y="1474402"/>
                </a:lnTo>
                <a:lnTo>
                  <a:pt x="0" y="239107"/>
                </a:lnTo>
                <a:cubicBezTo>
                  <a:pt x="0" y="205540"/>
                  <a:pt x="21204" y="178329"/>
                  <a:pt x="47359" y="178329"/>
                </a:cubicBezTo>
                <a:lnTo>
                  <a:pt x="1294536" y="178329"/>
                </a:lnTo>
                <a:close/>
              </a:path>
            </a:pathLst>
          </a:custGeom>
          <a:solidFill>
            <a:schemeClr val="bg1"/>
          </a:solidFill>
          <a:ln w="3175">
            <a:gradFill flip="none" rotWithShape="1">
              <a:gsLst>
                <a:gs pos="0">
                  <a:srgbClr val="0193A9"/>
                </a:gs>
                <a:gs pos="100000">
                  <a:srgbClr val="0193A9">
                    <a:alpha val="0"/>
                  </a:srgbClr>
                </a:gs>
              </a:gsLst>
              <a:lin ang="5400000" scaled="1"/>
              <a:tileRect/>
            </a:grad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9" name="任意多边形: 形状 58">
            <a:extLst>
              <a:ext uri="{FF2B5EF4-FFF2-40B4-BE49-F238E27FC236}">
                <a16:creationId xmlns:a16="http://schemas.microsoft.com/office/drawing/2014/main" id="{132EF900-C1FB-2565-1F49-2D1677D240AB}"/>
              </a:ext>
            </a:extLst>
          </p:cNvPr>
          <p:cNvSpPr>
            <a:spLocks/>
          </p:cNvSpPr>
          <p:nvPr/>
        </p:nvSpPr>
        <p:spPr>
          <a:xfrm>
            <a:off x="4242609" y="1526741"/>
            <a:ext cx="1543191" cy="1895795"/>
          </a:xfrm>
          <a:custGeom>
            <a:avLst/>
            <a:gdLst>
              <a:gd name="connsiteX0" fmla="*/ 1440606 w 2881212"/>
              <a:gd name="connsiteY0" fmla="*/ 0 h 3449510"/>
              <a:gd name="connsiteX1" fmla="*/ 1586676 w 2881212"/>
              <a:gd name="connsiteY1" fmla="*/ 178329 h 3449510"/>
              <a:gd name="connsiteX2" fmla="*/ 2833853 w 2881212"/>
              <a:gd name="connsiteY2" fmla="*/ 178329 h 3449510"/>
              <a:gd name="connsiteX3" fmla="*/ 2881212 w 2881212"/>
              <a:gd name="connsiteY3" fmla="*/ 239107 h 3449510"/>
              <a:gd name="connsiteX4" fmla="*/ 2881212 w 2881212"/>
              <a:gd name="connsiteY4" fmla="*/ 1474402 h 3449510"/>
              <a:gd name="connsiteX5" fmla="*/ 2881212 w 2881212"/>
              <a:gd name="connsiteY5" fmla="*/ 1625328 h 3449510"/>
              <a:gd name="connsiteX6" fmla="*/ 2881212 w 2881212"/>
              <a:gd name="connsiteY6" fmla="*/ 2002511 h 3449510"/>
              <a:gd name="connsiteX7" fmla="*/ 2881212 w 2881212"/>
              <a:gd name="connsiteY7" fmla="*/ 2860623 h 3449510"/>
              <a:gd name="connsiteX8" fmla="*/ 2881212 w 2881212"/>
              <a:gd name="connsiteY8" fmla="*/ 3388731 h 3449510"/>
              <a:gd name="connsiteX9" fmla="*/ 2833853 w 2881212"/>
              <a:gd name="connsiteY9" fmla="*/ 3449510 h 3449510"/>
              <a:gd name="connsiteX10" fmla="*/ 47359 w 2881212"/>
              <a:gd name="connsiteY10" fmla="*/ 3449510 h 3449510"/>
              <a:gd name="connsiteX11" fmla="*/ 0 w 2881212"/>
              <a:gd name="connsiteY11" fmla="*/ 3388731 h 3449510"/>
              <a:gd name="connsiteX12" fmla="*/ 0 w 2881212"/>
              <a:gd name="connsiteY12" fmla="*/ 2860623 h 3449510"/>
              <a:gd name="connsiteX13" fmla="*/ 0 w 2881212"/>
              <a:gd name="connsiteY13" fmla="*/ 2002511 h 3449510"/>
              <a:gd name="connsiteX14" fmla="*/ 0 w 2881212"/>
              <a:gd name="connsiteY14" fmla="*/ 1625328 h 3449510"/>
              <a:gd name="connsiteX15" fmla="*/ 0 w 2881212"/>
              <a:gd name="connsiteY15" fmla="*/ 1474402 h 3449510"/>
              <a:gd name="connsiteX16" fmla="*/ 0 w 2881212"/>
              <a:gd name="connsiteY16" fmla="*/ 239107 h 3449510"/>
              <a:gd name="connsiteX17" fmla="*/ 47359 w 2881212"/>
              <a:gd name="connsiteY17" fmla="*/ 178329 h 3449510"/>
              <a:gd name="connsiteX18" fmla="*/ 1294536 w 2881212"/>
              <a:gd name="connsiteY18" fmla="*/ 178329 h 344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1212" h="3449510">
                <a:moveTo>
                  <a:pt x="1440606" y="0"/>
                </a:moveTo>
                <a:lnTo>
                  <a:pt x="1586676" y="178329"/>
                </a:lnTo>
                <a:lnTo>
                  <a:pt x="2833853" y="178329"/>
                </a:lnTo>
                <a:cubicBezTo>
                  <a:pt x="2860009" y="178329"/>
                  <a:pt x="2881212" y="205540"/>
                  <a:pt x="2881212" y="239107"/>
                </a:cubicBezTo>
                <a:lnTo>
                  <a:pt x="2881212" y="1474402"/>
                </a:lnTo>
                <a:lnTo>
                  <a:pt x="2881212" y="1625328"/>
                </a:lnTo>
                <a:lnTo>
                  <a:pt x="2881212" y="2002511"/>
                </a:lnTo>
                <a:lnTo>
                  <a:pt x="2881212" y="2860623"/>
                </a:lnTo>
                <a:lnTo>
                  <a:pt x="2881212" y="3388731"/>
                </a:lnTo>
                <a:cubicBezTo>
                  <a:pt x="2881212" y="3422298"/>
                  <a:pt x="2860009" y="3449510"/>
                  <a:pt x="2833853" y="3449510"/>
                </a:cubicBezTo>
                <a:lnTo>
                  <a:pt x="47359" y="3449510"/>
                </a:lnTo>
                <a:cubicBezTo>
                  <a:pt x="21204" y="3449510"/>
                  <a:pt x="0" y="3422298"/>
                  <a:pt x="0" y="3388731"/>
                </a:cubicBezTo>
                <a:lnTo>
                  <a:pt x="0" y="2860623"/>
                </a:lnTo>
                <a:lnTo>
                  <a:pt x="0" y="2002511"/>
                </a:lnTo>
                <a:lnTo>
                  <a:pt x="0" y="1625328"/>
                </a:lnTo>
                <a:lnTo>
                  <a:pt x="0" y="1474402"/>
                </a:lnTo>
                <a:lnTo>
                  <a:pt x="0" y="239107"/>
                </a:lnTo>
                <a:cubicBezTo>
                  <a:pt x="0" y="205540"/>
                  <a:pt x="21204" y="178329"/>
                  <a:pt x="47359" y="178329"/>
                </a:cubicBezTo>
                <a:lnTo>
                  <a:pt x="1294536" y="178329"/>
                </a:lnTo>
                <a:close/>
              </a:path>
            </a:pathLst>
          </a:custGeom>
          <a:solidFill>
            <a:schemeClr val="bg1"/>
          </a:solidFill>
          <a:ln w="3175">
            <a:gradFill flip="none" rotWithShape="1">
              <a:gsLst>
                <a:gs pos="0">
                  <a:srgbClr val="0193A9"/>
                </a:gs>
                <a:gs pos="100000">
                  <a:srgbClr val="0193A9">
                    <a:alpha val="0"/>
                  </a:srgbClr>
                </a:gs>
              </a:gsLst>
              <a:lin ang="5400000" scaled="1"/>
              <a:tileRect/>
            </a:grad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0" name="任意多边形: 形状 59">
            <a:extLst>
              <a:ext uri="{FF2B5EF4-FFF2-40B4-BE49-F238E27FC236}">
                <a16:creationId xmlns:a16="http://schemas.microsoft.com/office/drawing/2014/main" id="{9AC90142-F941-227C-55BB-1B06CC0779E6}"/>
              </a:ext>
            </a:extLst>
          </p:cNvPr>
          <p:cNvSpPr>
            <a:spLocks/>
          </p:cNvSpPr>
          <p:nvPr/>
        </p:nvSpPr>
        <p:spPr>
          <a:xfrm>
            <a:off x="5943188" y="1526741"/>
            <a:ext cx="1588172" cy="1895795"/>
          </a:xfrm>
          <a:custGeom>
            <a:avLst/>
            <a:gdLst>
              <a:gd name="connsiteX0" fmla="*/ 1440606 w 2881212"/>
              <a:gd name="connsiteY0" fmla="*/ 0 h 3449510"/>
              <a:gd name="connsiteX1" fmla="*/ 1586676 w 2881212"/>
              <a:gd name="connsiteY1" fmla="*/ 178329 h 3449510"/>
              <a:gd name="connsiteX2" fmla="*/ 2833853 w 2881212"/>
              <a:gd name="connsiteY2" fmla="*/ 178329 h 3449510"/>
              <a:gd name="connsiteX3" fmla="*/ 2881212 w 2881212"/>
              <a:gd name="connsiteY3" fmla="*/ 239107 h 3449510"/>
              <a:gd name="connsiteX4" fmla="*/ 2881212 w 2881212"/>
              <a:gd name="connsiteY4" fmla="*/ 1474402 h 3449510"/>
              <a:gd name="connsiteX5" fmla="*/ 2881212 w 2881212"/>
              <a:gd name="connsiteY5" fmla="*/ 1625328 h 3449510"/>
              <a:gd name="connsiteX6" fmla="*/ 2881212 w 2881212"/>
              <a:gd name="connsiteY6" fmla="*/ 2002511 h 3449510"/>
              <a:gd name="connsiteX7" fmla="*/ 2881212 w 2881212"/>
              <a:gd name="connsiteY7" fmla="*/ 2860623 h 3449510"/>
              <a:gd name="connsiteX8" fmla="*/ 2881212 w 2881212"/>
              <a:gd name="connsiteY8" fmla="*/ 3388731 h 3449510"/>
              <a:gd name="connsiteX9" fmla="*/ 2833853 w 2881212"/>
              <a:gd name="connsiteY9" fmla="*/ 3449510 h 3449510"/>
              <a:gd name="connsiteX10" fmla="*/ 47359 w 2881212"/>
              <a:gd name="connsiteY10" fmla="*/ 3449510 h 3449510"/>
              <a:gd name="connsiteX11" fmla="*/ 0 w 2881212"/>
              <a:gd name="connsiteY11" fmla="*/ 3388731 h 3449510"/>
              <a:gd name="connsiteX12" fmla="*/ 0 w 2881212"/>
              <a:gd name="connsiteY12" fmla="*/ 2860623 h 3449510"/>
              <a:gd name="connsiteX13" fmla="*/ 0 w 2881212"/>
              <a:gd name="connsiteY13" fmla="*/ 2002511 h 3449510"/>
              <a:gd name="connsiteX14" fmla="*/ 0 w 2881212"/>
              <a:gd name="connsiteY14" fmla="*/ 1625328 h 3449510"/>
              <a:gd name="connsiteX15" fmla="*/ 0 w 2881212"/>
              <a:gd name="connsiteY15" fmla="*/ 1474402 h 3449510"/>
              <a:gd name="connsiteX16" fmla="*/ 0 w 2881212"/>
              <a:gd name="connsiteY16" fmla="*/ 239107 h 3449510"/>
              <a:gd name="connsiteX17" fmla="*/ 47359 w 2881212"/>
              <a:gd name="connsiteY17" fmla="*/ 178329 h 3449510"/>
              <a:gd name="connsiteX18" fmla="*/ 1294536 w 2881212"/>
              <a:gd name="connsiteY18" fmla="*/ 178329 h 344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1212" h="3449510">
                <a:moveTo>
                  <a:pt x="1440606" y="0"/>
                </a:moveTo>
                <a:lnTo>
                  <a:pt x="1586676" y="178329"/>
                </a:lnTo>
                <a:lnTo>
                  <a:pt x="2833853" y="178329"/>
                </a:lnTo>
                <a:cubicBezTo>
                  <a:pt x="2860009" y="178329"/>
                  <a:pt x="2881212" y="205540"/>
                  <a:pt x="2881212" y="239107"/>
                </a:cubicBezTo>
                <a:lnTo>
                  <a:pt x="2881212" y="1474402"/>
                </a:lnTo>
                <a:lnTo>
                  <a:pt x="2881212" y="1625328"/>
                </a:lnTo>
                <a:lnTo>
                  <a:pt x="2881212" y="2002511"/>
                </a:lnTo>
                <a:lnTo>
                  <a:pt x="2881212" y="2860623"/>
                </a:lnTo>
                <a:lnTo>
                  <a:pt x="2881212" y="3388731"/>
                </a:lnTo>
                <a:cubicBezTo>
                  <a:pt x="2881212" y="3422298"/>
                  <a:pt x="2860009" y="3449510"/>
                  <a:pt x="2833853" y="3449510"/>
                </a:cubicBezTo>
                <a:lnTo>
                  <a:pt x="47359" y="3449510"/>
                </a:lnTo>
                <a:cubicBezTo>
                  <a:pt x="21204" y="3449510"/>
                  <a:pt x="0" y="3422298"/>
                  <a:pt x="0" y="3388731"/>
                </a:cubicBezTo>
                <a:lnTo>
                  <a:pt x="0" y="2860623"/>
                </a:lnTo>
                <a:lnTo>
                  <a:pt x="0" y="2002511"/>
                </a:lnTo>
                <a:lnTo>
                  <a:pt x="0" y="1625328"/>
                </a:lnTo>
                <a:lnTo>
                  <a:pt x="0" y="1474402"/>
                </a:lnTo>
                <a:lnTo>
                  <a:pt x="0" y="239107"/>
                </a:lnTo>
                <a:cubicBezTo>
                  <a:pt x="0" y="205540"/>
                  <a:pt x="21204" y="178329"/>
                  <a:pt x="47359" y="178329"/>
                </a:cubicBezTo>
                <a:lnTo>
                  <a:pt x="1294536" y="178329"/>
                </a:lnTo>
                <a:close/>
              </a:path>
            </a:pathLst>
          </a:custGeom>
          <a:solidFill>
            <a:schemeClr val="bg1"/>
          </a:solidFill>
          <a:ln w="3175">
            <a:gradFill flip="none" rotWithShape="1">
              <a:gsLst>
                <a:gs pos="0">
                  <a:srgbClr val="0193A9"/>
                </a:gs>
                <a:gs pos="100000">
                  <a:srgbClr val="0193A9">
                    <a:alpha val="0"/>
                  </a:srgbClr>
                </a:gs>
              </a:gsLst>
              <a:lin ang="5400000" scaled="1"/>
              <a:tileRect/>
            </a:grad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1" name="任意多边形: 形状 60">
            <a:extLst>
              <a:ext uri="{FF2B5EF4-FFF2-40B4-BE49-F238E27FC236}">
                <a16:creationId xmlns:a16="http://schemas.microsoft.com/office/drawing/2014/main" id="{A57967F7-575F-CA48-1F36-C23499A636E2}"/>
              </a:ext>
            </a:extLst>
          </p:cNvPr>
          <p:cNvSpPr>
            <a:spLocks/>
          </p:cNvSpPr>
          <p:nvPr/>
        </p:nvSpPr>
        <p:spPr>
          <a:xfrm>
            <a:off x="7613522" y="1526741"/>
            <a:ext cx="1543191" cy="1895795"/>
          </a:xfrm>
          <a:custGeom>
            <a:avLst/>
            <a:gdLst>
              <a:gd name="connsiteX0" fmla="*/ 1440606 w 2881212"/>
              <a:gd name="connsiteY0" fmla="*/ 0 h 3449510"/>
              <a:gd name="connsiteX1" fmla="*/ 1586676 w 2881212"/>
              <a:gd name="connsiteY1" fmla="*/ 178329 h 3449510"/>
              <a:gd name="connsiteX2" fmla="*/ 2833853 w 2881212"/>
              <a:gd name="connsiteY2" fmla="*/ 178329 h 3449510"/>
              <a:gd name="connsiteX3" fmla="*/ 2881212 w 2881212"/>
              <a:gd name="connsiteY3" fmla="*/ 239107 h 3449510"/>
              <a:gd name="connsiteX4" fmla="*/ 2881212 w 2881212"/>
              <a:gd name="connsiteY4" fmla="*/ 1474402 h 3449510"/>
              <a:gd name="connsiteX5" fmla="*/ 2881212 w 2881212"/>
              <a:gd name="connsiteY5" fmla="*/ 1625328 h 3449510"/>
              <a:gd name="connsiteX6" fmla="*/ 2881212 w 2881212"/>
              <a:gd name="connsiteY6" fmla="*/ 2002511 h 3449510"/>
              <a:gd name="connsiteX7" fmla="*/ 2881212 w 2881212"/>
              <a:gd name="connsiteY7" fmla="*/ 2860623 h 3449510"/>
              <a:gd name="connsiteX8" fmla="*/ 2881212 w 2881212"/>
              <a:gd name="connsiteY8" fmla="*/ 3388731 h 3449510"/>
              <a:gd name="connsiteX9" fmla="*/ 2833853 w 2881212"/>
              <a:gd name="connsiteY9" fmla="*/ 3449510 h 3449510"/>
              <a:gd name="connsiteX10" fmla="*/ 47359 w 2881212"/>
              <a:gd name="connsiteY10" fmla="*/ 3449510 h 3449510"/>
              <a:gd name="connsiteX11" fmla="*/ 0 w 2881212"/>
              <a:gd name="connsiteY11" fmla="*/ 3388731 h 3449510"/>
              <a:gd name="connsiteX12" fmla="*/ 0 w 2881212"/>
              <a:gd name="connsiteY12" fmla="*/ 2860623 h 3449510"/>
              <a:gd name="connsiteX13" fmla="*/ 0 w 2881212"/>
              <a:gd name="connsiteY13" fmla="*/ 2002511 h 3449510"/>
              <a:gd name="connsiteX14" fmla="*/ 0 w 2881212"/>
              <a:gd name="connsiteY14" fmla="*/ 1625328 h 3449510"/>
              <a:gd name="connsiteX15" fmla="*/ 0 w 2881212"/>
              <a:gd name="connsiteY15" fmla="*/ 1474402 h 3449510"/>
              <a:gd name="connsiteX16" fmla="*/ 0 w 2881212"/>
              <a:gd name="connsiteY16" fmla="*/ 239107 h 3449510"/>
              <a:gd name="connsiteX17" fmla="*/ 47359 w 2881212"/>
              <a:gd name="connsiteY17" fmla="*/ 178329 h 3449510"/>
              <a:gd name="connsiteX18" fmla="*/ 1294536 w 2881212"/>
              <a:gd name="connsiteY18" fmla="*/ 178329 h 344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1212" h="3449510">
                <a:moveTo>
                  <a:pt x="1440606" y="0"/>
                </a:moveTo>
                <a:lnTo>
                  <a:pt x="1586676" y="178329"/>
                </a:lnTo>
                <a:lnTo>
                  <a:pt x="2833853" y="178329"/>
                </a:lnTo>
                <a:cubicBezTo>
                  <a:pt x="2860009" y="178329"/>
                  <a:pt x="2881212" y="205540"/>
                  <a:pt x="2881212" y="239107"/>
                </a:cubicBezTo>
                <a:lnTo>
                  <a:pt x="2881212" y="1474402"/>
                </a:lnTo>
                <a:lnTo>
                  <a:pt x="2881212" y="1625328"/>
                </a:lnTo>
                <a:lnTo>
                  <a:pt x="2881212" y="2002511"/>
                </a:lnTo>
                <a:lnTo>
                  <a:pt x="2881212" y="2860623"/>
                </a:lnTo>
                <a:lnTo>
                  <a:pt x="2881212" y="3388731"/>
                </a:lnTo>
                <a:cubicBezTo>
                  <a:pt x="2881212" y="3422298"/>
                  <a:pt x="2860009" y="3449510"/>
                  <a:pt x="2833853" y="3449510"/>
                </a:cubicBezTo>
                <a:lnTo>
                  <a:pt x="47359" y="3449510"/>
                </a:lnTo>
                <a:cubicBezTo>
                  <a:pt x="21204" y="3449510"/>
                  <a:pt x="0" y="3422298"/>
                  <a:pt x="0" y="3388731"/>
                </a:cubicBezTo>
                <a:lnTo>
                  <a:pt x="0" y="2860623"/>
                </a:lnTo>
                <a:lnTo>
                  <a:pt x="0" y="2002511"/>
                </a:lnTo>
                <a:lnTo>
                  <a:pt x="0" y="1625328"/>
                </a:lnTo>
                <a:lnTo>
                  <a:pt x="0" y="1474402"/>
                </a:lnTo>
                <a:lnTo>
                  <a:pt x="0" y="239107"/>
                </a:lnTo>
                <a:cubicBezTo>
                  <a:pt x="0" y="205540"/>
                  <a:pt x="21204" y="178329"/>
                  <a:pt x="47359" y="178329"/>
                </a:cubicBezTo>
                <a:lnTo>
                  <a:pt x="1294536" y="178329"/>
                </a:lnTo>
                <a:close/>
              </a:path>
            </a:pathLst>
          </a:custGeom>
          <a:solidFill>
            <a:schemeClr val="bg1"/>
          </a:solidFill>
          <a:ln w="3175">
            <a:gradFill flip="none" rotWithShape="1">
              <a:gsLst>
                <a:gs pos="0">
                  <a:srgbClr val="0193A9"/>
                </a:gs>
                <a:gs pos="100000">
                  <a:srgbClr val="0193A9">
                    <a:alpha val="0"/>
                  </a:srgbClr>
                </a:gs>
              </a:gsLst>
              <a:lin ang="5400000" scaled="1"/>
              <a:tileRect/>
            </a:grad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2" name="任意多边形: 形状 61">
            <a:extLst>
              <a:ext uri="{FF2B5EF4-FFF2-40B4-BE49-F238E27FC236}">
                <a16:creationId xmlns:a16="http://schemas.microsoft.com/office/drawing/2014/main" id="{A947F945-802F-7A44-190B-6689676C41D1}"/>
              </a:ext>
            </a:extLst>
          </p:cNvPr>
          <p:cNvSpPr>
            <a:spLocks/>
          </p:cNvSpPr>
          <p:nvPr/>
        </p:nvSpPr>
        <p:spPr>
          <a:xfrm>
            <a:off x="9298980" y="1526741"/>
            <a:ext cx="1543191" cy="1895795"/>
          </a:xfrm>
          <a:custGeom>
            <a:avLst/>
            <a:gdLst>
              <a:gd name="connsiteX0" fmla="*/ 1440606 w 2881212"/>
              <a:gd name="connsiteY0" fmla="*/ 0 h 3449510"/>
              <a:gd name="connsiteX1" fmla="*/ 1586676 w 2881212"/>
              <a:gd name="connsiteY1" fmla="*/ 178329 h 3449510"/>
              <a:gd name="connsiteX2" fmla="*/ 2833853 w 2881212"/>
              <a:gd name="connsiteY2" fmla="*/ 178329 h 3449510"/>
              <a:gd name="connsiteX3" fmla="*/ 2881212 w 2881212"/>
              <a:gd name="connsiteY3" fmla="*/ 239107 h 3449510"/>
              <a:gd name="connsiteX4" fmla="*/ 2881212 w 2881212"/>
              <a:gd name="connsiteY4" fmla="*/ 1474402 h 3449510"/>
              <a:gd name="connsiteX5" fmla="*/ 2881212 w 2881212"/>
              <a:gd name="connsiteY5" fmla="*/ 1625328 h 3449510"/>
              <a:gd name="connsiteX6" fmla="*/ 2881212 w 2881212"/>
              <a:gd name="connsiteY6" fmla="*/ 2002511 h 3449510"/>
              <a:gd name="connsiteX7" fmla="*/ 2881212 w 2881212"/>
              <a:gd name="connsiteY7" fmla="*/ 2860623 h 3449510"/>
              <a:gd name="connsiteX8" fmla="*/ 2881212 w 2881212"/>
              <a:gd name="connsiteY8" fmla="*/ 3388731 h 3449510"/>
              <a:gd name="connsiteX9" fmla="*/ 2833853 w 2881212"/>
              <a:gd name="connsiteY9" fmla="*/ 3449510 h 3449510"/>
              <a:gd name="connsiteX10" fmla="*/ 47359 w 2881212"/>
              <a:gd name="connsiteY10" fmla="*/ 3449510 h 3449510"/>
              <a:gd name="connsiteX11" fmla="*/ 0 w 2881212"/>
              <a:gd name="connsiteY11" fmla="*/ 3388731 h 3449510"/>
              <a:gd name="connsiteX12" fmla="*/ 0 w 2881212"/>
              <a:gd name="connsiteY12" fmla="*/ 2860623 h 3449510"/>
              <a:gd name="connsiteX13" fmla="*/ 0 w 2881212"/>
              <a:gd name="connsiteY13" fmla="*/ 2002511 h 3449510"/>
              <a:gd name="connsiteX14" fmla="*/ 0 w 2881212"/>
              <a:gd name="connsiteY14" fmla="*/ 1625328 h 3449510"/>
              <a:gd name="connsiteX15" fmla="*/ 0 w 2881212"/>
              <a:gd name="connsiteY15" fmla="*/ 1474402 h 3449510"/>
              <a:gd name="connsiteX16" fmla="*/ 0 w 2881212"/>
              <a:gd name="connsiteY16" fmla="*/ 239107 h 3449510"/>
              <a:gd name="connsiteX17" fmla="*/ 47359 w 2881212"/>
              <a:gd name="connsiteY17" fmla="*/ 178329 h 3449510"/>
              <a:gd name="connsiteX18" fmla="*/ 1294536 w 2881212"/>
              <a:gd name="connsiteY18" fmla="*/ 178329 h 344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1212" h="3449510">
                <a:moveTo>
                  <a:pt x="1440606" y="0"/>
                </a:moveTo>
                <a:lnTo>
                  <a:pt x="1586676" y="178329"/>
                </a:lnTo>
                <a:lnTo>
                  <a:pt x="2833853" y="178329"/>
                </a:lnTo>
                <a:cubicBezTo>
                  <a:pt x="2860009" y="178329"/>
                  <a:pt x="2881212" y="205540"/>
                  <a:pt x="2881212" y="239107"/>
                </a:cubicBezTo>
                <a:lnTo>
                  <a:pt x="2881212" y="1474402"/>
                </a:lnTo>
                <a:lnTo>
                  <a:pt x="2881212" y="1625328"/>
                </a:lnTo>
                <a:lnTo>
                  <a:pt x="2881212" y="2002511"/>
                </a:lnTo>
                <a:lnTo>
                  <a:pt x="2881212" y="2860623"/>
                </a:lnTo>
                <a:lnTo>
                  <a:pt x="2881212" y="3388731"/>
                </a:lnTo>
                <a:cubicBezTo>
                  <a:pt x="2881212" y="3422298"/>
                  <a:pt x="2860009" y="3449510"/>
                  <a:pt x="2833853" y="3449510"/>
                </a:cubicBezTo>
                <a:lnTo>
                  <a:pt x="47359" y="3449510"/>
                </a:lnTo>
                <a:cubicBezTo>
                  <a:pt x="21204" y="3449510"/>
                  <a:pt x="0" y="3422298"/>
                  <a:pt x="0" y="3388731"/>
                </a:cubicBezTo>
                <a:lnTo>
                  <a:pt x="0" y="2860623"/>
                </a:lnTo>
                <a:lnTo>
                  <a:pt x="0" y="2002511"/>
                </a:lnTo>
                <a:lnTo>
                  <a:pt x="0" y="1625328"/>
                </a:lnTo>
                <a:lnTo>
                  <a:pt x="0" y="1474402"/>
                </a:lnTo>
                <a:lnTo>
                  <a:pt x="0" y="239107"/>
                </a:lnTo>
                <a:cubicBezTo>
                  <a:pt x="0" y="205540"/>
                  <a:pt x="21204" y="178329"/>
                  <a:pt x="47359" y="178329"/>
                </a:cubicBezTo>
                <a:lnTo>
                  <a:pt x="1294536" y="178329"/>
                </a:lnTo>
                <a:close/>
              </a:path>
            </a:pathLst>
          </a:custGeom>
          <a:solidFill>
            <a:schemeClr val="bg1"/>
          </a:solidFill>
          <a:ln w="3175">
            <a:gradFill flip="none" rotWithShape="1">
              <a:gsLst>
                <a:gs pos="0">
                  <a:srgbClr val="0193A9"/>
                </a:gs>
                <a:gs pos="100000">
                  <a:srgbClr val="0193A9">
                    <a:alpha val="0"/>
                  </a:srgbClr>
                </a:gs>
              </a:gsLst>
              <a:lin ang="5400000" scaled="1"/>
              <a:tileRect/>
            </a:gradFill>
          </a:ln>
          <a:effectLst>
            <a:outerShdw blurRad="127000" dist="38100" dir="2700000" algn="tl" rotWithShape="0">
              <a:schemeClr val="accent1">
                <a:alpha val="10000"/>
              </a:schemeClr>
            </a:outerShdw>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0" name="文本框 9">
            <a:extLst>
              <a:ext uri="{FF2B5EF4-FFF2-40B4-BE49-F238E27FC236}">
                <a16:creationId xmlns:a16="http://schemas.microsoft.com/office/drawing/2014/main" id="{53D59405-A416-101F-78BE-B00AE4ED8CE8}"/>
              </a:ext>
            </a:extLst>
          </p:cNvPr>
          <p:cNvSpPr txBox="1"/>
          <p:nvPr/>
        </p:nvSpPr>
        <p:spPr>
          <a:xfrm>
            <a:off x="2587503" y="1704975"/>
            <a:ext cx="1461547" cy="1477328"/>
          </a:xfrm>
          <a:prstGeom prst="rect">
            <a:avLst/>
          </a:prstGeom>
          <a:noFill/>
        </p:spPr>
        <p:txBody>
          <a:bodyPr wrap="square">
            <a:spAutoFit/>
          </a:bodyPr>
          <a:lstStyle>
            <a:defPPr>
              <a:defRPr lang="en-US"/>
            </a:defPPr>
            <a:lvl1pPr marL="144000" indent="-144000">
              <a:buFont typeface="Wingdings" panose="05000000000000000000" pitchFamily="2" charset="2"/>
              <a:buChar char="Ø"/>
              <a:defRPr sz="1000" b="0" i="0">
                <a:solidFill>
                  <a:srgbClr val="333333"/>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ea typeface="HarmonyOS Sans SC" panose="00000500000000000000" pitchFamily="2" charset="-122"/>
                <a:sym typeface="Arial" panose="020B0604020202020204" pitchFamily="34" charset="0"/>
              </a:rPr>
              <a:t>脑左侧基底节区出血</a:t>
            </a:r>
            <a:endParaRPr lang="en-US" altLang="zh-CN" dirty="0">
              <a:ea typeface="HarmonyOS Sans SC" panose="00000500000000000000" pitchFamily="2" charset="-122"/>
              <a:sym typeface="Arial" panose="020B0604020202020204" pitchFamily="34" charset="0"/>
            </a:endParaRPr>
          </a:p>
          <a:p>
            <a:r>
              <a:rPr lang="zh-CN" altLang="en-US" dirty="0">
                <a:ea typeface="HarmonyOS Sans SC" panose="00000500000000000000" pitchFamily="2" charset="-122"/>
                <a:sym typeface="Arial" panose="020B0604020202020204" pitchFamily="34" charset="0"/>
              </a:rPr>
              <a:t>急诊行</a:t>
            </a:r>
            <a:r>
              <a:rPr lang="en-US" altLang="zh-CN" dirty="0">
                <a:ea typeface="HarmonyOS Sans SC" panose="00000500000000000000" pitchFamily="2" charset="-122"/>
                <a:sym typeface="Arial" panose="020B0604020202020204" pitchFamily="34" charset="0"/>
              </a:rPr>
              <a:t>"</a:t>
            </a:r>
            <a:r>
              <a:rPr lang="zh-CN" altLang="en-US" dirty="0">
                <a:ea typeface="HarmonyOS Sans SC" panose="00000500000000000000" pitchFamily="2" charset="-122"/>
                <a:sym typeface="Arial" panose="020B0604020202020204" pitchFamily="34" charset="0"/>
              </a:rPr>
              <a:t>颅内血肿清除术</a:t>
            </a:r>
            <a:r>
              <a:rPr lang="en-US" altLang="zh-CN" dirty="0">
                <a:ea typeface="HarmonyOS Sans SC" panose="00000500000000000000" pitchFamily="2" charset="-122"/>
                <a:sym typeface="Arial" panose="020B0604020202020204" pitchFamily="34" charset="0"/>
              </a:rPr>
              <a:t>+</a:t>
            </a:r>
            <a:r>
              <a:rPr lang="zh-CN" altLang="en-US" dirty="0">
                <a:ea typeface="HarmonyOS Sans SC" panose="00000500000000000000" pitchFamily="2" charset="-122"/>
                <a:sym typeface="Arial" panose="020B0604020202020204" pitchFamily="34" charset="0"/>
              </a:rPr>
              <a:t>颅骨去骨瓣减压术</a:t>
            </a:r>
            <a:r>
              <a:rPr lang="en-US" altLang="zh-CN" dirty="0">
                <a:ea typeface="HarmonyOS Sans SC" panose="00000500000000000000" pitchFamily="2" charset="-122"/>
                <a:sym typeface="Arial" panose="020B0604020202020204" pitchFamily="34" charset="0"/>
              </a:rPr>
              <a:t>"</a:t>
            </a:r>
            <a:r>
              <a:rPr lang="zh-CN" altLang="en-US" dirty="0">
                <a:ea typeface="HarmonyOS Sans SC" panose="00000500000000000000" pitchFamily="2" charset="-122"/>
                <a:sym typeface="Arial" panose="020B0604020202020204" pitchFamily="34" charset="0"/>
              </a:rPr>
              <a:t>，术后予以止血、脱水降颅压、营养支持、气管切开呼吸支持等对症治疗。</a:t>
            </a:r>
          </a:p>
        </p:txBody>
      </p:sp>
      <p:sp>
        <p:nvSpPr>
          <p:cNvPr id="12" name="文本框 11">
            <a:extLst>
              <a:ext uri="{FF2B5EF4-FFF2-40B4-BE49-F238E27FC236}">
                <a16:creationId xmlns:a16="http://schemas.microsoft.com/office/drawing/2014/main" id="{26629316-3402-B8DB-FBF6-39A13747E7D6}"/>
              </a:ext>
            </a:extLst>
          </p:cNvPr>
          <p:cNvSpPr txBox="1"/>
          <p:nvPr/>
        </p:nvSpPr>
        <p:spPr>
          <a:xfrm>
            <a:off x="4272854" y="1704975"/>
            <a:ext cx="1482701" cy="1631216"/>
          </a:xfrm>
          <a:prstGeom prst="rect">
            <a:avLst/>
          </a:prstGeom>
          <a:noFill/>
        </p:spPr>
        <p:txBody>
          <a:bodyPr wrap="square">
            <a:spAutoFit/>
          </a:bodyPr>
          <a:lstStyle>
            <a:defPPr>
              <a:defRPr lang="en-US"/>
            </a:defPPr>
            <a:lvl1pPr marL="144000" indent="-144000">
              <a:buFont typeface="Wingdings" panose="05000000000000000000" pitchFamily="2" charset="2"/>
              <a:buChar char="Ø"/>
              <a:defRPr sz="1000" b="0" i="0">
                <a:solidFill>
                  <a:srgbClr val="333333"/>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ea typeface="HarmonyOS Sans SC" panose="00000500000000000000" pitchFamily="2" charset="-122"/>
                <a:sym typeface="Arial" panose="020B0604020202020204" pitchFamily="34" charset="0"/>
              </a:rPr>
              <a:t>反复发热，行腰穿排除中枢神经系统感染，胸部</a:t>
            </a:r>
            <a:r>
              <a:rPr lang="en-US" altLang="zh-CN" dirty="0">
                <a:ea typeface="HarmonyOS Sans SC" panose="00000500000000000000" pitchFamily="2" charset="-122"/>
                <a:sym typeface="Arial" panose="020B0604020202020204" pitchFamily="34" charset="0"/>
              </a:rPr>
              <a:t>CT</a:t>
            </a:r>
            <a:r>
              <a:rPr lang="zh-CN" altLang="en-US" dirty="0">
                <a:ea typeface="HarmonyOS Sans SC" panose="00000500000000000000" pitchFamily="2" charset="-122"/>
                <a:sym typeface="Arial" panose="020B0604020202020204" pitchFamily="34" charset="0"/>
              </a:rPr>
              <a:t>见双肺坠积性肺炎并双侧胸腔少量积液，临近肺组织膨胀不全。</a:t>
            </a:r>
            <a:endParaRPr lang="en-US" altLang="zh-CN" dirty="0">
              <a:ea typeface="HarmonyOS Sans SC" panose="00000500000000000000" pitchFamily="2" charset="-122"/>
              <a:sym typeface="Arial" panose="020B0604020202020204" pitchFamily="34" charset="0"/>
            </a:endParaRPr>
          </a:p>
          <a:p>
            <a:r>
              <a:rPr lang="zh-CN" altLang="en-US" dirty="0">
                <a:ea typeface="HarmonyOS Sans SC" panose="00000500000000000000" pitchFamily="2" charset="-122"/>
                <a:sym typeface="Arial" panose="020B0604020202020204" pitchFamily="34" charset="0"/>
              </a:rPr>
              <a:t>多次痰培养提示为敏感的铜绿假单胞菌</a:t>
            </a:r>
            <a:endParaRPr lang="en-US" altLang="zh-CN" dirty="0">
              <a:ea typeface="HarmonyOS Sans SC" panose="00000500000000000000" pitchFamily="2" charset="-122"/>
              <a:sym typeface="Arial" panose="020B0604020202020204" pitchFamily="34" charset="0"/>
            </a:endParaRPr>
          </a:p>
          <a:p>
            <a:r>
              <a:rPr lang="zh-CN" altLang="en-US" dirty="0">
                <a:ea typeface="HarmonyOS Sans SC" panose="00000500000000000000" pitchFamily="2" charset="-122"/>
                <a:sym typeface="Arial" panose="020B0604020202020204" pitchFamily="34" charset="0"/>
              </a:rPr>
              <a:t>头孢哌酮舒巴坦治疗后仍发热</a:t>
            </a:r>
            <a:endParaRPr lang="en-US" altLang="zh-CN" dirty="0">
              <a:ea typeface="HarmonyOS Sans SC" panose="00000500000000000000" pitchFamily="2" charset="-122"/>
              <a:sym typeface="Arial" panose="020B0604020202020204" pitchFamily="34" charset="0"/>
            </a:endParaRPr>
          </a:p>
        </p:txBody>
      </p:sp>
      <p:sp>
        <p:nvSpPr>
          <p:cNvPr id="15" name="文本框 14">
            <a:extLst>
              <a:ext uri="{FF2B5EF4-FFF2-40B4-BE49-F238E27FC236}">
                <a16:creationId xmlns:a16="http://schemas.microsoft.com/office/drawing/2014/main" id="{2B7C41DC-F9B9-F4EF-012B-52427A4D9B4D}"/>
              </a:ext>
            </a:extLst>
          </p:cNvPr>
          <p:cNvSpPr txBox="1"/>
          <p:nvPr/>
        </p:nvSpPr>
        <p:spPr>
          <a:xfrm>
            <a:off x="5943188" y="1704975"/>
            <a:ext cx="1588172" cy="1785104"/>
          </a:xfrm>
          <a:prstGeom prst="rect">
            <a:avLst/>
          </a:prstGeom>
          <a:noFill/>
        </p:spPr>
        <p:txBody>
          <a:bodyPr wrap="square">
            <a:spAutoFit/>
          </a:bodyPr>
          <a:lstStyle>
            <a:defPPr>
              <a:defRPr lang="en-US"/>
            </a:defPPr>
            <a:lvl1pPr marL="144000" indent="-144000">
              <a:buFont typeface="Wingdings" panose="05000000000000000000" pitchFamily="2" charset="2"/>
              <a:buChar char="Ø"/>
              <a:defRPr sz="1000" b="0" i="0">
                <a:solidFill>
                  <a:srgbClr val="333333"/>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ea typeface="HarmonyOS Sans SC" panose="00000500000000000000" pitchFamily="2" charset="-122"/>
                <a:sym typeface="Arial" panose="020B0604020202020204" pitchFamily="34" charset="0"/>
              </a:rPr>
              <a:t>接受前序治疗后痰培养回报</a:t>
            </a:r>
            <a:r>
              <a:rPr lang="en-US" altLang="zh-CN" dirty="0">
                <a:ea typeface="HarmonyOS Sans SC" panose="00000500000000000000" pitchFamily="2" charset="-122"/>
                <a:sym typeface="Arial" panose="020B0604020202020204" pitchFamily="34" charset="0"/>
              </a:rPr>
              <a:t>CRAB</a:t>
            </a:r>
            <a:r>
              <a:rPr lang="zh-CN" altLang="en-US" dirty="0">
                <a:ea typeface="HarmonyOS Sans SC" panose="00000500000000000000" pitchFamily="2" charset="-122"/>
                <a:sym typeface="Arial" panose="020B0604020202020204" pitchFamily="34" charset="0"/>
              </a:rPr>
              <a:t>生长，仅对复方新诺明、甘酰胺环素类、依拉环素和多黏菌素敏感</a:t>
            </a:r>
            <a:endParaRPr lang="en-US" altLang="zh-CN" dirty="0">
              <a:ea typeface="HarmonyOS Sans SC" panose="00000500000000000000" pitchFamily="2" charset="-122"/>
              <a:sym typeface="Arial" panose="020B0604020202020204" pitchFamily="34" charset="0"/>
            </a:endParaRPr>
          </a:p>
          <a:p>
            <a:r>
              <a:rPr lang="zh-CN" altLang="en-US" dirty="0">
                <a:ea typeface="HarmonyOS Sans SC" panose="00000500000000000000" pitchFamily="2" charset="-122"/>
                <a:sym typeface="Arial" panose="020B0604020202020204" pitchFamily="34" charset="0"/>
              </a:rPr>
              <a:t>先后使用</a:t>
            </a:r>
            <a:r>
              <a:rPr lang="zh-CN" altLang="en-US" u="sng" dirty="0">
                <a:ea typeface="HarmonyOS Sans SC" panose="00000500000000000000" pitchFamily="2" charset="-122"/>
                <a:sym typeface="Arial" panose="020B0604020202020204" pitchFamily="34" charset="0"/>
              </a:rPr>
              <a:t>美罗培南</a:t>
            </a:r>
            <a:r>
              <a:rPr lang="zh-CN" altLang="en-US" dirty="0">
                <a:ea typeface="HarmonyOS Sans SC" panose="00000500000000000000" pitchFamily="2" charset="-122"/>
                <a:sym typeface="Arial" panose="020B0604020202020204" pitchFamily="34" charset="0"/>
              </a:rPr>
              <a:t> </a:t>
            </a:r>
            <a:r>
              <a:rPr lang="en-US" altLang="zh-CN" dirty="0">
                <a:ea typeface="HarmonyOS Sans SC" panose="00000500000000000000" pitchFamily="2" charset="-122"/>
                <a:sym typeface="Arial" panose="020B0604020202020204" pitchFamily="34" charset="0"/>
              </a:rPr>
              <a:t>2g q8h</a:t>
            </a:r>
            <a:r>
              <a:rPr lang="zh-CN" altLang="en-US" dirty="0">
                <a:ea typeface="HarmonyOS Sans SC" panose="00000500000000000000" pitchFamily="2" charset="-122"/>
                <a:sym typeface="Arial" panose="020B0604020202020204" pitchFamily="34" charset="0"/>
              </a:rPr>
              <a:t>（维持输注</a:t>
            </a:r>
            <a:r>
              <a:rPr lang="en-US" altLang="zh-CN" dirty="0">
                <a:ea typeface="HarmonyOS Sans SC" panose="00000500000000000000" pitchFamily="2" charset="-122"/>
                <a:sym typeface="Arial" panose="020B0604020202020204" pitchFamily="34" charset="0"/>
              </a:rPr>
              <a:t>3h</a:t>
            </a:r>
            <a:r>
              <a:rPr lang="zh-CN" altLang="en-US" dirty="0">
                <a:ea typeface="HarmonyOS Sans SC" panose="00000500000000000000" pitchFamily="2" charset="-122"/>
                <a:sym typeface="Arial" panose="020B0604020202020204" pitchFamily="34" charset="0"/>
              </a:rPr>
              <a:t>）</a:t>
            </a:r>
            <a:r>
              <a:rPr lang="en-US" altLang="zh-CN" dirty="0">
                <a:ea typeface="HarmonyOS Sans SC" panose="00000500000000000000" pitchFamily="2" charset="-122"/>
                <a:sym typeface="Arial" panose="020B0604020202020204" pitchFamily="34" charset="0"/>
              </a:rPr>
              <a:t>+</a:t>
            </a:r>
            <a:r>
              <a:rPr lang="zh-CN" altLang="en-US" u="sng" dirty="0">
                <a:ea typeface="HarmonyOS Sans SC" panose="00000500000000000000" pitchFamily="2" charset="-122"/>
                <a:sym typeface="Arial" panose="020B0604020202020204" pitchFamily="34" charset="0"/>
              </a:rPr>
              <a:t>左氧氟沙星</a:t>
            </a:r>
            <a:r>
              <a:rPr lang="en-US" altLang="zh-CN" dirty="0">
                <a:ea typeface="HarmonyOS Sans SC" panose="00000500000000000000" pitchFamily="2" charset="-122"/>
                <a:sym typeface="Arial" panose="020B0604020202020204" pitchFamily="34" charset="0"/>
              </a:rPr>
              <a:t>0.5g </a:t>
            </a:r>
            <a:r>
              <a:rPr lang="en-US" altLang="zh-CN" dirty="0" err="1">
                <a:ea typeface="HarmonyOS Sans SC" panose="00000500000000000000" pitchFamily="2" charset="-122"/>
                <a:sym typeface="Arial" panose="020B0604020202020204" pitchFamily="34" charset="0"/>
              </a:rPr>
              <a:t>qd</a:t>
            </a:r>
            <a:r>
              <a:rPr lang="zh-CN" altLang="en-US" dirty="0">
                <a:ea typeface="HarmonyOS Sans SC" panose="00000500000000000000" pitchFamily="2" charset="-122"/>
                <a:sym typeface="Arial" panose="020B0604020202020204" pitchFamily="34" charset="0"/>
              </a:rPr>
              <a:t>治疗</a:t>
            </a:r>
            <a:r>
              <a:rPr lang="en-US" altLang="zh-CN" dirty="0">
                <a:ea typeface="HarmonyOS Sans SC" panose="00000500000000000000" pitchFamily="2" charset="-122"/>
                <a:sym typeface="Arial" panose="020B0604020202020204" pitchFamily="34" charset="0"/>
              </a:rPr>
              <a:t>14</a:t>
            </a:r>
            <a:r>
              <a:rPr lang="zh-CN" altLang="en-US" dirty="0">
                <a:ea typeface="HarmonyOS Sans SC" panose="00000500000000000000" pitchFamily="2" charset="-122"/>
                <a:sym typeface="Arial" panose="020B0604020202020204" pitchFamily="34" charset="0"/>
              </a:rPr>
              <a:t>天，</a:t>
            </a:r>
            <a:r>
              <a:rPr lang="zh-CN" altLang="en-US" u="sng" dirty="0">
                <a:ea typeface="HarmonyOS Sans SC" panose="00000500000000000000" pitchFamily="2" charset="-122"/>
                <a:sym typeface="Arial" panose="020B0604020202020204" pitchFamily="34" charset="0"/>
              </a:rPr>
              <a:t>头孢哌酮舒巴坦</a:t>
            </a:r>
            <a:r>
              <a:rPr lang="en-US" altLang="zh-CN" dirty="0">
                <a:ea typeface="HarmonyOS Sans SC" panose="00000500000000000000" pitchFamily="2" charset="-122"/>
                <a:sym typeface="Arial" panose="020B0604020202020204" pitchFamily="34" charset="0"/>
              </a:rPr>
              <a:t>3g q8h+</a:t>
            </a:r>
            <a:r>
              <a:rPr lang="zh-CN" altLang="en-US" u="sng" dirty="0">
                <a:ea typeface="HarmonyOS Sans SC" panose="00000500000000000000" pitchFamily="2" charset="-122"/>
                <a:sym typeface="Arial" panose="020B0604020202020204" pitchFamily="34" charset="0"/>
              </a:rPr>
              <a:t>舒巴坦</a:t>
            </a:r>
            <a:r>
              <a:rPr lang="zh-CN" altLang="en-US" dirty="0">
                <a:ea typeface="HarmonyOS Sans SC" panose="00000500000000000000" pitchFamily="2" charset="-122"/>
                <a:sym typeface="Arial" panose="020B0604020202020204" pitchFamily="34" charset="0"/>
              </a:rPr>
              <a:t> </a:t>
            </a:r>
            <a:r>
              <a:rPr lang="en-US" altLang="zh-CN" dirty="0">
                <a:ea typeface="HarmonyOS Sans SC" panose="00000500000000000000" pitchFamily="2" charset="-122"/>
                <a:sym typeface="Arial" panose="020B0604020202020204" pitchFamily="34" charset="0"/>
              </a:rPr>
              <a:t>2g q8h</a:t>
            </a:r>
            <a:r>
              <a:rPr lang="zh-CN" altLang="en-US" dirty="0">
                <a:ea typeface="HarmonyOS Sans SC" panose="00000500000000000000" pitchFamily="2" charset="-122"/>
                <a:sym typeface="Arial" panose="020B0604020202020204" pitchFamily="34" charset="0"/>
              </a:rPr>
              <a:t>治疗</a:t>
            </a:r>
            <a:r>
              <a:rPr lang="en-US" altLang="zh-CN" dirty="0">
                <a:ea typeface="HarmonyOS Sans SC" panose="00000500000000000000" pitchFamily="2" charset="-122"/>
                <a:sym typeface="Arial" panose="020B0604020202020204" pitchFamily="34" charset="0"/>
              </a:rPr>
              <a:t>1</a:t>
            </a:r>
            <a:r>
              <a:rPr lang="zh-CN" altLang="en-US" dirty="0">
                <a:ea typeface="HarmonyOS Sans SC" panose="00000500000000000000" pitchFamily="2" charset="-122"/>
                <a:sym typeface="Arial" panose="020B0604020202020204" pitchFamily="34" charset="0"/>
              </a:rPr>
              <a:t>天</a:t>
            </a:r>
            <a:endParaRPr lang="en-US" altLang="zh-CN" dirty="0">
              <a:ea typeface="HarmonyOS Sans SC" panose="00000500000000000000" pitchFamily="2" charset="-122"/>
              <a:sym typeface="Arial" panose="020B0604020202020204" pitchFamily="34" charset="0"/>
            </a:endParaRPr>
          </a:p>
        </p:txBody>
      </p:sp>
      <p:sp>
        <p:nvSpPr>
          <p:cNvPr id="18" name="文本框 17">
            <a:extLst>
              <a:ext uri="{FF2B5EF4-FFF2-40B4-BE49-F238E27FC236}">
                <a16:creationId xmlns:a16="http://schemas.microsoft.com/office/drawing/2014/main" id="{8573B315-E574-F695-5513-23C30F6DA90C}"/>
              </a:ext>
            </a:extLst>
          </p:cNvPr>
          <p:cNvSpPr txBox="1"/>
          <p:nvPr/>
        </p:nvSpPr>
        <p:spPr>
          <a:xfrm>
            <a:off x="7643767" y="1704975"/>
            <a:ext cx="1482701" cy="707886"/>
          </a:xfrm>
          <a:prstGeom prst="rect">
            <a:avLst/>
          </a:prstGeom>
          <a:noFill/>
        </p:spPr>
        <p:txBody>
          <a:bodyPr wrap="square">
            <a:spAutoFit/>
          </a:bodyPr>
          <a:lstStyle>
            <a:defPPr>
              <a:defRPr lang="en-US"/>
            </a:defPPr>
            <a:lvl1pPr marL="144000" indent="-144000">
              <a:buFont typeface="Wingdings" panose="05000000000000000000" pitchFamily="2" charset="2"/>
              <a:buChar char="Ø"/>
              <a:defRPr sz="1000" b="0" i="0">
                <a:solidFill>
                  <a:srgbClr val="333333"/>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ea typeface="HarmonyOS Sans SC" panose="00000500000000000000" pitchFamily="2" charset="-122"/>
                <a:sym typeface="Arial" panose="020B0604020202020204" pitchFamily="34" charset="0"/>
              </a:rPr>
              <a:t>痰培养仍回报</a:t>
            </a:r>
            <a:r>
              <a:rPr lang="en-US" altLang="zh-CN" dirty="0">
                <a:ea typeface="HarmonyOS Sans SC" panose="00000500000000000000" pitchFamily="2" charset="-122"/>
                <a:sym typeface="Arial" panose="020B0604020202020204" pitchFamily="34" charset="0"/>
              </a:rPr>
              <a:t>CRAB</a:t>
            </a:r>
            <a:r>
              <a:rPr lang="zh-CN" altLang="en-US" dirty="0">
                <a:ea typeface="HarmonyOS Sans SC" panose="00000500000000000000" pitchFamily="2" charset="-122"/>
                <a:sym typeface="Arial" panose="020B0604020202020204" pitchFamily="34" charset="0"/>
              </a:rPr>
              <a:t>生长，药敏结果同前</a:t>
            </a:r>
            <a:endParaRPr lang="en-US" altLang="zh-CN" dirty="0">
              <a:ea typeface="HarmonyOS Sans SC" panose="00000500000000000000" pitchFamily="2" charset="-122"/>
              <a:sym typeface="Arial" panose="020B0604020202020204" pitchFamily="34" charset="0"/>
            </a:endParaRPr>
          </a:p>
          <a:p>
            <a:r>
              <a:rPr lang="zh-CN" altLang="en-US" dirty="0">
                <a:ea typeface="HarmonyOS Sans SC" panose="00000500000000000000" pitchFamily="2" charset="-122"/>
                <a:sym typeface="Arial" panose="020B0604020202020204" pitchFamily="34" charset="0"/>
              </a:rPr>
              <a:t>体温波动于</a:t>
            </a:r>
            <a:r>
              <a:rPr lang="en-US" altLang="zh-CN" dirty="0">
                <a:ea typeface="HarmonyOS Sans SC" panose="00000500000000000000" pitchFamily="2" charset="-122"/>
                <a:sym typeface="Arial" panose="020B0604020202020204" pitchFamily="34" charset="0"/>
              </a:rPr>
              <a:t>37.5℃</a:t>
            </a:r>
            <a:r>
              <a:rPr lang="zh-CN" altLang="en-US" dirty="0">
                <a:ea typeface="HarmonyOS Sans SC" panose="00000500000000000000" pitchFamily="2" charset="-122"/>
                <a:sym typeface="Arial" panose="020B0604020202020204" pitchFamily="34" charset="0"/>
              </a:rPr>
              <a:t>～</a:t>
            </a:r>
            <a:r>
              <a:rPr lang="en-US" altLang="zh-CN" dirty="0">
                <a:ea typeface="HarmonyOS Sans SC" panose="00000500000000000000" pitchFamily="2" charset="-122"/>
                <a:sym typeface="Arial" panose="020B0604020202020204" pitchFamily="34" charset="0"/>
              </a:rPr>
              <a:t>38℃</a:t>
            </a:r>
          </a:p>
        </p:txBody>
      </p:sp>
      <p:sp>
        <p:nvSpPr>
          <p:cNvPr id="21" name="文本框 20">
            <a:extLst>
              <a:ext uri="{FF2B5EF4-FFF2-40B4-BE49-F238E27FC236}">
                <a16:creationId xmlns:a16="http://schemas.microsoft.com/office/drawing/2014/main" id="{98ED7FCE-DD1B-0A9A-75E6-FDEEA30EF26A}"/>
              </a:ext>
            </a:extLst>
          </p:cNvPr>
          <p:cNvSpPr txBox="1"/>
          <p:nvPr/>
        </p:nvSpPr>
        <p:spPr>
          <a:xfrm>
            <a:off x="9329225" y="1704975"/>
            <a:ext cx="1482701" cy="1631216"/>
          </a:xfrm>
          <a:prstGeom prst="rect">
            <a:avLst/>
          </a:prstGeom>
          <a:noFill/>
        </p:spPr>
        <p:txBody>
          <a:bodyPr wrap="square">
            <a:spAutoFit/>
          </a:bodyPr>
          <a:lstStyle>
            <a:defPPr>
              <a:defRPr lang="en-US"/>
            </a:defPPr>
            <a:lvl1pPr marL="144000" indent="-144000">
              <a:buFont typeface="Wingdings" panose="05000000000000000000" pitchFamily="2" charset="2"/>
              <a:buChar char="Ø"/>
              <a:defRPr sz="1000" b="0" i="0">
                <a:solidFill>
                  <a:srgbClr val="333333"/>
                </a:solidFill>
                <a:effectLst/>
                <a:latin typeface="Arial" panose="020B0604020202020204" pitchFamily="34" charset="0"/>
                <a:ea typeface="微软雅黑" panose="020B0503020204020204" pitchFamily="34" charset="-122"/>
                <a:cs typeface="Arial" panose="020B0604020202020204" pitchFamily="34" charset="0"/>
              </a:defRPr>
            </a:lvl1pPr>
          </a:lstStyle>
          <a:p>
            <a:r>
              <a:rPr lang="zh-CN" altLang="en-US" dirty="0">
                <a:ea typeface="HarmonyOS Sans SC" panose="00000500000000000000" pitchFamily="2" charset="-122"/>
                <a:sym typeface="Arial" panose="020B0604020202020204" pitchFamily="34" charset="0"/>
              </a:rPr>
              <a:t>胸部</a:t>
            </a:r>
            <a:r>
              <a:rPr lang="en-US" altLang="zh-CN" dirty="0">
                <a:ea typeface="HarmonyOS Sans SC" panose="00000500000000000000" pitchFamily="2" charset="-122"/>
                <a:sym typeface="Arial" panose="020B0604020202020204" pitchFamily="34" charset="0"/>
              </a:rPr>
              <a:t>CT</a:t>
            </a:r>
            <a:r>
              <a:rPr lang="zh-CN" altLang="en-US" dirty="0">
                <a:ea typeface="HarmonyOS Sans SC" panose="00000500000000000000" pitchFamily="2" charset="-122"/>
                <a:sym typeface="Arial" panose="020B0604020202020204" pitchFamily="34" charset="0"/>
              </a:rPr>
              <a:t>见两肺炎症伴双侧胸腔积液，炎症范围较前进一步扩大</a:t>
            </a:r>
            <a:endParaRPr lang="en-US" altLang="zh-CN" dirty="0">
              <a:ea typeface="HarmonyOS Sans SC" panose="00000500000000000000" pitchFamily="2" charset="-122"/>
              <a:sym typeface="Arial" panose="020B0604020202020204" pitchFamily="34" charset="0"/>
            </a:endParaRPr>
          </a:p>
          <a:p>
            <a:r>
              <a:rPr lang="zh-CN" altLang="en-US" dirty="0">
                <a:ea typeface="HarmonyOS Sans SC" panose="00000500000000000000" pitchFamily="2" charset="-122"/>
                <a:sym typeface="Arial" panose="020B0604020202020204" pitchFamily="34" charset="0"/>
              </a:rPr>
              <a:t>血</a:t>
            </a:r>
            <a:r>
              <a:rPr lang="en-US" altLang="zh-CN" dirty="0">
                <a:ea typeface="HarmonyOS Sans SC" panose="00000500000000000000" pitchFamily="2" charset="-122"/>
                <a:sym typeface="Arial" panose="020B0604020202020204" pitchFamily="34" charset="0"/>
              </a:rPr>
              <a:t>WBC 5.61×10</a:t>
            </a:r>
            <a:r>
              <a:rPr lang="en-US" altLang="zh-CN" baseline="30000" dirty="0">
                <a:ea typeface="HarmonyOS Sans SC" panose="00000500000000000000" pitchFamily="2" charset="-122"/>
                <a:sym typeface="Arial" panose="020B0604020202020204" pitchFamily="34" charset="0"/>
              </a:rPr>
              <a:t>9</a:t>
            </a:r>
            <a:r>
              <a:rPr lang="en-US" altLang="zh-CN" dirty="0">
                <a:ea typeface="HarmonyOS Sans SC" panose="00000500000000000000" pitchFamily="2" charset="-122"/>
                <a:sym typeface="Arial" panose="020B0604020202020204" pitchFamily="34" charset="0"/>
              </a:rPr>
              <a:t>/L</a:t>
            </a:r>
          </a:p>
          <a:p>
            <a:r>
              <a:rPr lang="en-US" altLang="zh-CN" dirty="0">
                <a:ea typeface="HarmonyOS Sans SC" panose="00000500000000000000" pitchFamily="2" charset="-122"/>
                <a:sym typeface="Arial" panose="020B0604020202020204" pitchFamily="34" charset="0"/>
              </a:rPr>
              <a:t>CRP</a:t>
            </a:r>
            <a:r>
              <a:rPr lang="zh-CN" altLang="en-US" dirty="0">
                <a:ea typeface="HarmonyOS Sans SC" panose="00000500000000000000" pitchFamily="2" charset="-122"/>
                <a:sym typeface="Arial" panose="020B0604020202020204" pitchFamily="34" charset="0"/>
              </a:rPr>
              <a:t> </a:t>
            </a:r>
            <a:r>
              <a:rPr lang="en-US" altLang="zh-CN" dirty="0">
                <a:ea typeface="HarmonyOS Sans SC" panose="00000500000000000000" pitchFamily="2" charset="-122"/>
                <a:sym typeface="Arial" panose="020B0604020202020204" pitchFamily="34" charset="0"/>
              </a:rPr>
              <a:t>3.42 mg/L</a:t>
            </a:r>
          </a:p>
          <a:p>
            <a:r>
              <a:rPr lang="en-US" altLang="zh-CN" dirty="0">
                <a:ea typeface="HarmonyOS Sans SC" panose="00000500000000000000" pitchFamily="2" charset="-122"/>
                <a:sym typeface="Arial" panose="020B0604020202020204" pitchFamily="34" charset="0"/>
              </a:rPr>
              <a:t>PCT</a:t>
            </a:r>
            <a:r>
              <a:rPr lang="zh-CN" altLang="en-US" dirty="0">
                <a:ea typeface="HarmonyOS Sans SC" panose="00000500000000000000" pitchFamily="2" charset="-122"/>
                <a:sym typeface="Arial" panose="020B0604020202020204" pitchFamily="34" charset="0"/>
              </a:rPr>
              <a:t> </a:t>
            </a:r>
            <a:r>
              <a:rPr lang="en-US" altLang="zh-CN" dirty="0">
                <a:ea typeface="HarmonyOS Sans SC" panose="00000500000000000000" pitchFamily="2" charset="-122"/>
                <a:sym typeface="Arial" panose="020B0604020202020204" pitchFamily="34" charset="0"/>
              </a:rPr>
              <a:t>0.22 ng/mL</a:t>
            </a:r>
          </a:p>
          <a:p>
            <a:r>
              <a:rPr lang="en-US" altLang="zh-CN" dirty="0">
                <a:ea typeface="HarmonyOS Sans SC" panose="00000500000000000000" pitchFamily="2" charset="-122"/>
                <a:sym typeface="Arial" panose="020B0604020202020204" pitchFamily="34" charset="0"/>
              </a:rPr>
              <a:t>IL-6 4.13</a:t>
            </a:r>
            <a:r>
              <a:rPr lang="zh-CN" altLang="en-US" dirty="0">
                <a:ea typeface="HarmonyOS Sans SC" panose="00000500000000000000" pitchFamily="2" charset="-122"/>
                <a:sym typeface="Arial" panose="020B0604020202020204" pitchFamily="34" charset="0"/>
              </a:rPr>
              <a:t> </a:t>
            </a:r>
            <a:r>
              <a:rPr lang="en-US" altLang="zh-CN" dirty="0" err="1">
                <a:ea typeface="HarmonyOS Sans SC" panose="00000500000000000000" pitchFamily="2" charset="-122"/>
                <a:sym typeface="Arial" panose="020B0604020202020204" pitchFamily="34" charset="0"/>
              </a:rPr>
              <a:t>pg</a:t>
            </a:r>
            <a:r>
              <a:rPr lang="en-US" altLang="zh-CN" dirty="0">
                <a:ea typeface="HarmonyOS Sans SC" panose="00000500000000000000" pitchFamily="2" charset="-122"/>
                <a:sym typeface="Arial" panose="020B0604020202020204" pitchFamily="34" charset="0"/>
              </a:rPr>
              <a:t>/mL</a:t>
            </a:r>
          </a:p>
          <a:p>
            <a:r>
              <a:rPr lang="zh-CN" altLang="en-US" dirty="0">
                <a:ea typeface="HarmonyOS Sans SC" panose="00000500000000000000" pitchFamily="2" charset="-122"/>
                <a:sym typeface="Arial" panose="020B0604020202020204" pitchFamily="34" charset="0"/>
              </a:rPr>
              <a:t>血肌酐</a:t>
            </a:r>
            <a:r>
              <a:rPr lang="en-US" altLang="zh-CN" dirty="0">
                <a:ea typeface="HarmonyOS Sans SC" panose="00000500000000000000" pitchFamily="2" charset="-122"/>
                <a:sym typeface="Arial" panose="020B0604020202020204" pitchFamily="34" charset="0"/>
              </a:rPr>
              <a:t>25.9 µmol/L</a:t>
            </a:r>
          </a:p>
          <a:p>
            <a:r>
              <a:rPr lang="en-US" altLang="zh-CN" dirty="0">
                <a:ea typeface="HarmonyOS Sans SC" panose="00000500000000000000" pitchFamily="2" charset="-122"/>
                <a:sym typeface="Arial" panose="020B0604020202020204" pitchFamily="34" charset="0"/>
              </a:rPr>
              <a:t>eGFR 162 mL/min</a:t>
            </a:r>
          </a:p>
        </p:txBody>
      </p:sp>
      <p:sp>
        <p:nvSpPr>
          <p:cNvPr id="7" name="椭圆 6">
            <a:extLst>
              <a:ext uri="{FF2B5EF4-FFF2-40B4-BE49-F238E27FC236}">
                <a16:creationId xmlns:a16="http://schemas.microsoft.com/office/drawing/2014/main" id="{7B627CF3-E591-2ED9-FF1E-6175F3D94EC4}"/>
              </a:ext>
            </a:extLst>
          </p:cNvPr>
          <p:cNvSpPr>
            <a:spLocks/>
          </p:cNvSpPr>
          <p:nvPr/>
        </p:nvSpPr>
        <p:spPr>
          <a:xfrm>
            <a:off x="3282133" y="1359694"/>
            <a:ext cx="93230" cy="93230"/>
          </a:xfrm>
          <a:prstGeom prst="ellipse">
            <a:avLst/>
          </a:prstGeom>
          <a:solidFill>
            <a:schemeClr val="accent2"/>
          </a:solidFill>
          <a:ln w="47625">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66" name="椭圆 65">
            <a:extLst>
              <a:ext uri="{FF2B5EF4-FFF2-40B4-BE49-F238E27FC236}">
                <a16:creationId xmlns:a16="http://schemas.microsoft.com/office/drawing/2014/main" id="{A0443F49-721E-780D-E8D6-2262FC1F4200}"/>
              </a:ext>
            </a:extLst>
          </p:cNvPr>
          <p:cNvSpPr>
            <a:spLocks/>
          </p:cNvSpPr>
          <p:nvPr/>
        </p:nvSpPr>
        <p:spPr>
          <a:xfrm>
            <a:off x="4967589" y="1359694"/>
            <a:ext cx="93230" cy="93230"/>
          </a:xfrm>
          <a:prstGeom prst="ellipse">
            <a:avLst/>
          </a:prstGeom>
          <a:solidFill>
            <a:schemeClr val="accent2"/>
          </a:solidFill>
          <a:ln w="47625">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67" name="椭圆 66">
            <a:extLst>
              <a:ext uri="{FF2B5EF4-FFF2-40B4-BE49-F238E27FC236}">
                <a16:creationId xmlns:a16="http://schemas.microsoft.com/office/drawing/2014/main" id="{1B702F26-62C4-439B-6F75-937B54EA99EB}"/>
              </a:ext>
            </a:extLst>
          </p:cNvPr>
          <p:cNvSpPr>
            <a:spLocks/>
          </p:cNvSpPr>
          <p:nvPr/>
        </p:nvSpPr>
        <p:spPr>
          <a:xfrm>
            <a:off x="6653046" y="1359694"/>
            <a:ext cx="93230" cy="93230"/>
          </a:xfrm>
          <a:prstGeom prst="ellipse">
            <a:avLst/>
          </a:prstGeom>
          <a:solidFill>
            <a:schemeClr val="accent2"/>
          </a:solidFill>
          <a:ln w="47625">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68" name="椭圆 67">
            <a:extLst>
              <a:ext uri="{FF2B5EF4-FFF2-40B4-BE49-F238E27FC236}">
                <a16:creationId xmlns:a16="http://schemas.microsoft.com/office/drawing/2014/main" id="{8904DC60-574F-4683-E1DA-D58CCBE9A324}"/>
              </a:ext>
            </a:extLst>
          </p:cNvPr>
          <p:cNvSpPr>
            <a:spLocks/>
          </p:cNvSpPr>
          <p:nvPr/>
        </p:nvSpPr>
        <p:spPr>
          <a:xfrm>
            <a:off x="8338502" y="1359694"/>
            <a:ext cx="93230" cy="93230"/>
          </a:xfrm>
          <a:prstGeom prst="ellipse">
            <a:avLst/>
          </a:prstGeom>
          <a:solidFill>
            <a:schemeClr val="accent2"/>
          </a:solidFill>
          <a:ln w="47625">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69" name="椭圆 68">
            <a:extLst>
              <a:ext uri="{FF2B5EF4-FFF2-40B4-BE49-F238E27FC236}">
                <a16:creationId xmlns:a16="http://schemas.microsoft.com/office/drawing/2014/main" id="{7A50377F-48D1-5347-4742-D2B77066D051}"/>
              </a:ext>
            </a:extLst>
          </p:cNvPr>
          <p:cNvSpPr>
            <a:spLocks/>
          </p:cNvSpPr>
          <p:nvPr/>
        </p:nvSpPr>
        <p:spPr>
          <a:xfrm>
            <a:off x="10023960" y="1359694"/>
            <a:ext cx="93230" cy="93230"/>
          </a:xfrm>
          <a:prstGeom prst="ellipse">
            <a:avLst/>
          </a:prstGeom>
          <a:solidFill>
            <a:schemeClr val="accent2"/>
          </a:solidFill>
          <a:ln w="47625">
            <a:solidFill>
              <a:schemeClr val="accent1">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70" name="椭圆 69">
            <a:extLst>
              <a:ext uri="{FF2B5EF4-FFF2-40B4-BE49-F238E27FC236}">
                <a16:creationId xmlns:a16="http://schemas.microsoft.com/office/drawing/2014/main" id="{FED27A22-6CFD-988F-075F-A322B73BE017}"/>
              </a:ext>
            </a:extLst>
          </p:cNvPr>
          <p:cNvSpPr>
            <a:spLocks/>
          </p:cNvSpPr>
          <p:nvPr/>
        </p:nvSpPr>
        <p:spPr>
          <a:xfrm>
            <a:off x="11286023" y="1359694"/>
            <a:ext cx="93230" cy="93230"/>
          </a:xfrm>
          <a:prstGeom prst="ellipse">
            <a:avLst/>
          </a:prstGeom>
          <a:solidFill>
            <a:schemeClr val="accent2"/>
          </a:solidFill>
          <a:ln w="47625">
            <a:solidFill>
              <a:schemeClr val="accent2">
                <a:alpha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064502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D82AB34-D918-37E3-2635-2DF8B8E135C0}"/>
              </a:ext>
            </a:extLst>
          </p:cNvPr>
          <p:cNvSpPr>
            <a:spLocks noGrp="1"/>
          </p:cNvSpPr>
          <p:nvPr>
            <p:ph type="body" sz="quarter" idx="10"/>
          </p:nvPr>
        </p:nvSpPr>
        <p:spPr/>
        <p:txBody>
          <a:bodyPr anchor="b">
            <a:normAutofit/>
          </a:bodyPr>
          <a:lstStyle/>
          <a:p>
            <a:pPr marL="228600" indent="-228600">
              <a:buFont typeface="+mj-lt"/>
              <a:buAutoNum type="arabicPeriod"/>
            </a:pPr>
            <a:r>
              <a:rPr lang="zh-CN" altLang="en-US" dirty="0">
                <a:latin typeface="Arial" panose="020B0604020202020204" pitchFamily="34" charset="0"/>
                <a:sym typeface="Arial" panose="020B0604020202020204" pitchFamily="34" charset="0"/>
              </a:rPr>
              <a:t>注射用盐酸依拉环素（依嘉</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）说明书，</a:t>
            </a:r>
            <a:r>
              <a:rPr lang="en-US" altLang="zh-CN" dirty="0">
                <a:latin typeface="Arial" panose="020B0604020202020204" pitchFamily="34" charset="0"/>
                <a:sym typeface="Arial" panose="020B0604020202020204" pitchFamily="34" charset="0"/>
              </a:rPr>
              <a:t>2023</a:t>
            </a:r>
            <a:r>
              <a:rPr lang="zh-CN" altLang="en-US" dirty="0">
                <a:latin typeface="Arial" panose="020B0604020202020204" pitchFamily="34" charset="0"/>
                <a:sym typeface="Arial" panose="020B0604020202020204" pitchFamily="34" charset="0"/>
              </a:rPr>
              <a:t>年</a:t>
            </a:r>
            <a:r>
              <a:rPr lang="en-US" altLang="zh-CN" dirty="0">
                <a:latin typeface="Arial" panose="020B0604020202020204" pitchFamily="34" charset="0"/>
                <a:sym typeface="Arial" panose="020B0604020202020204" pitchFamily="34" charset="0"/>
              </a:rPr>
              <a:t>5</a:t>
            </a:r>
            <a:r>
              <a:rPr lang="zh-CN" altLang="en-US" dirty="0">
                <a:latin typeface="Arial" panose="020B0604020202020204" pitchFamily="34" charset="0"/>
                <a:sym typeface="Arial" panose="020B0604020202020204" pitchFamily="34" charset="0"/>
              </a:rPr>
              <a:t>月</a:t>
            </a:r>
            <a:r>
              <a:rPr lang="en-US" altLang="zh-CN" dirty="0">
                <a:latin typeface="Arial" panose="020B0604020202020204" pitchFamily="34" charset="0"/>
                <a:sym typeface="Arial" panose="020B0604020202020204" pitchFamily="34" charset="0"/>
              </a:rPr>
              <a:t>23</a:t>
            </a:r>
            <a:r>
              <a:rPr lang="zh-CN" altLang="en-US" dirty="0">
                <a:latin typeface="Arial" panose="020B0604020202020204" pitchFamily="34" charset="0"/>
                <a:sym typeface="Arial" panose="020B0604020202020204" pitchFamily="34" charset="0"/>
              </a:rPr>
              <a:t>日</a:t>
            </a:r>
          </a:p>
          <a:p>
            <a:pPr marL="228600" indent="-228600">
              <a:buFont typeface="+mj-lt"/>
              <a:buAutoNum type="arabicPeriod"/>
            </a:pPr>
            <a:r>
              <a:rPr lang="zh-CN" altLang="en-US" dirty="0">
                <a:latin typeface="Arial" panose="020B0604020202020204" pitchFamily="34" charset="0"/>
                <a:sym typeface="Arial" panose="020B0604020202020204" pitchFamily="34" charset="0"/>
              </a:rPr>
              <a:t>注射用舒巴坦钠</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注射用度洛巴坦纳组合包装（</a:t>
            </a:r>
            <a:r>
              <a:rPr lang="en-US" altLang="zh-CN" dirty="0">
                <a:latin typeface="Arial" panose="020B0604020202020204" pitchFamily="34" charset="0"/>
                <a:sym typeface="Arial" panose="020B0604020202020204" pitchFamily="34" charset="0"/>
              </a:rPr>
              <a:t>XACDURO</a:t>
            </a:r>
            <a:r>
              <a:rPr lang="zh-CN" altLang="en-US" dirty="0">
                <a:latin typeface="Arial" panose="020B0604020202020204" pitchFamily="34" charset="0"/>
                <a:sym typeface="Arial" panose="020B0604020202020204" pitchFamily="34" charset="0"/>
              </a:rPr>
              <a:t>）说明书，</a:t>
            </a:r>
            <a:r>
              <a:rPr lang="en-US" altLang="zh-CN" dirty="0">
                <a:latin typeface="Arial" panose="020B0604020202020204" pitchFamily="34" charset="0"/>
                <a:sym typeface="Arial" panose="020B0604020202020204" pitchFamily="34" charset="0"/>
              </a:rPr>
              <a:t>2025</a:t>
            </a:r>
            <a:r>
              <a:rPr lang="zh-CN" altLang="en-US" dirty="0">
                <a:latin typeface="Arial" panose="020B0604020202020204" pitchFamily="34" charset="0"/>
                <a:sym typeface="Arial" panose="020B0604020202020204" pitchFamily="34" charset="0"/>
              </a:rPr>
              <a:t>年</a:t>
            </a:r>
            <a:r>
              <a:rPr lang="en-US" altLang="zh-CN" dirty="0">
                <a:latin typeface="Arial" panose="020B0604020202020204" pitchFamily="34" charset="0"/>
                <a:sym typeface="Arial" panose="020B0604020202020204" pitchFamily="34" charset="0"/>
              </a:rPr>
              <a:t>6</a:t>
            </a:r>
            <a:r>
              <a:rPr lang="zh-CN" altLang="en-US" dirty="0">
                <a:latin typeface="Arial" panose="020B0604020202020204" pitchFamily="34" charset="0"/>
                <a:sym typeface="Arial" panose="020B0604020202020204" pitchFamily="34" charset="0"/>
              </a:rPr>
              <a:t>月</a:t>
            </a:r>
            <a:r>
              <a:rPr lang="en-US" altLang="zh-CN" dirty="0">
                <a:latin typeface="Arial" panose="020B0604020202020204" pitchFamily="34" charset="0"/>
                <a:sym typeface="Arial" panose="020B0604020202020204" pitchFamily="34" charset="0"/>
              </a:rPr>
              <a:t>22</a:t>
            </a:r>
            <a:r>
              <a:rPr lang="zh-CN" altLang="en-US" dirty="0">
                <a:latin typeface="Arial" panose="020B0604020202020204" pitchFamily="34" charset="0"/>
                <a:sym typeface="Arial" panose="020B0604020202020204" pitchFamily="34" charset="0"/>
              </a:rPr>
              <a:t>日</a:t>
            </a:r>
            <a:endParaRPr lang="en-US" altLang="zh-CN" dirty="0">
              <a:latin typeface="Arial" panose="020B0604020202020204" pitchFamily="34" charset="0"/>
              <a:sym typeface="Arial" panose="020B0604020202020204" pitchFamily="34" charset="0"/>
            </a:endParaRPr>
          </a:p>
        </p:txBody>
      </p:sp>
      <p:sp>
        <p:nvSpPr>
          <p:cNvPr id="3" name="文本占位符 2">
            <a:extLst>
              <a:ext uri="{FF2B5EF4-FFF2-40B4-BE49-F238E27FC236}">
                <a16:creationId xmlns:a16="http://schemas.microsoft.com/office/drawing/2014/main" id="{33DE3E71-5B9F-825A-1611-F18B6369A823}"/>
              </a:ext>
            </a:extLst>
          </p:cNvPr>
          <p:cNvSpPr>
            <a:spLocks noGrp="1"/>
          </p:cNvSpPr>
          <p:nvPr>
            <p:ph type="body" sz="quarter" idx="11"/>
          </p:nvPr>
        </p:nvSpPr>
        <p:spPr>
          <a:xfrm>
            <a:off x="573741" y="144605"/>
            <a:ext cx="7865409" cy="802640"/>
          </a:xfrm>
        </p:spPr>
        <p:txBody>
          <a:bodyPr>
            <a:normAutofit lnSpcReduction="10000"/>
          </a:bodyPr>
          <a:lstStyle/>
          <a:p>
            <a:r>
              <a:rPr lang="zh-CN" altLang="en-US" dirty="0">
                <a:latin typeface="Arial" panose="020B0604020202020204" pitchFamily="34" charset="0"/>
                <a:sym typeface="Arial" panose="020B0604020202020204" pitchFamily="34" charset="0"/>
              </a:rPr>
              <a:t>依拉环素与强效</a:t>
            </a:r>
            <a:r>
              <a:rPr lang="en-US" altLang="zh-CN" dirty="0">
                <a:latin typeface="Arial" panose="020B0604020202020204" pitchFamily="34" charset="0"/>
                <a:sym typeface="Arial" panose="020B0604020202020204" pitchFamily="34" charset="0"/>
              </a:rPr>
              <a:t>CYP3A</a:t>
            </a:r>
            <a:r>
              <a:rPr lang="zh-CN" altLang="en-US" dirty="0">
                <a:latin typeface="Arial" panose="020B0604020202020204" pitchFamily="34" charset="0"/>
                <a:sym typeface="Arial" panose="020B0604020202020204" pitchFamily="34" charset="0"/>
              </a:rPr>
              <a:t>诱导剂</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抑制剂合用需调整剂量，丙磺舒可能增加舒巴坦血药浓度</a:t>
            </a:r>
          </a:p>
        </p:txBody>
      </p:sp>
      <p:sp>
        <p:nvSpPr>
          <p:cNvPr id="4" name="文本占位符 3">
            <a:extLst>
              <a:ext uri="{FF2B5EF4-FFF2-40B4-BE49-F238E27FC236}">
                <a16:creationId xmlns:a16="http://schemas.microsoft.com/office/drawing/2014/main" id="{F37D23CB-5504-EF44-4775-50CCEC36F240}"/>
              </a:ext>
            </a:extLst>
          </p:cNvPr>
          <p:cNvSpPr>
            <a:spLocks noGrp="1"/>
          </p:cNvSpPr>
          <p:nvPr>
            <p:ph type="body" sz="quarter" idx="12"/>
          </p:nvPr>
        </p:nvSpPr>
        <p:spPr/>
        <p:txBody>
          <a:bodyPr/>
          <a:lstStyle/>
          <a:p>
            <a:endParaRPr lang="zh-CN" altLang="en-US">
              <a:latin typeface="Arial" panose="020B0604020202020204" pitchFamily="34" charset="0"/>
              <a:sym typeface="Arial" panose="020B0604020202020204" pitchFamily="34" charset="0"/>
            </a:endParaRPr>
          </a:p>
        </p:txBody>
      </p:sp>
      <p:pic>
        <p:nvPicPr>
          <p:cNvPr id="7" name="图片 6">
            <a:extLst>
              <a:ext uri="{FF2B5EF4-FFF2-40B4-BE49-F238E27FC236}">
                <a16:creationId xmlns:a16="http://schemas.microsoft.com/office/drawing/2014/main" id="{9A712BA2-BB5B-E2C1-3C95-F50FD17D6B0D}"/>
              </a:ext>
            </a:extLst>
          </p:cNvPr>
          <p:cNvPicPr>
            <a:picLocks noChangeAspect="1"/>
          </p:cNvPicPr>
          <p:nvPr/>
        </p:nvPicPr>
        <p:blipFill>
          <a:blip r:embed="rId2"/>
          <a:stretch>
            <a:fillRect/>
          </a:stretch>
        </p:blipFill>
        <p:spPr>
          <a:xfrm>
            <a:off x="-4002963" y="4633337"/>
            <a:ext cx="3896490" cy="910211"/>
          </a:xfrm>
          <a:prstGeom prst="rect">
            <a:avLst/>
          </a:prstGeom>
        </p:spPr>
      </p:pic>
      <p:pic>
        <p:nvPicPr>
          <p:cNvPr id="9" name="图片 8">
            <a:extLst>
              <a:ext uri="{FF2B5EF4-FFF2-40B4-BE49-F238E27FC236}">
                <a16:creationId xmlns:a16="http://schemas.microsoft.com/office/drawing/2014/main" id="{048A86D5-A5FB-433F-D1EC-0CC8C8BC3E92}"/>
              </a:ext>
            </a:extLst>
          </p:cNvPr>
          <p:cNvPicPr>
            <a:picLocks noChangeAspect="1"/>
          </p:cNvPicPr>
          <p:nvPr/>
        </p:nvPicPr>
        <p:blipFill>
          <a:blip r:embed="rId3"/>
          <a:stretch>
            <a:fillRect/>
          </a:stretch>
        </p:blipFill>
        <p:spPr>
          <a:xfrm>
            <a:off x="-4011396" y="5571545"/>
            <a:ext cx="3896490" cy="421624"/>
          </a:xfrm>
          <a:prstGeom prst="rect">
            <a:avLst/>
          </a:prstGeom>
        </p:spPr>
      </p:pic>
      <p:pic>
        <p:nvPicPr>
          <p:cNvPr id="11" name="图片 10">
            <a:extLst>
              <a:ext uri="{FF2B5EF4-FFF2-40B4-BE49-F238E27FC236}">
                <a16:creationId xmlns:a16="http://schemas.microsoft.com/office/drawing/2014/main" id="{25682927-3BC6-2F2C-99F6-F6CD01B581E5}"/>
              </a:ext>
            </a:extLst>
          </p:cNvPr>
          <p:cNvPicPr>
            <a:picLocks noChangeAspect="1"/>
          </p:cNvPicPr>
          <p:nvPr/>
        </p:nvPicPr>
        <p:blipFill>
          <a:blip r:embed="rId4"/>
          <a:stretch>
            <a:fillRect/>
          </a:stretch>
        </p:blipFill>
        <p:spPr>
          <a:xfrm>
            <a:off x="-3996101" y="5949728"/>
            <a:ext cx="3881195" cy="529648"/>
          </a:xfrm>
          <a:prstGeom prst="rect">
            <a:avLst/>
          </a:prstGeom>
        </p:spPr>
      </p:pic>
      <p:pic>
        <p:nvPicPr>
          <p:cNvPr id="13" name="图片 12">
            <a:extLst>
              <a:ext uri="{FF2B5EF4-FFF2-40B4-BE49-F238E27FC236}">
                <a16:creationId xmlns:a16="http://schemas.microsoft.com/office/drawing/2014/main" id="{6ACC670B-B7AC-88FA-F5FE-A48D16995228}"/>
              </a:ext>
            </a:extLst>
          </p:cNvPr>
          <p:cNvPicPr>
            <a:picLocks noChangeAspect="1"/>
          </p:cNvPicPr>
          <p:nvPr/>
        </p:nvPicPr>
        <p:blipFill>
          <a:blip r:embed="rId5"/>
          <a:stretch>
            <a:fillRect/>
          </a:stretch>
        </p:blipFill>
        <p:spPr>
          <a:xfrm>
            <a:off x="-3742740" y="2160977"/>
            <a:ext cx="3610084" cy="816266"/>
          </a:xfrm>
          <a:prstGeom prst="rect">
            <a:avLst/>
          </a:prstGeom>
        </p:spPr>
      </p:pic>
      <p:pic>
        <p:nvPicPr>
          <p:cNvPr id="15" name="图片 14">
            <a:extLst>
              <a:ext uri="{FF2B5EF4-FFF2-40B4-BE49-F238E27FC236}">
                <a16:creationId xmlns:a16="http://schemas.microsoft.com/office/drawing/2014/main" id="{53CF7D4A-42B5-ACC4-9A63-33A510902DA6}"/>
              </a:ext>
            </a:extLst>
          </p:cNvPr>
          <p:cNvPicPr>
            <a:picLocks noChangeAspect="1"/>
          </p:cNvPicPr>
          <p:nvPr/>
        </p:nvPicPr>
        <p:blipFill>
          <a:blip r:embed="rId6"/>
          <a:stretch>
            <a:fillRect/>
          </a:stretch>
        </p:blipFill>
        <p:spPr>
          <a:xfrm>
            <a:off x="-2736588" y="2961634"/>
            <a:ext cx="2734056" cy="1181265"/>
          </a:xfrm>
          <a:prstGeom prst="rect">
            <a:avLst/>
          </a:prstGeom>
        </p:spPr>
      </p:pic>
      <p:grpSp>
        <p:nvGrpSpPr>
          <p:cNvPr id="22" name="组合 21">
            <a:extLst>
              <a:ext uri="{FF2B5EF4-FFF2-40B4-BE49-F238E27FC236}">
                <a16:creationId xmlns:a16="http://schemas.microsoft.com/office/drawing/2014/main" id="{CE1A2A76-C97B-D3CA-B1A9-5518C21AC3CD}"/>
              </a:ext>
            </a:extLst>
          </p:cNvPr>
          <p:cNvGrpSpPr/>
          <p:nvPr/>
        </p:nvGrpSpPr>
        <p:grpSpPr>
          <a:xfrm>
            <a:off x="-3354576" y="134058"/>
            <a:ext cx="3224453" cy="1933544"/>
            <a:chOff x="-3339359" y="113319"/>
            <a:chExt cx="12127017" cy="7078025"/>
          </a:xfrm>
        </p:grpSpPr>
        <p:pic>
          <p:nvPicPr>
            <p:cNvPr id="19" name="图片 18">
              <a:extLst>
                <a:ext uri="{FF2B5EF4-FFF2-40B4-BE49-F238E27FC236}">
                  <a16:creationId xmlns:a16="http://schemas.microsoft.com/office/drawing/2014/main" id="{8EFC2B0A-0167-AFBF-83CF-24661AFB655F}"/>
                </a:ext>
              </a:extLst>
            </p:cNvPr>
            <p:cNvPicPr>
              <a:picLocks noChangeAspect="1"/>
            </p:cNvPicPr>
            <p:nvPr/>
          </p:nvPicPr>
          <p:blipFill>
            <a:blip r:embed="rId7"/>
            <a:stretch>
              <a:fillRect/>
            </a:stretch>
          </p:blipFill>
          <p:spPr>
            <a:xfrm>
              <a:off x="-3339359" y="4647814"/>
              <a:ext cx="12117491" cy="2543530"/>
            </a:xfrm>
            <a:prstGeom prst="rect">
              <a:avLst/>
            </a:prstGeom>
          </p:spPr>
        </p:pic>
        <p:pic>
          <p:nvPicPr>
            <p:cNvPr id="21" name="图片 20">
              <a:extLst>
                <a:ext uri="{FF2B5EF4-FFF2-40B4-BE49-F238E27FC236}">
                  <a16:creationId xmlns:a16="http://schemas.microsoft.com/office/drawing/2014/main" id="{411744B5-885E-018F-6297-F337E40CF26E}"/>
                </a:ext>
              </a:extLst>
            </p:cNvPr>
            <p:cNvPicPr>
              <a:picLocks noChangeAspect="1"/>
            </p:cNvPicPr>
            <p:nvPr/>
          </p:nvPicPr>
          <p:blipFill>
            <a:blip r:embed="rId8"/>
            <a:stretch>
              <a:fillRect/>
            </a:stretch>
          </p:blipFill>
          <p:spPr>
            <a:xfrm>
              <a:off x="-3339359" y="113319"/>
              <a:ext cx="12127017" cy="4496427"/>
            </a:xfrm>
            <a:prstGeom prst="rect">
              <a:avLst/>
            </a:prstGeom>
          </p:spPr>
        </p:pic>
      </p:grpSp>
      <p:pic>
        <p:nvPicPr>
          <p:cNvPr id="26" name="图片 25">
            <a:extLst>
              <a:ext uri="{FF2B5EF4-FFF2-40B4-BE49-F238E27FC236}">
                <a16:creationId xmlns:a16="http://schemas.microsoft.com/office/drawing/2014/main" id="{49B75B48-EAC3-0936-289D-A9411325EF05}"/>
              </a:ext>
            </a:extLst>
          </p:cNvPr>
          <p:cNvPicPr>
            <a:picLocks noChangeAspect="1"/>
          </p:cNvPicPr>
          <p:nvPr/>
        </p:nvPicPr>
        <p:blipFill>
          <a:blip r:embed="rId9"/>
          <a:stretch>
            <a:fillRect/>
          </a:stretch>
        </p:blipFill>
        <p:spPr>
          <a:xfrm>
            <a:off x="-2357395" y="6371352"/>
            <a:ext cx="2257784" cy="821012"/>
          </a:xfrm>
          <a:prstGeom prst="rect">
            <a:avLst/>
          </a:prstGeom>
        </p:spPr>
      </p:pic>
      <p:pic>
        <p:nvPicPr>
          <p:cNvPr id="28" name="图片 27">
            <a:extLst>
              <a:ext uri="{FF2B5EF4-FFF2-40B4-BE49-F238E27FC236}">
                <a16:creationId xmlns:a16="http://schemas.microsoft.com/office/drawing/2014/main" id="{06A80B09-B03F-7137-15A9-92667773274B}"/>
              </a:ext>
            </a:extLst>
          </p:cNvPr>
          <p:cNvPicPr>
            <a:picLocks noChangeAspect="1"/>
          </p:cNvPicPr>
          <p:nvPr/>
        </p:nvPicPr>
        <p:blipFill>
          <a:blip r:embed="rId10"/>
          <a:stretch>
            <a:fillRect/>
          </a:stretch>
        </p:blipFill>
        <p:spPr>
          <a:xfrm>
            <a:off x="-3704964" y="4056825"/>
            <a:ext cx="3534531" cy="583399"/>
          </a:xfrm>
          <a:prstGeom prst="rect">
            <a:avLst/>
          </a:prstGeom>
        </p:spPr>
      </p:pic>
      <p:pic>
        <p:nvPicPr>
          <p:cNvPr id="8" name="图形 7" descr="药品 纯色填充">
            <a:extLst>
              <a:ext uri="{FF2B5EF4-FFF2-40B4-BE49-F238E27FC236}">
                <a16:creationId xmlns:a16="http://schemas.microsoft.com/office/drawing/2014/main" id="{AAA11CE1-37F9-E559-CB78-AAFA4D0D76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64041" y="2699603"/>
            <a:ext cx="995839" cy="995839"/>
          </a:xfrm>
          <a:prstGeom prst="rect">
            <a:avLst/>
          </a:prstGeom>
        </p:spPr>
      </p:pic>
      <p:sp>
        <p:nvSpPr>
          <p:cNvPr id="17" name="文本框 16">
            <a:extLst>
              <a:ext uri="{FF2B5EF4-FFF2-40B4-BE49-F238E27FC236}">
                <a16:creationId xmlns:a16="http://schemas.microsoft.com/office/drawing/2014/main" id="{048B6699-4765-9A62-DAB9-95F566F8B988}"/>
              </a:ext>
            </a:extLst>
          </p:cNvPr>
          <p:cNvSpPr txBox="1"/>
          <p:nvPr/>
        </p:nvSpPr>
        <p:spPr>
          <a:xfrm>
            <a:off x="5388114" y="3656542"/>
            <a:ext cx="1415772" cy="830997"/>
          </a:xfrm>
          <a:prstGeom prst="rect">
            <a:avLst/>
          </a:prstGeom>
          <a:noFill/>
        </p:spPr>
        <p:txBody>
          <a:bodyPr wrap="none" rtlCol="0">
            <a:spAutoFit/>
          </a:bodyPr>
          <a:lstStyle/>
          <a:p>
            <a:pPr algn="ctr" defTabSz="914400"/>
            <a:r>
              <a:rPr lang="zh-CN" altLang="en-US" sz="2400" b="1" dirty="0">
                <a:solidFill>
                  <a:schemeClr val="accent1"/>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药物相互</a:t>
            </a:r>
            <a:endParaRPr lang="en-US" altLang="zh-CN" sz="2400" b="1" dirty="0">
              <a:solidFill>
                <a:schemeClr val="accent1"/>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a:p>
            <a:pPr algn="ctr" defTabSz="914400"/>
            <a:r>
              <a:rPr lang="zh-CN" altLang="en-US" sz="2400" b="1" dirty="0">
                <a:solidFill>
                  <a:schemeClr val="accent1"/>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作用</a:t>
            </a:r>
          </a:p>
        </p:txBody>
      </p:sp>
      <p:sp>
        <p:nvSpPr>
          <p:cNvPr id="18" name="任意多边形: 形状 17">
            <a:extLst>
              <a:ext uri="{FF2B5EF4-FFF2-40B4-BE49-F238E27FC236}">
                <a16:creationId xmlns:a16="http://schemas.microsoft.com/office/drawing/2014/main" id="{E082BC32-38D2-03B3-217C-06E4E6436094}"/>
              </a:ext>
            </a:extLst>
          </p:cNvPr>
          <p:cNvSpPr/>
          <p:nvPr/>
        </p:nvSpPr>
        <p:spPr>
          <a:xfrm>
            <a:off x="-12699" y="1701262"/>
            <a:ext cx="4583077" cy="3685606"/>
          </a:xfrm>
          <a:custGeom>
            <a:avLst/>
            <a:gdLst>
              <a:gd name="connsiteX0" fmla="*/ 0 w 4077555"/>
              <a:gd name="connsiteY0" fmla="*/ 0 h 3279077"/>
              <a:gd name="connsiteX1" fmla="*/ 3360082 w 4077555"/>
              <a:gd name="connsiteY1" fmla="*/ 0 h 3279077"/>
              <a:gd name="connsiteX2" fmla="*/ 4077555 w 4077555"/>
              <a:gd name="connsiteY2" fmla="*/ 717473 h 3279077"/>
              <a:gd name="connsiteX3" fmla="*/ 4073529 w 4077555"/>
              <a:gd name="connsiteY3" fmla="*/ 722856 h 3279077"/>
              <a:gd name="connsiteX4" fmla="*/ 3793521 w 4077555"/>
              <a:gd name="connsiteY4" fmla="*/ 1639538 h 3279077"/>
              <a:gd name="connsiteX5" fmla="*/ 4073529 w 4077555"/>
              <a:gd name="connsiteY5" fmla="*/ 2556220 h 3279077"/>
              <a:gd name="connsiteX6" fmla="*/ 4077555 w 4077555"/>
              <a:gd name="connsiteY6" fmla="*/ 2561604 h 3279077"/>
              <a:gd name="connsiteX7" fmla="*/ 3360082 w 4077555"/>
              <a:gd name="connsiteY7" fmla="*/ 3279077 h 3279077"/>
              <a:gd name="connsiteX8" fmla="*/ 0 w 4077555"/>
              <a:gd name="connsiteY8" fmla="*/ 3279077 h 327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7555" h="3279077">
                <a:moveTo>
                  <a:pt x="0" y="0"/>
                </a:moveTo>
                <a:lnTo>
                  <a:pt x="3360082" y="0"/>
                </a:lnTo>
                <a:lnTo>
                  <a:pt x="4077555" y="717473"/>
                </a:lnTo>
                <a:lnTo>
                  <a:pt x="4073529" y="722856"/>
                </a:lnTo>
                <a:cubicBezTo>
                  <a:pt x="3896747" y="984529"/>
                  <a:pt x="3793521" y="1299979"/>
                  <a:pt x="3793521" y="1639538"/>
                </a:cubicBezTo>
                <a:cubicBezTo>
                  <a:pt x="3793521" y="1979098"/>
                  <a:pt x="3896747" y="2294548"/>
                  <a:pt x="4073529" y="2556220"/>
                </a:cubicBezTo>
                <a:lnTo>
                  <a:pt x="4077555" y="2561604"/>
                </a:lnTo>
                <a:lnTo>
                  <a:pt x="3360082" y="3279077"/>
                </a:lnTo>
                <a:lnTo>
                  <a:pt x="0" y="3279077"/>
                </a:lnTo>
                <a:close/>
              </a:path>
            </a:pathLst>
          </a:custGeom>
          <a:gradFill>
            <a:gsLst>
              <a:gs pos="0">
                <a:schemeClr val="accent1">
                  <a:alpha val="0"/>
                </a:schemeClr>
              </a:gs>
              <a:gs pos="100000">
                <a:schemeClr val="accent1">
                  <a:alpha val="1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0" name="任意多边形: 形状 19">
            <a:extLst>
              <a:ext uri="{FF2B5EF4-FFF2-40B4-BE49-F238E27FC236}">
                <a16:creationId xmlns:a16="http://schemas.microsoft.com/office/drawing/2014/main" id="{C2C84B92-77FB-758E-4AC4-5A10F77493D8}"/>
              </a:ext>
            </a:extLst>
          </p:cNvPr>
          <p:cNvSpPr/>
          <p:nvPr/>
        </p:nvSpPr>
        <p:spPr>
          <a:xfrm flipH="1">
            <a:off x="7608924" y="1701262"/>
            <a:ext cx="4583077" cy="3685606"/>
          </a:xfrm>
          <a:custGeom>
            <a:avLst/>
            <a:gdLst>
              <a:gd name="connsiteX0" fmla="*/ 0 w 4077555"/>
              <a:gd name="connsiteY0" fmla="*/ 0 h 3279077"/>
              <a:gd name="connsiteX1" fmla="*/ 3360082 w 4077555"/>
              <a:gd name="connsiteY1" fmla="*/ 0 h 3279077"/>
              <a:gd name="connsiteX2" fmla="*/ 4077555 w 4077555"/>
              <a:gd name="connsiteY2" fmla="*/ 717473 h 3279077"/>
              <a:gd name="connsiteX3" fmla="*/ 4073529 w 4077555"/>
              <a:gd name="connsiteY3" fmla="*/ 722856 h 3279077"/>
              <a:gd name="connsiteX4" fmla="*/ 3793521 w 4077555"/>
              <a:gd name="connsiteY4" fmla="*/ 1639538 h 3279077"/>
              <a:gd name="connsiteX5" fmla="*/ 4073529 w 4077555"/>
              <a:gd name="connsiteY5" fmla="*/ 2556220 h 3279077"/>
              <a:gd name="connsiteX6" fmla="*/ 4077555 w 4077555"/>
              <a:gd name="connsiteY6" fmla="*/ 2561604 h 3279077"/>
              <a:gd name="connsiteX7" fmla="*/ 3360082 w 4077555"/>
              <a:gd name="connsiteY7" fmla="*/ 3279077 h 3279077"/>
              <a:gd name="connsiteX8" fmla="*/ 0 w 4077555"/>
              <a:gd name="connsiteY8" fmla="*/ 3279077 h 327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7555" h="3279077">
                <a:moveTo>
                  <a:pt x="0" y="0"/>
                </a:moveTo>
                <a:lnTo>
                  <a:pt x="3360082" y="0"/>
                </a:lnTo>
                <a:lnTo>
                  <a:pt x="4077555" y="717473"/>
                </a:lnTo>
                <a:lnTo>
                  <a:pt x="4073529" y="722856"/>
                </a:lnTo>
                <a:cubicBezTo>
                  <a:pt x="3896747" y="984529"/>
                  <a:pt x="3793521" y="1299979"/>
                  <a:pt x="3793521" y="1639538"/>
                </a:cubicBezTo>
                <a:cubicBezTo>
                  <a:pt x="3793521" y="1979098"/>
                  <a:pt x="3896747" y="2294548"/>
                  <a:pt x="4073529" y="2556220"/>
                </a:cubicBezTo>
                <a:lnTo>
                  <a:pt x="4077555" y="2561604"/>
                </a:lnTo>
                <a:lnTo>
                  <a:pt x="3360082" y="3279077"/>
                </a:lnTo>
                <a:lnTo>
                  <a:pt x="0" y="3279077"/>
                </a:lnTo>
                <a:close/>
              </a:path>
            </a:pathLst>
          </a:custGeom>
          <a:gradFill>
            <a:gsLst>
              <a:gs pos="0">
                <a:schemeClr val="accent1">
                  <a:alpha val="0"/>
                </a:schemeClr>
              </a:gs>
              <a:gs pos="100000">
                <a:schemeClr val="accent1">
                  <a:alpha val="1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3" name="椭圆 22">
            <a:extLst>
              <a:ext uri="{FF2B5EF4-FFF2-40B4-BE49-F238E27FC236}">
                <a16:creationId xmlns:a16="http://schemas.microsoft.com/office/drawing/2014/main" id="{9A63F58A-3241-91BD-1852-5635FBCBE530}"/>
              </a:ext>
            </a:extLst>
          </p:cNvPr>
          <p:cNvSpPr/>
          <p:nvPr/>
        </p:nvSpPr>
        <p:spPr>
          <a:xfrm>
            <a:off x="5066136" y="2514201"/>
            <a:ext cx="2059728" cy="2059728"/>
          </a:xfrm>
          <a:prstGeom prst="ellipse">
            <a:avLst/>
          </a:prstGeom>
          <a:noFill/>
          <a:ln w="25400">
            <a:solidFill>
              <a:schemeClr val="accent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4" name="弧形 23">
            <a:extLst>
              <a:ext uri="{FF2B5EF4-FFF2-40B4-BE49-F238E27FC236}">
                <a16:creationId xmlns:a16="http://schemas.microsoft.com/office/drawing/2014/main" id="{8007BC83-7B2C-DE21-7900-F6489E0BB46A}"/>
              </a:ext>
            </a:extLst>
          </p:cNvPr>
          <p:cNvSpPr/>
          <p:nvPr/>
        </p:nvSpPr>
        <p:spPr>
          <a:xfrm>
            <a:off x="4727563" y="2175628"/>
            <a:ext cx="2736874" cy="2736874"/>
          </a:xfrm>
          <a:prstGeom prst="arc">
            <a:avLst>
              <a:gd name="adj1" fmla="val 659514"/>
              <a:gd name="adj2" fmla="val 7658200"/>
            </a:avLst>
          </a:prstGeom>
          <a:ln>
            <a:gradFill>
              <a:gsLst>
                <a:gs pos="0">
                  <a:schemeClr val="accent1"/>
                </a:gs>
                <a:gs pos="100000">
                  <a:schemeClr val="accent1">
                    <a:lumMod val="30000"/>
                    <a:lumOff val="70000"/>
                    <a:alpha val="0"/>
                  </a:schemeClr>
                </a:gs>
              </a:gsLst>
              <a:lin ang="7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5" name="弧形 24">
            <a:extLst>
              <a:ext uri="{FF2B5EF4-FFF2-40B4-BE49-F238E27FC236}">
                <a16:creationId xmlns:a16="http://schemas.microsoft.com/office/drawing/2014/main" id="{B8221D8D-2F4B-1070-B00E-1EE0EEA463FD}"/>
              </a:ext>
            </a:extLst>
          </p:cNvPr>
          <p:cNvSpPr/>
          <p:nvPr/>
        </p:nvSpPr>
        <p:spPr>
          <a:xfrm rot="14716575">
            <a:off x="4727563" y="2175628"/>
            <a:ext cx="2736874" cy="2736874"/>
          </a:xfrm>
          <a:prstGeom prst="arc">
            <a:avLst>
              <a:gd name="adj1" fmla="val 659514"/>
              <a:gd name="adj2" fmla="val 7658200"/>
            </a:avLst>
          </a:prstGeom>
          <a:ln>
            <a:gradFill>
              <a:gsLst>
                <a:gs pos="0">
                  <a:schemeClr val="accent1"/>
                </a:gs>
                <a:gs pos="100000">
                  <a:schemeClr val="accent1">
                    <a:lumMod val="30000"/>
                    <a:lumOff val="70000"/>
                    <a:alpha val="0"/>
                  </a:schemeClr>
                </a:gs>
              </a:gsLst>
              <a:lin ang="7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7" name="弧形 26">
            <a:extLst>
              <a:ext uri="{FF2B5EF4-FFF2-40B4-BE49-F238E27FC236}">
                <a16:creationId xmlns:a16="http://schemas.microsoft.com/office/drawing/2014/main" id="{DC591B27-F99B-C36D-5BCC-9FBE6F31CB36}"/>
              </a:ext>
            </a:extLst>
          </p:cNvPr>
          <p:cNvSpPr/>
          <p:nvPr/>
        </p:nvSpPr>
        <p:spPr>
          <a:xfrm rot="7120192">
            <a:off x="4727563" y="2175628"/>
            <a:ext cx="2736874" cy="2736874"/>
          </a:xfrm>
          <a:prstGeom prst="arc">
            <a:avLst>
              <a:gd name="adj1" fmla="val 659514"/>
              <a:gd name="adj2" fmla="val 7658200"/>
            </a:avLst>
          </a:prstGeom>
          <a:ln>
            <a:gradFill>
              <a:gsLst>
                <a:gs pos="0">
                  <a:schemeClr val="accent1"/>
                </a:gs>
                <a:gs pos="100000">
                  <a:schemeClr val="accent1">
                    <a:lumMod val="30000"/>
                    <a:lumOff val="70000"/>
                    <a:alpha val="0"/>
                  </a:schemeClr>
                </a:gs>
              </a:gsLst>
              <a:lin ang="7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9" name="文本框 28">
            <a:extLst>
              <a:ext uri="{FF2B5EF4-FFF2-40B4-BE49-F238E27FC236}">
                <a16:creationId xmlns:a16="http://schemas.microsoft.com/office/drawing/2014/main" id="{B948C7BC-A2E4-1031-7C5F-F0E95EC3A037}"/>
              </a:ext>
            </a:extLst>
          </p:cNvPr>
          <p:cNvSpPr txBox="1"/>
          <p:nvPr/>
        </p:nvSpPr>
        <p:spPr>
          <a:xfrm>
            <a:off x="348675" y="2545398"/>
            <a:ext cx="3910809" cy="26554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defPPr>
              <a:defRPr lang="en-US"/>
            </a:defPPr>
            <a:lvl1pPr marL="180000" marR="0" lvl="0" indent="-180000" algn="just" defTabSz="914400" fontAlgn="auto">
              <a:lnSpc>
                <a:spcPct val="150000"/>
              </a:lnSpc>
              <a:spcBef>
                <a:spcPts val="0"/>
              </a:spcBef>
              <a:spcAft>
                <a:spcPts val="0"/>
              </a:spcAft>
              <a:buClr>
                <a:srgbClr val="009B77"/>
              </a:buClr>
              <a:buSzTx/>
              <a:buFont typeface="Arial" panose="020B0604020202020204" pitchFamily="34" charset="0"/>
              <a:buChar char="•"/>
              <a:tabLst/>
              <a:defRPr kumimoji="0" sz="1400" b="0" i="0" u="none" strike="noStrike" cap="none" spc="0" normalizeH="0" baseline="0">
                <a:ln>
                  <a:noFill/>
                </a:ln>
                <a:solidFill>
                  <a:srgbClr val="645550">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pPr marL="0" indent="0">
              <a:lnSpc>
                <a:spcPct val="120000"/>
              </a:lnSpc>
              <a:spcAft>
                <a:spcPts val="600"/>
              </a:spcAft>
              <a:buNone/>
            </a:pPr>
            <a:r>
              <a:rPr lang="zh-CN" altLang="en-US" dirty="0">
                <a:solidFill>
                  <a:srgbClr val="000000"/>
                </a:solidFill>
                <a:latin typeface="Arial" panose="020B0604020202020204" pitchFamily="34" charset="0"/>
                <a:ea typeface="HarmonyOS Sans SC" panose="00000500000000000000" pitchFamily="2" charset="-122"/>
                <a:sym typeface="Arial" panose="020B0604020202020204" pitchFamily="34" charset="0"/>
              </a:rPr>
              <a:t>与利福平等</a:t>
            </a:r>
            <a:r>
              <a:rPr lang="zh-CN" altLang="en-US"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强效</a:t>
            </a:r>
            <a:r>
              <a:rPr lang="en-US" altLang="zh-CN"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CYP3A</a:t>
            </a:r>
            <a:r>
              <a:rPr lang="zh-CN" altLang="en-US"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诱导剂</a:t>
            </a:r>
            <a:r>
              <a:rPr lang="zh-CN" altLang="en-US" dirty="0">
                <a:solidFill>
                  <a:srgbClr val="000000"/>
                </a:solidFill>
                <a:latin typeface="Arial" panose="020B0604020202020204" pitchFamily="34" charset="0"/>
                <a:ea typeface="HarmonyOS Sans SC" panose="00000500000000000000" pitchFamily="2" charset="-122"/>
                <a:sym typeface="Arial" panose="020B0604020202020204" pitchFamily="34" charset="0"/>
              </a:rPr>
              <a:t>合用</a:t>
            </a:r>
            <a:r>
              <a:rPr lang="zh-CN" altLang="en-US" b="1" dirty="0">
                <a:solidFill>
                  <a:srgbClr val="000000"/>
                </a:solidFill>
                <a:latin typeface="Arial" panose="020B0604020202020204" pitchFamily="34" charset="0"/>
                <a:ea typeface="HarmonyOS Sans SC" panose="00000500000000000000" pitchFamily="2" charset="-122"/>
                <a:sym typeface="Arial" panose="020B0604020202020204" pitchFamily="34" charset="0"/>
              </a:rPr>
              <a:t>：</a:t>
            </a:r>
            <a:endParaRPr lang="en-US" altLang="zh-CN" b="1" dirty="0">
              <a:solidFill>
                <a:srgbClr val="000000"/>
              </a:solidFill>
              <a:latin typeface="Arial" panose="020B0604020202020204" pitchFamily="34" charset="0"/>
              <a:ea typeface="HarmonyOS Sans SC" panose="00000500000000000000" pitchFamily="2" charset="-122"/>
              <a:sym typeface="Arial" panose="020B0604020202020204" pitchFamily="34" charset="0"/>
            </a:endParaRPr>
          </a:p>
          <a:p>
            <a:pPr marL="228150" indent="0">
              <a:lnSpc>
                <a:spcPct val="120000"/>
              </a:lnSpc>
              <a:spcAft>
                <a:spcPts val="600"/>
              </a:spcAft>
              <a:buNone/>
            </a:pPr>
            <a:r>
              <a:rPr lang="zh-CN" altLang="en-US" sz="1200" dirty="0">
                <a:solidFill>
                  <a:srgbClr val="000000"/>
                </a:solidFill>
                <a:latin typeface="Arial" panose="020B0604020202020204" pitchFamily="34" charset="0"/>
                <a:ea typeface="HarmonyOS Sans SC" panose="00000500000000000000" pitchFamily="2" charset="-122"/>
                <a:sym typeface="Arial" panose="020B0604020202020204" pitchFamily="34" charset="0"/>
              </a:rPr>
              <a:t>与</a:t>
            </a:r>
            <a:r>
              <a:rPr lang="zh-CN" altLang="en-US" sz="1200" b="1" dirty="0">
                <a:solidFill>
                  <a:srgbClr val="000000"/>
                </a:solidFill>
                <a:latin typeface="Arial" panose="020B0604020202020204" pitchFamily="34" charset="0"/>
                <a:ea typeface="HarmonyOS Sans SC" panose="00000500000000000000" pitchFamily="2" charset="-122"/>
                <a:sym typeface="Arial" panose="020B0604020202020204" pitchFamily="34" charset="0"/>
              </a:rPr>
              <a:t>强效</a:t>
            </a:r>
            <a:r>
              <a:rPr lang="en-US" altLang="zh-CN" sz="1200" b="1" dirty="0">
                <a:solidFill>
                  <a:srgbClr val="000000"/>
                </a:solidFill>
                <a:latin typeface="Arial" panose="020B0604020202020204" pitchFamily="34" charset="0"/>
                <a:ea typeface="HarmonyOS Sans SC" panose="00000500000000000000" pitchFamily="2" charset="-122"/>
                <a:sym typeface="Arial" panose="020B0604020202020204" pitchFamily="34" charset="0"/>
              </a:rPr>
              <a:t>CYP3A</a:t>
            </a:r>
            <a:r>
              <a:rPr lang="zh-CN" altLang="en-US" sz="1200" b="1" dirty="0">
                <a:solidFill>
                  <a:srgbClr val="000000"/>
                </a:solidFill>
                <a:latin typeface="Arial" panose="020B0604020202020204" pitchFamily="34" charset="0"/>
                <a:ea typeface="HarmonyOS Sans SC" panose="00000500000000000000" pitchFamily="2" charset="-122"/>
                <a:sym typeface="Arial" panose="020B0604020202020204" pitchFamily="34" charset="0"/>
              </a:rPr>
              <a:t>诱导剂合用</a:t>
            </a:r>
            <a:r>
              <a:rPr lang="zh-CN" altLang="en-US" sz="1200" dirty="0">
                <a:solidFill>
                  <a:srgbClr val="000000"/>
                </a:solidFill>
                <a:latin typeface="Arial" panose="020B0604020202020204" pitchFamily="34" charset="0"/>
                <a:ea typeface="HarmonyOS Sans SC" panose="00000500000000000000" pitchFamily="2" charset="-122"/>
                <a:sym typeface="Arial" panose="020B0604020202020204" pitchFamily="34" charset="0"/>
              </a:rPr>
              <a:t>会降低依拉环素的暴露量，这可能会</a:t>
            </a:r>
            <a:r>
              <a:rPr lang="zh-CN" altLang="en-US" sz="1200" b="1" dirty="0">
                <a:solidFill>
                  <a:srgbClr val="000000"/>
                </a:solidFill>
                <a:latin typeface="Arial" panose="020B0604020202020204" pitchFamily="34" charset="0"/>
                <a:ea typeface="HarmonyOS Sans SC" panose="00000500000000000000" pitchFamily="2" charset="-122"/>
                <a:sym typeface="Arial" panose="020B0604020202020204" pitchFamily="34" charset="0"/>
              </a:rPr>
              <a:t>降低依拉环素的有效性</a:t>
            </a:r>
            <a:r>
              <a:rPr lang="zh-CN" altLang="en-US" sz="1200" dirty="0">
                <a:solidFill>
                  <a:srgbClr val="000000"/>
                </a:solidFill>
                <a:latin typeface="Arial" panose="020B0604020202020204" pitchFamily="34" charset="0"/>
                <a:ea typeface="HarmonyOS Sans SC" panose="00000500000000000000" pitchFamily="2" charset="-122"/>
                <a:sym typeface="Arial" panose="020B0604020202020204" pitchFamily="34" charset="0"/>
              </a:rPr>
              <a:t>。在与强效</a:t>
            </a:r>
            <a:r>
              <a:rPr lang="en-US" altLang="zh-CN" sz="1200" dirty="0">
                <a:solidFill>
                  <a:srgbClr val="000000"/>
                </a:solidFill>
                <a:latin typeface="Arial" panose="020B0604020202020204" pitchFamily="34" charset="0"/>
                <a:ea typeface="HarmonyOS Sans SC" panose="00000500000000000000" pitchFamily="2" charset="-122"/>
                <a:sym typeface="Arial" panose="020B0604020202020204" pitchFamily="34" charset="0"/>
              </a:rPr>
              <a:t>CYP3A</a:t>
            </a:r>
            <a:r>
              <a:rPr lang="zh-CN" altLang="en-US" sz="1200" dirty="0">
                <a:solidFill>
                  <a:srgbClr val="000000"/>
                </a:solidFill>
                <a:latin typeface="Arial" panose="020B0604020202020204" pitchFamily="34" charset="0"/>
                <a:ea typeface="HarmonyOS Sans SC" panose="00000500000000000000" pitchFamily="2" charset="-122"/>
                <a:sym typeface="Arial" panose="020B0604020202020204" pitchFamily="34" charset="0"/>
              </a:rPr>
              <a:t>诱导剂合用的患者中应增加依拉环素剂量</a:t>
            </a:r>
            <a:endParaRPr lang="en-US" altLang="zh-CN" sz="1200" dirty="0">
              <a:solidFill>
                <a:srgbClr val="000000"/>
              </a:solidFill>
              <a:latin typeface="Arial" panose="020B0604020202020204" pitchFamily="34" charset="0"/>
              <a:ea typeface="HarmonyOS Sans SC" panose="00000500000000000000" pitchFamily="2" charset="-122"/>
              <a:sym typeface="Arial" panose="020B0604020202020204" pitchFamily="34" charset="0"/>
            </a:endParaRPr>
          </a:p>
          <a:p>
            <a:pPr marL="0" indent="0">
              <a:lnSpc>
                <a:spcPct val="120000"/>
              </a:lnSpc>
              <a:spcAft>
                <a:spcPts val="600"/>
              </a:spcAft>
              <a:buNone/>
            </a:pPr>
            <a:r>
              <a:rPr lang="zh-CN" altLang="en-US" dirty="0">
                <a:solidFill>
                  <a:srgbClr val="000000"/>
                </a:solidFill>
                <a:latin typeface="Arial" panose="020B0604020202020204" pitchFamily="34" charset="0"/>
                <a:ea typeface="HarmonyOS Sans SC" panose="00000500000000000000" pitchFamily="2" charset="-122"/>
                <a:sym typeface="Arial" panose="020B0604020202020204" pitchFamily="34" charset="0"/>
              </a:rPr>
              <a:t>与伊曲康唑等</a:t>
            </a:r>
            <a:r>
              <a:rPr lang="zh-CN" altLang="en-US"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强效</a:t>
            </a:r>
            <a:r>
              <a:rPr lang="en-US" altLang="zh-CN"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CYP3A</a:t>
            </a:r>
            <a:r>
              <a:rPr lang="zh-CN" altLang="en-US"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抑制剂</a:t>
            </a:r>
            <a:r>
              <a:rPr lang="zh-CN" altLang="en-US" dirty="0">
                <a:solidFill>
                  <a:srgbClr val="000000"/>
                </a:solidFill>
                <a:latin typeface="Arial" panose="020B0604020202020204" pitchFamily="34" charset="0"/>
                <a:ea typeface="HarmonyOS Sans SC" panose="00000500000000000000" pitchFamily="2" charset="-122"/>
                <a:sym typeface="Arial" panose="020B0604020202020204" pitchFamily="34" charset="0"/>
              </a:rPr>
              <a:t>合用</a:t>
            </a:r>
            <a:endParaRPr lang="en-US" altLang="zh-CN" dirty="0">
              <a:solidFill>
                <a:srgbClr val="000000"/>
              </a:solidFill>
              <a:latin typeface="Arial" panose="020B0604020202020204" pitchFamily="34" charset="0"/>
              <a:ea typeface="HarmonyOS Sans SC" panose="00000500000000000000" pitchFamily="2" charset="-122"/>
              <a:sym typeface="Arial" panose="020B0604020202020204" pitchFamily="34" charset="0"/>
            </a:endParaRPr>
          </a:p>
          <a:p>
            <a:pPr marL="228150" indent="0">
              <a:lnSpc>
                <a:spcPct val="120000"/>
              </a:lnSpc>
              <a:spcAft>
                <a:spcPts val="600"/>
              </a:spcAft>
              <a:buNone/>
            </a:pPr>
            <a:r>
              <a:rPr lang="zh-CN" altLang="en-US" sz="1200" dirty="0">
                <a:solidFill>
                  <a:srgbClr val="000000"/>
                </a:solidFill>
                <a:latin typeface="Arial" panose="020B0604020202020204" pitchFamily="34" charset="0"/>
                <a:ea typeface="HarmonyOS Sans SC" panose="00000500000000000000" pitchFamily="2" charset="-122"/>
                <a:sym typeface="Arial" panose="020B0604020202020204" pitchFamily="34" charset="0"/>
              </a:rPr>
              <a:t>与</a:t>
            </a:r>
            <a:r>
              <a:rPr lang="zh-CN" altLang="en-US" sz="1200" b="1" dirty="0">
                <a:solidFill>
                  <a:srgbClr val="000000"/>
                </a:solidFill>
                <a:latin typeface="Arial" panose="020B0604020202020204" pitchFamily="34" charset="0"/>
                <a:ea typeface="HarmonyOS Sans SC" panose="00000500000000000000" pitchFamily="2" charset="-122"/>
                <a:sym typeface="Arial" panose="020B0604020202020204" pitchFamily="34" charset="0"/>
              </a:rPr>
              <a:t>强效 </a:t>
            </a:r>
            <a:r>
              <a:rPr lang="en-US" altLang="zh-CN" sz="1200" b="1" dirty="0">
                <a:solidFill>
                  <a:srgbClr val="000000"/>
                </a:solidFill>
                <a:latin typeface="Arial" panose="020B0604020202020204" pitchFamily="34" charset="0"/>
                <a:ea typeface="HarmonyOS Sans SC" panose="00000500000000000000" pitchFamily="2" charset="-122"/>
                <a:sym typeface="Arial" panose="020B0604020202020204" pitchFamily="34" charset="0"/>
              </a:rPr>
              <a:t>CYP3A </a:t>
            </a:r>
            <a:r>
              <a:rPr lang="zh-CN" altLang="en-US" sz="1200" b="1" dirty="0">
                <a:solidFill>
                  <a:srgbClr val="000000"/>
                </a:solidFill>
                <a:latin typeface="Arial" panose="020B0604020202020204" pitchFamily="34" charset="0"/>
                <a:ea typeface="HarmonyOS Sans SC" panose="00000500000000000000" pitchFamily="2" charset="-122"/>
                <a:sym typeface="Arial" panose="020B0604020202020204" pitchFamily="34" charset="0"/>
              </a:rPr>
              <a:t>抑制剂合用会增加依拉环素的暴露量</a:t>
            </a:r>
            <a:endParaRPr lang="en-US" altLang="zh-CN" sz="1200" b="1" dirty="0">
              <a:solidFill>
                <a:srgbClr val="000000"/>
              </a:solidFill>
              <a:latin typeface="Arial" panose="020B0604020202020204" pitchFamily="34" charset="0"/>
              <a:ea typeface="HarmonyOS Sans SC" panose="00000500000000000000" pitchFamily="2" charset="-122"/>
              <a:sym typeface="Arial" panose="020B0604020202020204" pitchFamily="34" charset="0"/>
            </a:endParaRPr>
          </a:p>
          <a:p>
            <a:pPr marL="0" indent="0">
              <a:lnSpc>
                <a:spcPct val="120000"/>
              </a:lnSpc>
              <a:spcAft>
                <a:spcPts val="600"/>
              </a:spcAft>
              <a:buNone/>
            </a:pPr>
            <a:r>
              <a:rPr lang="zh-CN" altLang="en-US" dirty="0">
                <a:solidFill>
                  <a:srgbClr val="000000"/>
                </a:solidFill>
                <a:latin typeface="Arial" panose="020B0604020202020204" pitchFamily="34" charset="0"/>
                <a:ea typeface="HarmonyOS Sans SC" panose="00000500000000000000" pitchFamily="2" charset="-122"/>
                <a:sym typeface="Arial" panose="020B0604020202020204" pitchFamily="34" charset="0"/>
              </a:rPr>
              <a:t>与</a:t>
            </a:r>
            <a:r>
              <a:rPr lang="zh-CN" altLang="en-US" dirty="0">
                <a:latin typeface="Arial" panose="020B0604020202020204" pitchFamily="34" charset="0"/>
                <a:ea typeface="HarmonyOS Sans SC" panose="00000500000000000000" pitchFamily="2" charset="-122"/>
                <a:sym typeface="Arial" panose="020B0604020202020204" pitchFamily="34" charset="0"/>
              </a:rPr>
              <a:t>肝素等</a:t>
            </a:r>
            <a:r>
              <a:rPr lang="zh-CN" altLang="en-US"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抗凝剂</a:t>
            </a:r>
            <a:r>
              <a:rPr lang="zh-CN" altLang="en-US" dirty="0">
                <a:latin typeface="Arial" panose="020B0604020202020204" pitchFamily="34" charset="0"/>
                <a:ea typeface="HarmonyOS Sans SC" panose="00000500000000000000" pitchFamily="2" charset="-122"/>
                <a:sym typeface="Arial" panose="020B0604020202020204" pitchFamily="34" charset="0"/>
              </a:rPr>
              <a:t>合用</a:t>
            </a:r>
            <a:endParaRPr lang="en-US" altLang="zh-CN" dirty="0">
              <a:latin typeface="Arial" panose="020B0604020202020204" pitchFamily="34" charset="0"/>
              <a:ea typeface="HarmonyOS Sans SC" panose="00000500000000000000" pitchFamily="2" charset="-122"/>
              <a:sym typeface="Arial" panose="020B0604020202020204" pitchFamily="34" charset="0"/>
            </a:endParaRPr>
          </a:p>
          <a:p>
            <a:pPr marL="228150" indent="0">
              <a:lnSpc>
                <a:spcPct val="120000"/>
              </a:lnSpc>
              <a:spcAft>
                <a:spcPts val="600"/>
              </a:spcAft>
              <a:buNone/>
            </a:pPr>
            <a:r>
              <a:rPr lang="zh-CN" altLang="en-US" sz="1200" dirty="0">
                <a:latin typeface="Arial" panose="020B0604020202020204" pitchFamily="34" charset="0"/>
                <a:ea typeface="HarmonyOS Sans SC" panose="00000500000000000000" pitchFamily="2" charset="-122"/>
                <a:sym typeface="Arial" panose="020B0604020202020204" pitchFamily="34" charset="0"/>
              </a:rPr>
              <a:t>已有研究显示四环素会</a:t>
            </a:r>
            <a:r>
              <a:rPr lang="zh-CN" altLang="en-US" sz="1200" b="1" dirty="0">
                <a:latin typeface="Arial" panose="020B0604020202020204" pitchFamily="34" charset="0"/>
                <a:ea typeface="HarmonyOS Sans SC" panose="00000500000000000000" pitchFamily="2" charset="-122"/>
                <a:sym typeface="Arial" panose="020B0604020202020204" pitchFamily="34" charset="0"/>
              </a:rPr>
              <a:t>抑制血浆凝血酶原活性</a:t>
            </a:r>
            <a:r>
              <a:rPr lang="zh-CN" altLang="en-US" sz="1200" dirty="0">
                <a:latin typeface="Arial" panose="020B0604020202020204" pitchFamily="34" charset="0"/>
                <a:ea typeface="HarmonyOS Sans SC" panose="00000500000000000000" pitchFamily="2" charset="-122"/>
                <a:sym typeface="Arial" panose="020B0604020202020204" pitchFamily="34" charset="0"/>
              </a:rPr>
              <a:t>，因此接受抗凝治疗的患者可能需要下调抗凝剂剂量</a:t>
            </a:r>
            <a:endParaRPr lang="zh-CN" altLang="en-US" sz="1200" dirty="0">
              <a:solidFill>
                <a:srgbClr val="000000"/>
              </a:solidFill>
              <a:latin typeface="Arial" panose="020B0604020202020204" pitchFamily="34" charset="0"/>
              <a:ea typeface="HarmonyOS Sans SC" panose="00000500000000000000" pitchFamily="2" charset="-122"/>
              <a:sym typeface="Arial" panose="020B0604020202020204" pitchFamily="34" charset="0"/>
            </a:endParaRPr>
          </a:p>
        </p:txBody>
      </p:sp>
      <p:sp>
        <p:nvSpPr>
          <p:cNvPr id="30" name="文本框 29">
            <a:extLst>
              <a:ext uri="{FF2B5EF4-FFF2-40B4-BE49-F238E27FC236}">
                <a16:creationId xmlns:a16="http://schemas.microsoft.com/office/drawing/2014/main" id="{1892A84E-C1BE-4CA0-B1A5-4995DDC56121}"/>
              </a:ext>
            </a:extLst>
          </p:cNvPr>
          <p:cNvSpPr txBox="1"/>
          <p:nvPr/>
        </p:nvSpPr>
        <p:spPr>
          <a:xfrm>
            <a:off x="348675" y="2067308"/>
            <a:ext cx="3528763" cy="45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依拉环素</a:t>
            </a:r>
            <a:r>
              <a:rPr kumimoji="0" lang="en-US" altLang="zh-CN" sz="1600" b="1" i="0" u="none" strike="noStrike" kern="1200" cap="none" spc="0" normalizeH="0" baseline="3000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a:t>
            </a:r>
            <a:endParaRPr kumimoji="0" lang="zh-CN" altLang="en-US" sz="1600" b="1" i="0" u="none" strike="noStrike" kern="1200" cap="none" spc="0" normalizeH="0" baseline="3000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31" name="文本框 30">
            <a:extLst>
              <a:ext uri="{FF2B5EF4-FFF2-40B4-BE49-F238E27FC236}">
                <a16:creationId xmlns:a16="http://schemas.microsoft.com/office/drawing/2014/main" id="{EA3ED3DE-E958-698E-A09B-D8AC1B4B19E6}"/>
              </a:ext>
            </a:extLst>
          </p:cNvPr>
          <p:cNvSpPr txBox="1"/>
          <p:nvPr/>
        </p:nvSpPr>
        <p:spPr>
          <a:xfrm>
            <a:off x="8056178" y="2545398"/>
            <a:ext cx="3775266" cy="1350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defPPr>
              <a:defRPr lang="en-US"/>
            </a:defPPr>
            <a:lvl1pPr marL="180000" marR="0" lvl="0" indent="-180000" algn="just" defTabSz="914400" fontAlgn="auto">
              <a:lnSpc>
                <a:spcPct val="150000"/>
              </a:lnSpc>
              <a:spcBef>
                <a:spcPts val="0"/>
              </a:spcBef>
              <a:spcAft>
                <a:spcPts val="0"/>
              </a:spcAft>
              <a:buClr>
                <a:srgbClr val="009B77"/>
              </a:buClr>
              <a:buSzTx/>
              <a:buFont typeface="Arial" panose="020B0604020202020204" pitchFamily="34" charset="0"/>
              <a:buChar char="•"/>
              <a:tabLst/>
              <a:defRPr kumimoji="0" sz="1400" b="0" i="0" u="none" strike="noStrike" cap="none" spc="0" normalizeH="0" baseline="0">
                <a:ln>
                  <a:noFill/>
                </a:ln>
                <a:solidFill>
                  <a:srgbClr val="645550">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pPr marL="0" lvl="0" indent="0" algn="l">
              <a:lnSpc>
                <a:spcPct val="120000"/>
              </a:lnSpc>
              <a:spcAft>
                <a:spcPts val="600"/>
              </a:spcAft>
              <a:buClrTx/>
              <a:buNone/>
              <a:defRPr/>
            </a:pPr>
            <a:r>
              <a:rPr lang="zh-CN" altLang="en-US" dirty="0">
                <a:solidFill>
                  <a:srgbClr val="000000"/>
                </a:solidFill>
                <a:latin typeface="Arial" panose="020B0604020202020204" pitchFamily="34" charset="0"/>
                <a:ea typeface="HarmonyOS Sans SC" panose="00000500000000000000" pitchFamily="2" charset="-122"/>
                <a:sym typeface="Arial" panose="020B0604020202020204" pitchFamily="34" charset="0"/>
              </a:rPr>
              <a:t>与丙磺舒等</a:t>
            </a:r>
            <a:r>
              <a:rPr lang="en-US" altLang="zh-CN" dirty="0">
                <a:solidFill>
                  <a:srgbClr val="000000"/>
                </a:solidFill>
                <a:latin typeface="Arial" panose="020B0604020202020204" pitchFamily="34" charset="0"/>
                <a:ea typeface="HarmonyOS Sans SC" panose="00000500000000000000" pitchFamily="2" charset="-122"/>
                <a:sym typeface="Arial" panose="020B0604020202020204" pitchFamily="34" charset="0"/>
              </a:rPr>
              <a:t>OAT1</a:t>
            </a:r>
            <a:r>
              <a:rPr lang="zh-CN" altLang="en-US" dirty="0">
                <a:solidFill>
                  <a:srgbClr val="000000"/>
                </a:solidFill>
                <a:latin typeface="Arial" panose="020B0604020202020204" pitchFamily="34" charset="0"/>
                <a:ea typeface="HarmonyOS Sans SC" panose="00000500000000000000" pitchFamily="2" charset="-122"/>
                <a:sym typeface="Arial" panose="020B0604020202020204" pitchFamily="34" charset="0"/>
              </a:rPr>
              <a:t>抑制剂合用：</a:t>
            </a:r>
            <a:endParaRPr lang="en-US" altLang="zh-CN" dirty="0">
              <a:solidFill>
                <a:srgbClr val="000000"/>
              </a:solidFill>
              <a:latin typeface="Arial" panose="020B0604020202020204" pitchFamily="34" charset="0"/>
              <a:ea typeface="HarmonyOS Sans SC" panose="00000500000000000000" pitchFamily="2" charset="-122"/>
              <a:sym typeface="Arial" panose="020B0604020202020204" pitchFamily="34" charset="0"/>
            </a:endParaRPr>
          </a:p>
          <a:p>
            <a:pPr marL="228150" lvl="0" indent="0" algn="l">
              <a:lnSpc>
                <a:spcPct val="120000"/>
              </a:lnSpc>
              <a:spcAft>
                <a:spcPts val="600"/>
              </a:spcAft>
              <a:buClrTx/>
              <a:buNone/>
              <a:defRPr/>
            </a:pPr>
            <a:r>
              <a:rPr lang="zh-CN" altLang="en-US" dirty="0">
                <a:solidFill>
                  <a:srgbClr val="000000"/>
                </a:solidFill>
                <a:latin typeface="Arial" panose="020B0604020202020204" pitchFamily="34" charset="0"/>
                <a:ea typeface="HarmonyOS Sans SC" panose="00000500000000000000" pitchFamily="2" charset="-122"/>
                <a:sym typeface="Arial" panose="020B0604020202020204" pitchFamily="34" charset="0"/>
              </a:rPr>
              <a:t>舒巴坦</a:t>
            </a:r>
            <a:r>
              <a:rPr lang="en-US" altLang="zh-CN" dirty="0">
                <a:solidFill>
                  <a:srgbClr val="000000"/>
                </a:solidFill>
                <a:latin typeface="Arial" panose="020B0604020202020204" pitchFamily="34" charset="0"/>
                <a:ea typeface="HarmonyOS Sans SC" panose="00000500000000000000" pitchFamily="2" charset="-122"/>
                <a:sym typeface="Arial" panose="020B0604020202020204" pitchFamily="34" charset="0"/>
              </a:rPr>
              <a:t>-</a:t>
            </a:r>
            <a:r>
              <a:rPr lang="zh-CN" altLang="en-US" dirty="0">
                <a:solidFill>
                  <a:srgbClr val="000000"/>
                </a:solidFill>
                <a:latin typeface="Arial" panose="020B0604020202020204" pitchFamily="34" charset="0"/>
                <a:ea typeface="HarmonyOS Sans SC" panose="00000500000000000000" pitchFamily="2" charset="-122"/>
                <a:sym typeface="Arial" panose="020B0604020202020204" pitchFamily="34" charset="0"/>
              </a:rPr>
              <a:t>度洛巴坦与</a:t>
            </a:r>
            <a:r>
              <a:rPr lang="en-US" altLang="zh-CN" dirty="0">
                <a:solidFill>
                  <a:srgbClr val="000000"/>
                </a:solidFill>
                <a:latin typeface="Arial" panose="020B0604020202020204" pitchFamily="34" charset="0"/>
                <a:ea typeface="HarmonyOS Sans SC" panose="00000500000000000000" pitchFamily="2" charset="-122"/>
                <a:sym typeface="Arial" panose="020B0604020202020204" pitchFamily="34" charset="0"/>
              </a:rPr>
              <a:t>OAT1</a:t>
            </a:r>
            <a:r>
              <a:rPr lang="zh-CN" altLang="en-US" dirty="0">
                <a:solidFill>
                  <a:srgbClr val="000000"/>
                </a:solidFill>
                <a:latin typeface="Arial" panose="020B0604020202020204" pitchFamily="34" charset="0"/>
                <a:ea typeface="HarmonyOS Sans SC" panose="00000500000000000000" pitchFamily="2" charset="-122"/>
                <a:sym typeface="Arial" panose="020B0604020202020204" pitchFamily="34" charset="0"/>
              </a:rPr>
              <a:t>抑制剂合并给药可能增加舒巴坦的血浆浓度。</a:t>
            </a:r>
            <a:endParaRPr lang="en-US" altLang="zh-CN" dirty="0">
              <a:solidFill>
                <a:srgbClr val="000000"/>
              </a:solidFill>
              <a:latin typeface="Arial" panose="020B0604020202020204" pitchFamily="34" charset="0"/>
              <a:ea typeface="HarmonyOS Sans SC" panose="00000500000000000000" pitchFamily="2" charset="-122"/>
              <a:sym typeface="Arial" panose="020B0604020202020204" pitchFamily="34" charset="0"/>
            </a:endParaRPr>
          </a:p>
          <a:p>
            <a:pPr marL="0" lvl="0" indent="0" algn="l">
              <a:lnSpc>
                <a:spcPct val="120000"/>
              </a:lnSpc>
              <a:spcAft>
                <a:spcPts val="600"/>
              </a:spcAft>
              <a:buClrTx/>
              <a:buNone/>
              <a:defRPr/>
            </a:pPr>
            <a:r>
              <a:rPr lang="zh-CN" altLang="en-US" dirty="0">
                <a:solidFill>
                  <a:srgbClr val="000000"/>
                </a:solidFill>
                <a:latin typeface="Arial" panose="020B0604020202020204" pitchFamily="34" charset="0"/>
                <a:ea typeface="HarmonyOS Sans SC" panose="00000500000000000000" pitchFamily="2" charset="-122"/>
                <a:sym typeface="Arial" panose="020B0604020202020204" pitchFamily="34" charset="0"/>
              </a:rPr>
              <a:t>与多种其他常见抗生素联用无拮抗作用</a:t>
            </a:r>
          </a:p>
        </p:txBody>
      </p:sp>
      <p:sp>
        <p:nvSpPr>
          <p:cNvPr id="32" name="文本框 31">
            <a:extLst>
              <a:ext uri="{FF2B5EF4-FFF2-40B4-BE49-F238E27FC236}">
                <a16:creationId xmlns:a16="http://schemas.microsoft.com/office/drawing/2014/main" id="{684B4B69-0666-2F11-B748-2F3BA9EDC468}"/>
              </a:ext>
            </a:extLst>
          </p:cNvPr>
          <p:cNvSpPr txBox="1"/>
          <p:nvPr/>
        </p:nvSpPr>
        <p:spPr>
          <a:xfrm>
            <a:off x="8056178" y="2067308"/>
            <a:ext cx="3528763" cy="45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舒巴坦</a:t>
            </a:r>
            <a:r>
              <a:rPr kumimoji="0" lang="en-US" altLang="zh-CN" sz="16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kumimoji="0" lang="zh-CN" altLang="en-US" sz="16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度洛巴坦</a:t>
            </a:r>
            <a:r>
              <a:rPr kumimoji="0" lang="en-US" altLang="zh-CN" sz="1600" b="1" i="0" u="none" strike="noStrike" kern="1200" cap="none" spc="0" normalizeH="0" baseline="3000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a:t>
            </a:r>
            <a:endParaRPr kumimoji="0" lang="zh-CN" altLang="en-US" sz="1600" b="1" i="0" u="none" strike="noStrike" kern="1200" cap="none" spc="0" normalizeH="0" baseline="3000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grpSp>
        <p:nvGrpSpPr>
          <p:cNvPr id="33" name="组合 32">
            <a:extLst>
              <a:ext uri="{FF2B5EF4-FFF2-40B4-BE49-F238E27FC236}">
                <a16:creationId xmlns:a16="http://schemas.microsoft.com/office/drawing/2014/main" id="{3A9EE214-4978-BFEE-60AA-2E107C7F77F7}"/>
              </a:ext>
            </a:extLst>
          </p:cNvPr>
          <p:cNvGrpSpPr/>
          <p:nvPr/>
        </p:nvGrpSpPr>
        <p:grpSpPr>
          <a:xfrm>
            <a:off x="419707" y="2544999"/>
            <a:ext cx="3372804" cy="46127"/>
            <a:chOff x="1000121" y="4645424"/>
            <a:chExt cx="3372804" cy="46127"/>
          </a:xfrm>
        </p:grpSpPr>
        <p:sp>
          <p:nvSpPr>
            <p:cNvPr id="34" name="平行四边形 33">
              <a:extLst>
                <a:ext uri="{FF2B5EF4-FFF2-40B4-BE49-F238E27FC236}">
                  <a16:creationId xmlns:a16="http://schemas.microsoft.com/office/drawing/2014/main" id="{F146A87B-CEB6-0373-F7EC-467D469F739B}"/>
                </a:ext>
              </a:extLst>
            </p:cNvPr>
            <p:cNvSpPr/>
            <p:nvPr/>
          </p:nvSpPr>
          <p:spPr>
            <a:xfrm flipH="1">
              <a:off x="1000121" y="4645424"/>
              <a:ext cx="56430" cy="46127"/>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5" name="平行四边形 34">
              <a:extLst>
                <a:ext uri="{FF2B5EF4-FFF2-40B4-BE49-F238E27FC236}">
                  <a16:creationId xmlns:a16="http://schemas.microsoft.com/office/drawing/2014/main" id="{0975C587-38D7-5BE5-291B-6001152C008E}"/>
                </a:ext>
              </a:extLst>
            </p:cNvPr>
            <p:cNvSpPr/>
            <p:nvPr/>
          </p:nvSpPr>
          <p:spPr>
            <a:xfrm flipH="1">
              <a:off x="1049256" y="4645424"/>
              <a:ext cx="56430" cy="46127"/>
            </a:xfrm>
            <a:prstGeom prst="parallelogram">
              <a:avLst>
                <a:gd name="adj" fmla="val 64387"/>
              </a:avLst>
            </a:prstGeom>
            <a:solidFill>
              <a:schemeClr val="accent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6" name="平行四边形 35">
              <a:extLst>
                <a:ext uri="{FF2B5EF4-FFF2-40B4-BE49-F238E27FC236}">
                  <a16:creationId xmlns:a16="http://schemas.microsoft.com/office/drawing/2014/main" id="{913D70DE-D720-60A9-912C-73194055FC1A}"/>
                </a:ext>
              </a:extLst>
            </p:cNvPr>
            <p:cNvSpPr/>
            <p:nvPr/>
          </p:nvSpPr>
          <p:spPr>
            <a:xfrm flipH="1">
              <a:off x="1098391" y="4645424"/>
              <a:ext cx="56430" cy="46127"/>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7" name="平行四边形 36">
              <a:extLst>
                <a:ext uri="{FF2B5EF4-FFF2-40B4-BE49-F238E27FC236}">
                  <a16:creationId xmlns:a16="http://schemas.microsoft.com/office/drawing/2014/main" id="{C1C77402-636B-49DA-93FC-0BB86E0D3502}"/>
                </a:ext>
              </a:extLst>
            </p:cNvPr>
            <p:cNvSpPr/>
            <p:nvPr/>
          </p:nvSpPr>
          <p:spPr>
            <a:xfrm flipH="1">
              <a:off x="1147527" y="4645424"/>
              <a:ext cx="56430" cy="46127"/>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cxnSp>
          <p:nvCxnSpPr>
            <p:cNvPr id="38" name="直接连接符 37">
              <a:extLst>
                <a:ext uri="{FF2B5EF4-FFF2-40B4-BE49-F238E27FC236}">
                  <a16:creationId xmlns:a16="http://schemas.microsoft.com/office/drawing/2014/main" id="{4C2846CE-A3F5-CDB2-C712-F65FA95F2E54}"/>
                </a:ext>
              </a:extLst>
            </p:cNvPr>
            <p:cNvCxnSpPr>
              <a:cxnSpLocks/>
            </p:cNvCxnSpPr>
            <p:nvPr/>
          </p:nvCxnSpPr>
          <p:spPr>
            <a:xfrm>
              <a:off x="1236547" y="4688884"/>
              <a:ext cx="3136378" cy="0"/>
            </a:xfrm>
            <a:prstGeom prst="line">
              <a:avLst/>
            </a:prstGeom>
            <a:ln w="6350">
              <a:gradFill flip="none" rotWithShape="1">
                <a:gsLst>
                  <a:gs pos="0">
                    <a:schemeClr val="accent1">
                      <a:alpha val="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81CAA855-48A0-7ED7-AAC0-E2AC56C9F182}"/>
              </a:ext>
            </a:extLst>
          </p:cNvPr>
          <p:cNvGrpSpPr/>
          <p:nvPr/>
        </p:nvGrpSpPr>
        <p:grpSpPr>
          <a:xfrm>
            <a:off x="8148387" y="2544999"/>
            <a:ext cx="3372804" cy="46127"/>
            <a:chOff x="1000121" y="4645424"/>
            <a:chExt cx="3372804" cy="46127"/>
          </a:xfrm>
        </p:grpSpPr>
        <p:sp>
          <p:nvSpPr>
            <p:cNvPr id="40" name="平行四边形 39">
              <a:extLst>
                <a:ext uri="{FF2B5EF4-FFF2-40B4-BE49-F238E27FC236}">
                  <a16:creationId xmlns:a16="http://schemas.microsoft.com/office/drawing/2014/main" id="{8D2B95C5-5361-9F30-1BD6-8987822AAFD6}"/>
                </a:ext>
              </a:extLst>
            </p:cNvPr>
            <p:cNvSpPr/>
            <p:nvPr/>
          </p:nvSpPr>
          <p:spPr>
            <a:xfrm flipH="1">
              <a:off x="1000121" y="4645424"/>
              <a:ext cx="56430" cy="46127"/>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1" name="平行四边形 40">
              <a:extLst>
                <a:ext uri="{FF2B5EF4-FFF2-40B4-BE49-F238E27FC236}">
                  <a16:creationId xmlns:a16="http://schemas.microsoft.com/office/drawing/2014/main" id="{7B02D245-E442-E2F0-A41B-812B785EECB4}"/>
                </a:ext>
              </a:extLst>
            </p:cNvPr>
            <p:cNvSpPr/>
            <p:nvPr/>
          </p:nvSpPr>
          <p:spPr>
            <a:xfrm flipH="1">
              <a:off x="1049256" y="4645424"/>
              <a:ext cx="56430" cy="46127"/>
            </a:xfrm>
            <a:prstGeom prst="parallelogram">
              <a:avLst>
                <a:gd name="adj" fmla="val 64387"/>
              </a:avLst>
            </a:prstGeom>
            <a:solidFill>
              <a:schemeClr val="accent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2" name="平行四边形 41">
              <a:extLst>
                <a:ext uri="{FF2B5EF4-FFF2-40B4-BE49-F238E27FC236}">
                  <a16:creationId xmlns:a16="http://schemas.microsoft.com/office/drawing/2014/main" id="{D9C70B59-E0F6-7CD1-602F-3D96E17A1F85}"/>
                </a:ext>
              </a:extLst>
            </p:cNvPr>
            <p:cNvSpPr/>
            <p:nvPr/>
          </p:nvSpPr>
          <p:spPr>
            <a:xfrm flipH="1">
              <a:off x="1098391" y="4645424"/>
              <a:ext cx="56430" cy="46127"/>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3" name="平行四边形 42">
              <a:extLst>
                <a:ext uri="{FF2B5EF4-FFF2-40B4-BE49-F238E27FC236}">
                  <a16:creationId xmlns:a16="http://schemas.microsoft.com/office/drawing/2014/main" id="{9A94D424-F51B-4F5F-9090-73851361028C}"/>
                </a:ext>
              </a:extLst>
            </p:cNvPr>
            <p:cNvSpPr/>
            <p:nvPr/>
          </p:nvSpPr>
          <p:spPr>
            <a:xfrm flipH="1">
              <a:off x="1147527" y="4645424"/>
              <a:ext cx="56430" cy="46127"/>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cxnSp>
          <p:nvCxnSpPr>
            <p:cNvPr id="44" name="直接连接符 43">
              <a:extLst>
                <a:ext uri="{FF2B5EF4-FFF2-40B4-BE49-F238E27FC236}">
                  <a16:creationId xmlns:a16="http://schemas.microsoft.com/office/drawing/2014/main" id="{06F24E7E-62F4-4A42-0D99-8B4047BA5915}"/>
                </a:ext>
              </a:extLst>
            </p:cNvPr>
            <p:cNvCxnSpPr>
              <a:cxnSpLocks/>
            </p:cNvCxnSpPr>
            <p:nvPr/>
          </p:nvCxnSpPr>
          <p:spPr>
            <a:xfrm>
              <a:off x="1236547" y="4688884"/>
              <a:ext cx="3136378" cy="0"/>
            </a:xfrm>
            <a:prstGeom prst="line">
              <a:avLst/>
            </a:prstGeom>
            <a:ln w="6350">
              <a:gradFill flip="none" rotWithShape="1">
                <a:gsLst>
                  <a:gs pos="0">
                    <a:schemeClr val="accent1">
                      <a:alpha val="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4751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847A8-EC70-46BD-F083-E41D392053DA}"/>
            </a:ext>
          </a:extLst>
        </p:cNvPr>
        <p:cNvGrpSpPr/>
        <p:nvPr/>
      </p:nvGrpSpPr>
      <p:grpSpPr>
        <a:xfrm>
          <a:off x="0" y="0"/>
          <a:ext cx="0" cy="0"/>
          <a:chOff x="0" y="0"/>
          <a:chExt cx="0" cy="0"/>
        </a:xfrm>
      </p:grpSpPr>
      <p:sp>
        <p:nvSpPr>
          <p:cNvPr id="2" name="文本占位符 1">
            <a:extLst>
              <a:ext uri="{FF2B5EF4-FFF2-40B4-BE49-F238E27FC236}">
                <a16:creationId xmlns:a16="http://schemas.microsoft.com/office/drawing/2014/main" id="{701A6741-8968-B01D-81E0-89FA5CD3BEAC}"/>
              </a:ext>
            </a:extLst>
          </p:cNvPr>
          <p:cNvSpPr>
            <a:spLocks noGrp="1"/>
          </p:cNvSpPr>
          <p:nvPr>
            <p:ph type="body" sz="quarter" idx="10"/>
          </p:nvPr>
        </p:nvSpPr>
        <p:spPr/>
        <p:txBody>
          <a:bodyPr anchor="b">
            <a:normAutofit/>
          </a:bodyPr>
          <a:lstStyle/>
          <a:p>
            <a:pPr marL="228600" indent="-228600">
              <a:buFont typeface="+mj-lt"/>
              <a:buAutoNum type="arabicPeriod"/>
            </a:pPr>
            <a:r>
              <a:rPr lang="zh-CN" altLang="en-US" dirty="0">
                <a:latin typeface="Arial" panose="020B0604020202020204" pitchFamily="34" charset="0"/>
                <a:sym typeface="Arial" panose="020B0604020202020204" pitchFamily="34" charset="0"/>
              </a:rPr>
              <a:t>注射用盐酸依拉环素（依嘉</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）说明书，</a:t>
            </a:r>
            <a:r>
              <a:rPr lang="en-US" altLang="zh-CN" dirty="0">
                <a:latin typeface="Arial" panose="020B0604020202020204" pitchFamily="34" charset="0"/>
                <a:sym typeface="Arial" panose="020B0604020202020204" pitchFamily="34" charset="0"/>
              </a:rPr>
              <a:t>2023</a:t>
            </a:r>
            <a:r>
              <a:rPr lang="zh-CN" altLang="en-US" dirty="0">
                <a:latin typeface="Arial" panose="020B0604020202020204" pitchFamily="34" charset="0"/>
                <a:sym typeface="Arial" panose="020B0604020202020204" pitchFamily="34" charset="0"/>
              </a:rPr>
              <a:t>年</a:t>
            </a:r>
            <a:r>
              <a:rPr lang="en-US" altLang="zh-CN" dirty="0">
                <a:latin typeface="Arial" panose="020B0604020202020204" pitchFamily="34" charset="0"/>
                <a:sym typeface="Arial" panose="020B0604020202020204" pitchFamily="34" charset="0"/>
              </a:rPr>
              <a:t>5</a:t>
            </a:r>
            <a:r>
              <a:rPr lang="zh-CN" altLang="en-US" dirty="0">
                <a:latin typeface="Arial" panose="020B0604020202020204" pitchFamily="34" charset="0"/>
                <a:sym typeface="Arial" panose="020B0604020202020204" pitchFamily="34" charset="0"/>
              </a:rPr>
              <a:t>月</a:t>
            </a:r>
            <a:r>
              <a:rPr lang="en-US" altLang="zh-CN" dirty="0">
                <a:latin typeface="Arial" panose="020B0604020202020204" pitchFamily="34" charset="0"/>
                <a:sym typeface="Arial" panose="020B0604020202020204" pitchFamily="34" charset="0"/>
              </a:rPr>
              <a:t>23</a:t>
            </a:r>
            <a:r>
              <a:rPr lang="zh-CN" altLang="en-US" dirty="0">
                <a:latin typeface="Arial" panose="020B0604020202020204" pitchFamily="34" charset="0"/>
                <a:sym typeface="Arial" panose="020B0604020202020204" pitchFamily="34" charset="0"/>
              </a:rPr>
              <a:t>日</a:t>
            </a:r>
          </a:p>
          <a:p>
            <a:pPr marL="228600" indent="-228600">
              <a:buFont typeface="+mj-lt"/>
              <a:buAutoNum type="arabicPeriod"/>
            </a:pPr>
            <a:r>
              <a:rPr lang="zh-CN" altLang="en-US" dirty="0">
                <a:latin typeface="Arial" panose="020B0604020202020204" pitchFamily="34" charset="0"/>
                <a:sym typeface="Arial" panose="020B0604020202020204" pitchFamily="34" charset="0"/>
              </a:rPr>
              <a:t>注射用舒巴坦钠</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注射用度洛巴坦纳组合包装（</a:t>
            </a:r>
            <a:r>
              <a:rPr lang="en-US" altLang="zh-CN" dirty="0">
                <a:latin typeface="Arial" panose="020B0604020202020204" pitchFamily="34" charset="0"/>
                <a:sym typeface="Arial" panose="020B0604020202020204" pitchFamily="34" charset="0"/>
              </a:rPr>
              <a:t>XACDURO</a:t>
            </a:r>
            <a:r>
              <a:rPr lang="zh-CN" altLang="en-US" dirty="0">
                <a:latin typeface="Arial" panose="020B0604020202020204" pitchFamily="34" charset="0"/>
                <a:sym typeface="Arial" panose="020B0604020202020204" pitchFamily="34" charset="0"/>
              </a:rPr>
              <a:t>）说明书，</a:t>
            </a:r>
            <a:r>
              <a:rPr lang="en-US" altLang="zh-CN" dirty="0">
                <a:latin typeface="Arial" panose="020B0604020202020204" pitchFamily="34" charset="0"/>
                <a:sym typeface="Arial" panose="020B0604020202020204" pitchFamily="34" charset="0"/>
              </a:rPr>
              <a:t>2025</a:t>
            </a:r>
            <a:r>
              <a:rPr lang="zh-CN" altLang="en-US" dirty="0">
                <a:latin typeface="Arial" panose="020B0604020202020204" pitchFamily="34" charset="0"/>
                <a:sym typeface="Arial" panose="020B0604020202020204" pitchFamily="34" charset="0"/>
              </a:rPr>
              <a:t>年</a:t>
            </a:r>
            <a:r>
              <a:rPr lang="en-US" altLang="zh-CN" dirty="0">
                <a:latin typeface="Arial" panose="020B0604020202020204" pitchFamily="34" charset="0"/>
                <a:sym typeface="Arial" panose="020B0604020202020204" pitchFamily="34" charset="0"/>
              </a:rPr>
              <a:t>6</a:t>
            </a:r>
            <a:r>
              <a:rPr lang="zh-CN" altLang="en-US" dirty="0">
                <a:latin typeface="Arial" panose="020B0604020202020204" pitchFamily="34" charset="0"/>
                <a:sym typeface="Arial" panose="020B0604020202020204" pitchFamily="34" charset="0"/>
              </a:rPr>
              <a:t>月</a:t>
            </a:r>
            <a:r>
              <a:rPr lang="en-US" altLang="zh-CN" dirty="0">
                <a:latin typeface="Arial" panose="020B0604020202020204" pitchFamily="34" charset="0"/>
                <a:sym typeface="Arial" panose="020B0604020202020204" pitchFamily="34" charset="0"/>
              </a:rPr>
              <a:t>22</a:t>
            </a:r>
            <a:r>
              <a:rPr lang="zh-CN" altLang="en-US" dirty="0">
                <a:latin typeface="Arial" panose="020B0604020202020204" pitchFamily="34" charset="0"/>
                <a:sym typeface="Arial" panose="020B0604020202020204" pitchFamily="34" charset="0"/>
              </a:rPr>
              <a:t>日</a:t>
            </a:r>
            <a:endParaRPr lang="en-US" altLang="zh-CN" dirty="0">
              <a:latin typeface="Arial" panose="020B0604020202020204" pitchFamily="34" charset="0"/>
              <a:sym typeface="Arial" panose="020B0604020202020204" pitchFamily="34" charset="0"/>
            </a:endParaRPr>
          </a:p>
          <a:p>
            <a:pPr marL="228600" indent="-228600">
              <a:buFont typeface="+mj-lt"/>
              <a:buAutoNum type="arabicPeriod"/>
            </a:pPr>
            <a:r>
              <a:rPr lang="zh-CN" altLang="en-US" dirty="0">
                <a:latin typeface="Arial" panose="020B0604020202020204" pitchFamily="34" charset="0"/>
                <a:sym typeface="Arial" panose="020B0604020202020204" pitchFamily="34" charset="0"/>
              </a:rPr>
              <a:t>临床常用四环素类药物合理应用多学科专家共识</a:t>
            </a:r>
          </a:p>
        </p:txBody>
      </p:sp>
      <p:sp>
        <p:nvSpPr>
          <p:cNvPr id="3" name="文本占位符 2">
            <a:extLst>
              <a:ext uri="{FF2B5EF4-FFF2-40B4-BE49-F238E27FC236}">
                <a16:creationId xmlns:a16="http://schemas.microsoft.com/office/drawing/2014/main" id="{D7A14366-A8EF-1F71-E5F0-D2D99844413A}"/>
              </a:ext>
            </a:extLst>
          </p:cNvPr>
          <p:cNvSpPr>
            <a:spLocks noGrp="1"/>
          </p:cNvSpPr>
          <p:nvPr>
            <p:ph type="body" sz="quarter" idx="11"/>
          </p:nvPr>
        </p:nvSpPr>
        <p:spPr/>
        <p:txBody>
          <a:bodyPr/>
          <a:lstStyle/>
          <a:p>
            <a:r>
              <a:rPr lang="zh-CN" altLang="en-US" dirty="0">
                <a:latin typeface="Arial" panose="020B0604020202020204" pitchFamily="34" charset="0"/>
                <a:sym typeface="Arial" panose="020B0604020202020204" pitchFamily="34" charset="0"/>
              </a:rPr>
              <a:t>依拉环素禁用于妊娠期，舒巴坦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度洛巴坦尚未发现妊娠期药物相关风险</a:t>
            </a:r>
          </a:p>
        </p:txBody>
      </p:sp>
      <p:sp>
        <p:nvSpPr>
          <p:cNvPr id="4" name="文本占位符 3">
            <a:extLst>
              <a:ext uri="{FF2B5EF4-FFF2-40B4-BE49-F238E27FC236}">
                <a16:creationId xmlns:a16="http://schemas.microsoft.com/office/drawing/2014/main" id="{69779846-B696-AF9D-9AC9-501D5BF50A4E}"/>
              </a:ext>
            </a:extLst>
          </p:cNvPr>
          <p:cNvSpPr>
            <a:spLocks noGrp="1"/>
          </p:cNvSpPr>
          <p:nvPr>
            <p:ph type="body" sz="quarter" idx="12"/>
          </p:nvPr>
        </p:nvSpPr>
        <p:spPr/>
        <p:txBody>
          <a:bodyPr/>
          <a:lstStyle/>
          <a:p>
            <a:endParaRPr lang="zh-CN" altLang="en-US">
              <a:latin typeface="Arial" panose="020B0604020202020204" pitchFamily="34" charset="0"/>
              <a:sym typeface="Arial" panose="020B0604020202020204" pitchFamily="34" charset="0"/>
            </a:endParaRPr>
          </a:p>
        </p:txBody>
      </p:sp>
      <p:pic>
        <p:nvPicPr>
          <p:cNvPr id="15" name="图片 14">
            <a:extLst>
              <a:ext uri="{FF2B5EF4-FFF2-40B4-BE49-F238E27FC236}">
                <a16:creationId xmlns:a16="http://schemas.microsoft.com/office/drawing/2014/main" id="{AF483805-C75B-B70D-F2F8-D80DDFBFC3DD}"/>
              </a:ext>
            </a:extLst>
          </p:cNvPr>
          <p:cNvPicPr>
            <a:picLocks noChangeAspect="1"/>
          </p:cNvPicPr>
          <p:nvPr/>
        </p:nvPicPr>
        <p:blipFill>
          <a:blip r:embed="rId2"/>
          <a:stretch>
            <a:fillRect/>
          </a:stretch>
        </p:blipFill>
        <p:spPr>
          <a:xfrm>
            <a:off x="-2858031" y="1961509"/>
            <a:ext cx="2734056" cy="1181265"/>
          </a:xfrm>
          <a:prstGeom prst="rect">
            <a:avLst/>
          </a:prstGeom>
        </p:spPr>
      </p:pic>
      <p:grpSp>
        <p:nvGrpSpPr>
          <p:cNvPr id="37" name="组合 36">
            <a:extLst>
              <a:ext uri="{FF2B5EF4-FFF2-40B4-BE49-F238E27FC236}">
                <a16:creationId xmlns:a16="http://schemas.microsoft.com/office/drawing/2014/main" id="{602D75DE-3149-800E-68F8-906E61EDDF58}"/>
              </a:ext>
            </a:extLst>
          </p:cNvPr>
          <p:cNvGrpSpPr/>
          <p:nvPr/>
        </p:nvGrpSpPr>
        <p:grpSpPr>
          <a:xfrm>
            <a:off x="5936696" y="2684392"/>
            <a:ext cx="395123" cy="897009"/>
            <a:chOff x="5936696" y="2684392"/>
            <a:chExt cx="395123" cy="897009"/>
          </a:xfrm>
        </p:grpSpPr>
        <p:sp>
          <p:nvSpPr>
            <p:cNvPr id="35" name="任意多边形: 形状 34">
              <a:extLst>
                <a:ext uri="{FF2B5EF4-FFF2-40B4-BE49-F238E27FC236}">
                  <a16:creationId xmlns:a16="http://schemas.microsoft.com/office/drawing/2014/main" id="{404BD986-7AAA-B928-F53B-F6E322A75072}"/>
                </a:ext>
              </a:extLst>
            </p:cNvPr>
            <p:cNvSpPr/>
            <p:nvPr/>
          </p:nvSpPr>
          <p:spPr>
            <a:xfrm>
              <a:off x="6054222" y="2684392"/>
              <a:ext cx="159468" cy="159468"/>
            </a:xfrm>
            <a:custGeom>
              <a:avLst/>
              <a:gdLst>
                <a:gd name="connsiteX0" fmla="*/ 79734 w 159468"/>
                <a:gd name="connsiteY0" fmla="*/ 159468 h 159468"/>
                <a:gd name="connsiteX1" fmla="*/ 159468 w 159468"/>
                <a:gd name="connsiteY1" fmla="*/ 79734 h 159468"/>
                <a:gd name="connsiteX2" fmla="*/ 79734 w 159468"/>
                <a:gd name="connsiteY2" fmla="*/ 0 h 159468"/>
                <a:gd name="connsiteX3" fmla="*/ 0 w 159468"/>
                <a:gd name="connsiteY3" fmla="*/ 79734 h 159468"/>
                <a:gd name="connsiteX4" fmla="*/ 79734 w 159468"/>
                <a:gd name="connsiteY4" fmla="*/ 159468 h 159468"/>
                <a:gd name="connsiteX5" fmla="*/ 79734 w 159468"/>
                <a:gd name="connsiteY5" fmla="*/ 19934 h 159468"/>
                <a:gd name="connsiteX6" fmla="*/ 139535 w 159468"/>
                <a:gd name="connsiteY6" fmla="*/ 79734 h 159468"/>
                <a:gd name="connsiteX7" fmla="*/ 79734 w 159468"/>
                <a:gd name="connsiteY7" fmla="*/ 139535 h 159468"/>
                <a:gd name="connsiteX8" fmla="*/ 19934 w 159468"/>
                <a:gd name="connsiteY8" fmla="*/ 79734 h 159468"/>
                <a:gd name="connsiteX9" fmla="*/ 79734 w 159468"/>
                <a:gd name="connsiteY9" fmla="*/ 19934 h 159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468" h="159468">
                  <a:moveTo>
                    <a:pt x="79734" y="159468"/>
                  </a:moveTo>
                  <a:cubicBezTo>
                    <a:pt x="123770" y="159468"/>
                    <a:pt x="159468" y="123770"/>
                    <a:pt x="159468" y="79734"/>
                  </a:cubicBezTo>
                  <a:cubicBezTo>
                    <a:pt x="159468" y="35698"/>
                    <a:pt x="123770" y="0"/>
                    <a:pt x="79734" y="0"/>
                  </a:cubicBezTo>
                  <a:cubicBezTo>
                    <a:pt x="35698" y="0"/>
                    <a:pt x="0" y="35698"/>
                    <a:pt x="0" y="79734"/>
                  </a:cubicBezTo>
                  <a:cubicBezTo>
                    <a:pt x="50" y="123749"/>
                    <a:pt x="35719" y="159419"/>
                    <a:pt x="79734" y="159468"/>
                  </a:cubicBezTo>
                  <a:close/>
                  <a:moveTo>
                    <a:pt x="79734" y="19934"/>
                  </a:moveTo>
                  <a:cubicBezTo>
                    <a:pt x="112761" y="19934"/>
                    <a:pt x="139535" y="46707"/>
                    <a:pt x="139535" y="79734"/>
                  </a:cubicBezTo>
                  <a:cubicBezTo>
                    <a:pt x="139535" y="112761"/>
                    <a:pt x="112761" y="139535"/>
                    <a:pt x="79734" y="139535"/>
                  </a:cubicBezTo>
                  <a:cubicBezTo>
                    <a:pt x="46707" y="139535"/>
                    <a:pt x="19934" y="112761"/>
                    <a:pt x="19934" y="79734"/>
                  </a:cubicBezTo>
                  <a:cubicBezTo>
                    <a:pt x="19966" y="46721"/>
                    <a:pt x="46721" y="19967"/>
                    <a:pt x="79734" y="19934"/>
                  </a:cubicBezTo>
                  <a:close/>
                </a:path>
              </a:pathLst>
            </a:custGeom>
            <a:solidFill>
              <a:schemeClr val="accent1"/>
            </a:solidFill>
            <a:ln w="9922" cap="flat">
              <a:solidFill>
                <a:schemeClr val="accent1"/>
              </a:solidFill>
              <a:prstDash val="solid"/>
              <a:miter/>
            </a:ln>
          </p:spPr>
          <p:txBody>
            <a:bodyPr rtlCol="0" anchor="ctr"/>
            <a:lstStyle/>
            <a:p>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sp>
          <p:nvSpPr>
            <p:cNvPr id="36" name="任意多边形: 形状 35">
              <a:extLst>
                <a:ext uri="{FF2B5EF4-FFF2-40B4-BE49-F238E27FC236}">
                  <a16:creationId xmlns:a16="http://schemas.microsoft.com/office/drawing/2014/main" id="{61848587-DC0D-4E83-9219-367833E8FA5A}"/>
                </a:ext>
              </a:extLst>
            </p:cNvPr>
            <p:cNvSpPr/>
            <p:nvPr/>
          </p:nvSpPr>
          <p:spPr>
            <a:xfrm>
              <a:off x="5936696" y="2863794"/>
              <a:ext cx="395123" cy="717607"/>
            </a:xfrm>
            <a:custGeom>
              <a:avLst/>
              <a:gdLst>
                <a:gd name="connsiteX0" fmla="*/ 350449 w 395123"/>
                <a:gd name="connsiteY0" fmla="*/ 367166 h 717607"/>
                <a:gd name="connsiteX1" fmla="*/ 363247 w 395123"/>
                <a:gd name="connsiteY1" fmla="*/ 343415 h 717607"/>
                <a:gd name="connsiteX2" fmla="*/ 364672 w 395123"/>
                <a:gd name="connsiteY2" fmla="*/ 342319 h 717607"/>
                <a:gd name="connsiteX3" fmla="*/ 395110 w 395123"/>
                <a:gd name="connsiteY3" fmla="*/ 270767 h 717607"/>
                <a:gd name="connsiteX4" fmla="*/ 367622 w 395123"/>
                <a:gd name="connsiteY4" fmla="*/ 197123 h 717607"/>
                <a:gd name="connsiteX5" fmla="*/ 275539 w 395123"/>
                <a:gd name="connsiteY5" fmla="*/ 64485 h 717607"/>
                <a:gd name="connsiteX6" fmla="*/ 267725 w 395123"/>
                <a:gd name="connsiteY6" fmla="*/ 52953 h 717607"/>
                <a:gd name="connsiteX7" fmla="*/ 248948 w 395123"/>
                <a:gd name="connsiteY7" fmla="*/ 27040 h 717607"/>
                <a:gd name="connsiteX8" fmla="*/ 191280 w 395123"/>
                <a:gd name="connsiteY8" fmla="*/ 0 h 717607"/>
                <a:gd name="connsiteX9" fmla="*/ 138107 w 395123"/>
                <a:gd name="connsiteY9" fmla="*/ 19814 h 717607"/>
                <a:gd name="connsiteX10" fmla="*/ 106901 w 395123"/>
                <a:gd name="connsiteY10" fmla="*/ 41741 h 717607"/>
                <a:gd name="connsiteX11" fmla="*/ 24526 w 395123"/>
                <a:gd name="connsiteY11" fmla="*/ 99857 h 717607"/>
                <a:gd name="connsiteX12" fmla="*/ 8 w 395123"/>
                <a:gd name="connsiteY12" fmla="*/ 142226 h 717607"/>
                <a:gd name="connsiteX13" fmla="*/ 19632 w 395123"/>
                <a:gd name="connsiteY13" fmla="*/ 182282 h 717607"/>
                <a:gd name="connsiteX14" fmla="*/ 100313 w 395123"/>
                <a:gd name="connsiteY14" fmla="*/ 245322 h 717607"/>
                <a:gd name="connsiteX15" fmla="*/ 114297 w 395123"/>
                <a:gd name="connsiteY15" fmla="*/ 243538 h 717607"/>
                <a:gd name="connsiteX16" fmla="*/ 112513 w 395123"/>
                <a:gd name="connsiteY16" fmla="*/ 229555 h 717607"/>
                <a:gd name="connsiteX17" fmla="*/ 32041 w 395123"/>
                <a:gd name="connsiteY17" fmla="*/ 166684 h 717607"/>
                <a:gd name="connsiteX18" fmla="*/ 19931 w 395123"/>
                <a:gd name="connsiteY18" fmla="*/ 142864 h 717607"/>
                <a:gd name="connsiteX19" fmla="*/ 36087 w 395123"/>
                <a:gd name="connsiteY19" fmla="*/ 116093 h 717607"/>
                <a:gd name="connsiteX20" fmla="*/ 118353 w 395123"/>
                <a:gd name="connsiteY20" fmla="*/ 58056 h 717607"/>
                <a:gd name="connsiteX21" fmla="*/ 150346 w 395123"/>
                <a:gd name="connsiteY21" fmla="*/ 35502 h 717607"/>
                <a:gd name="connsiteX22" fmla="*/ 191190 w 395123"/>
                <a:gd name="connsiteY22" fmla="*/ 19934 h 717607"/>
                <a:gd name="connsiteX23" fmla="*/ 233808 w 395123"/>
                <a:gd name="connsiteY23" fmla="*/ 40046 h 717607"/>
                <a:gd name="connsiteX24" fmla="*/ 251130 w 395123"/>
                <a:gd name="connsiteY24" fmla="*/ 63967 h 717607"/>
                <a:gd name="connsiteX25" fmla="*/ 259194 w 395123"/>
                <a:gd name="connsiteY25" fmla="*/ 75857 h 717607"/>
                <a:gd name="connsiteX26" fmla="*/ 351675 w 395123"/>
                <a:gd name="connsiteY26" fmla="*/ 209013 h 717607"/>
                <a:gd name="connsiteX27" fmla="*/ 375187 w 395123"/>
                <a:gd name="connsiteY27" fmla="*/ 271296 h 717607"/>
                <a:gd name="connsiteX28" fmla="*/ 351715 w 395123"/>
                <a:gd name="connsiteY28" fmla="*/ 327109 h 717607"/>
                <a:gd name="connsiteX29" fmla="*/ 330536 w 395123"/>
                <a:gd name="connsiteY29" fmla="*/ 367864 h 717607"/>
                <a:gd name="connsiteX30" fmla="*/ 334802 w 395123"/>
                <a:gd name="connsiteY30" fmla="*/ 390697 h 717607"/>
                <a:gd name="connsiteX31" fmla="*/ 345865 w 395123"/>
                <a:gd name="connsiteY31" fmla="*/ 428571 h 717607"/>
                <a:gd name="connsiteX32" fmla="*/ 105446 w 395123"/>
                <a:gd name="connsiteY32" fmla="*/ 428571 h 717607"/>
                <a:gd name="connsiteX33" fmla="*/ 140928 w 395123"/>
                <a:gd name="connsiteY33" fmla="*/ 295295 h 717607"/>
                <a:gd name="connsiteX34" fmla="*/ 140928 w 395123"/>
                <a:gd name="connsiteY34" fmla="*/ 295295 h 717607"/>
                <a:gd name="connsiteX35" fmla="*/ 170649 w 395123"/>
                <a:gd name="connsiteY35" fmla="*/ 184814 h 717607"/>
                <a:gd name="connsiteX36" fmla="*/ 170031 w 395123"/>
                <a:gd name="connsiteY36" fmla="*/ 178325 h 717607"/>
                <a:gd name="connsiteX37" fmla="*/ 149818 w 395123"/>
                <a:gd name="connsiteY37" fmla="*/ 131123 h 717607"/>
                <a:gd name="connsiteX38" fmla="*/ 157792 w 395123"/>
                <a:gd name="connsiteY38" fmla="*/ 125741 h 717607"/>
                <a:gd name="connsiteX39" fmla="*/ 160252 w 395123"/>
                <a:gd name="connsiteY39" fmla="*/ 111862 h 717607"/>
                <a:gd name="connsiteX40" fmla="*/ 146649 w 395123"/>
                <a:gd name="connsiteY40" fmla="*/ 109216 h 717607"/>
                <a:gd name="connsiteX41" fmla="*/ 107270 w 395123"/>
                <a:gd name="connsiteY41" fmla="*/ 135767 h 717607"/>
                <a:gd name="connsiteX42" fmla="*/ 107270 w 395123"/>
                <a:gd name="connsiteY42" fmla="*/ 135767 h 717607"/>
                <a:gd name="connsiteX43" fmla="*/ 104825 w 395123"/>
                <a:gd name="connsiteY43" fmla="*/ 149649 h 717607"/>
                <a:gd name="connsiteX44" fmla="*/ 118443 w 395123"/>
                <a:gd name="connsiteY44" fmla="*/ 152272 h 717607"/>
                <a:gd name="connsiteX45" fmla="*/ 118443 w 395123"/>
                <a:gd name="connsiteY45" fmla="*/ 152272 h 717607"/>
                <a:gd name="connsiteX46" fmla="*/ 118443 w 395123"/>
                <a:gd name="connsiteY46" fmla="*/ 152272 h 717607"/>
                <a:gd name="connsiteX47" fmla="*/ 119061 w 395123"/>
                <a:gd name="connsiteY47" fmla="*/ 151854 h 717607"/>
                <a:gd name="connsiteX48" fmla="*/ 132964 w 395123"/>
                <a:gd name="connsiteY48" fmla="*/ 142475 h 717607"/>
                <a:gd name="connsiteX49" fmla="*/ 150466 w 395123"/>
                <a:gd name="connsiteY49" fmla="*/ 182990 h 717607"/>
                <a:gd name="connsiteX50" fmla="*/ 129825 w 395123"/>
                <a:gd name="connsiteY50" fmla="*/ 259834 h 717607"/>
                <a:gd name="connsiteX51" fmla="*/ 129646 w 395123"/>
                <a:gd name="connsiteY51" fmla="*/ 260202 h 717607"/>
                <a:gd name="connsiteX52" fmla="*/ 121742 w 395123"/>
                <a:gd name="connsiteY52" fmla="*/ 289893 h 717607"/>
                <a:gd name="connsiteX53" fmla="*/ 121682 w 395123"/>
                <a:gd name="connsiteY53" fmla="*/ 290103 h 717607"/>
                <a:gd name="connsiteX54" fmla="*/ 121682 w 395123"/>
                <a:gd name="connsiteY54" fmla="*/ 290103 h 717607"/>
                <a:gd name="connsiteX55" fmla="*/ 79513 w 395123"/>
                <a:gd name="connsiteY55" fmla="*/ 448505 h 717607"/>
                <a:gd name="connsiteX56" fmla="*/ 177655 w 395123"/>
                <a:gd name="connsiteY56" fmla="*/ 448505 h 717607"/>
                <a:gd name="connsiteX57" fmla="*/ 177655 w 395123"/>
                <a:gd name="connsiteY57" fmla="*/ 717608 h 717607"/>
                <a:gd name="connsiteX58" fmla="*/ 274941 w 395123"/>
                <a:gd name="connsiteY58" fmla="*/ 717608 h 717607"/>
                <a:gd name="connsiteX59" fmla="*/ 274941 w 395123"/>
                <a:gd name="connsiteY59" fmla="*/ 448505 h 717607"/>
                <a:gd name="connsiteX60" fmla="*/ 372466 w 395123"/>
                <a:gd name="connsiteY60" fmla="*/ 448505 h 717607"/>
                <a:gd name="connsiteX61" fmla="*/ 353828 w 395123"/>
                <a:gd name="connsiteY61" fmla="*/ 384837 h 717607"/>
                <a:gd name="connsiteX62" fmla="*/ 350449 w 395123"/>
                <a:gd name="connsiteY62" fmla="*/ 367166 h 717607"/>
                <a:gd name="connsiteX63" fmla="*/ 255008 w 395123"/>
                <a:gd name="connsiteY63" fmla="*/ 697674 h 717607"/>
                <a:gd name="connsiteX64" fmla="*/ 197589 w 395123"/>
                <a:gd name="connsiteY64" fmla="*/ 697674 h 717607"/>
                <a:gd name="connsiteX65" fmla="*/ 197589 w 395123"/>
                <a:gd name="connsiteY65" fmla="*/ 448505 h 717607"/>
                <a:gd name="connsiteX66" fmla="*/ 255008 w 395123"/>
                <a:gd name="connsiteY66" fmla="*/ 448505 h 71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95123" h="717607">
                  <a:moveTo>
                    <a:pt x="350449" y="367166"/>
                  </a:moveTo>
                  <a:cubicBezTo>
                    <a:pt x="350267" y="357556"/>
                    <a:pt x="355121" y="348549"/>
                    <a:pt x="363247" y="343415"/>
                  </a:cubicBezTo>
                  <a:lnTo>
                    <a:pt x="364672" y="342319"/>
                  </a:lnTo>
                  <a:cubicBezTo>
                    <a:pt x="384489" y="323852"/>
                    <a:pt x="395550" y="297851"/>
                    <a:pt x="395110" y="270767"/>
                  </a:cubicBezTo>
                  <a:cubicBezTo>
                    <a:pt x="394074" y="243908"/>
                    <a:pt x="384438" y="218092"/>
                    <a:pt x="367622" y="197123"/>
                  </a:cubicBezTo>
                  <a:lnTo>
                    <a:pt x="275539" y="64485"/>
                  </a:lnTo>
                  <a:cubicBezTo>
                    <a:pt x="272888" y="60728"/>
                    <a:pt x="270317" y="56850"/>
                    <a:pt x="267725" y="52953"/>
                  </a:cubicBezTo>
                  <a:cubicBezTo>
                    <a:pt x="261989" y="43948"/>
                    <a:pt x="255719" y="35294"/>
                    <a:pt x="248948" y="27040"/>
                  </a:cubicBezTo>
                  <a:cubicBezTo>
                    <a:pt x="234458" y="10219"/>
                    <a:pt x="213478" y="382"/>
                    <a:pt x="191280" y="0"/>
                  </a:cubicBezTo>
                  <a:cubicBezTo>
                    <a:pt x="171796" y="247"/>
                    <a:pt x="153002" y="7250"/>
                    <a:pt x="138107" y="19814"/>
                  </a:cubicBezTo>
                  <a:cubicBezTo>
                    <a:pt x="132476" y="23801"/>
                    <a:pt x="120805" y="31983"/>
                    <a:pt x="106901" y="41741"/>
                  </a:cubicBezTo>
                  <a:cubicBezTo>
                    <a:pt x="77898" y="62103"/>
                    <a:pt x="38131" y="89990"/>
                    <a:pt x="24526" y="99857"/>
                  </a:cubicBezTo>
                  <a:cubicBezTo>
                    <a:pt x="10110" y="109306"/>
                    <a:pt x="1016" y="125019"/>
                    <a:pt x="8" y="142226"/>
                  </a:cubicBezTo>
                  <a:cubicBezTo>
                    <a:pt x="-271" y="157956"/>
                    <a:pt x="7031" y="172862"/>
                    <a:pt x="19632" y="182282"/>
                  </a:cubicBezTo>
                  <a:cubicBezTo>
                    <a:pt x="46333" y="203332"/>
                    <a:pt x="73313" y="224442"/>
                    <a:pt x="100313" y="245322"/>
                  </a:cubicBezTo>
                  <a:cubicBezTo>
                    <a:pt x="104668" y="248691"/>
                    <a:pt x="110928" y="247893"/>
                    <a:pt x="114297" y="243538"/>
                  </a:cubicBezTo>
                  <a:cubicBezTo>
                    <a:pt x="117665" y="239184"/>
                    <a:pt x="116867" y="232923"/>
                    <a:pt x="112513" y="229555"/>
                  </a:cubicBezTo>
                  <a:cubicBezTo>
                    <a:pt x="85602" y="208714"/>
                    <a:pt x="58622" y="187694"/>
                    <a:pt x="32041" y="166684"/>
                  </a:cubicBezTo>
                  <a:cubicBezTo>
                    <a:pt x="24378" y="161180"/>
                    <a:pt x="19864" y="152298"/>
                    <a:pt x="19931" y="142864"/>
                  </a:cubicBezTo>
                  <a:cubicBezTo>
                    <a:pt x="20791" y="131891"/>
                    <a:pt x="26780" y="121968"/>
                    <a:pt x="36087" y="116093"/>
                  </a:cubicBezTo>
                  <a:cubicBezTo>
                    <a:pt x="49742" y="106226"/>
                    <a:pt x="89390" y="78379"/>
                    <a:pt x="118353" y="58056"/>
                  </a:cubicBezTo>
                  <a:cubicBezTo>
                    <a:pt x="132307" y="48269"/>
                    <a:pt x="143978" y="40056"/>
                    <a:pt x="150346" y="35502"/>
                  </a:cubicBezTo>
                  <a:cubicBezTo>
                    <a:pt x="161746" y="25737"/>
                    <a:pt x="176183" y="20235"/>
                    <a:pt x="191190" y="19934"/>
                  </a:cubicBezTo>
                  <a:cubicBezTo>
                    <a:pt x="207611" y="20270"/>
                    <a:pt x="223110" y="27585"/>
                    <a:pt x="233808" y="40046"/>
                  </a:cubicBezTo>
                  <a:cubicBezTo>
                    <a:pt x="240044" y="47674"/>
                    <a:pt x="245829" y="55661"/>
                    <a:pt x="251130" y="63967"/>
                  </a:cubicBezTo>
                  <a:cubicBezTo>
                    <a:pt x="253822" y="68003"/>
                    <a:pt x="256493" y="72010"/>
                    <a:pt x="259194" y="75857"/>
                  </a:cubicBezTo>
                  <a:lnTo>
                    <a:pt x="351675" y="209013"/>
                  </a:lnTo>
                  <a:cubicBezTo>
                    <a:pt x="365985" y="226718"/>
                    <a:pt x="374226" y="248551"/>
                    <a:pt x="375187" y="271296"/>
                  </a:cubicBezTo>
                  <a:cubicBezTo>
                    <a:pt x="375492" y="292360"/>
                    <a:pt x="366982" y="312594"/>
                    <a:pt x="351715" y="327109"/>
                  </a:cubicBezTo>
                  <a:cubicBezTo>
                    <a:pt x="338116" y="336147"/>
                    <a:pt x="330117" y="351540"/>
                    <a:pt x="330536" y="367864"/>
                  </a:cubicBezTo>
                  <a:cubicBezTo>
                    <a:pt x="330977" y="375626"/>
                    <a:pt x="332411" y="383299"/>
                    <a:pt x="334802" y="390697"/>
                  </a:cubicBezTo>
                  <a:lnTo>
                    <a:pt x="345865" y="428571"/>
                  </a:lnTo>
                  <a:lnTo>
                    <a:pt x="105446" y="428571"/>
                  </a:lnTo>
                  <a:lnTo>
                    <a:pt x="140928" y="295295"/>
                  </a:lnTo>
                  <a:lnTo>
                    <a:pt x="140928" y="295295"/>
                  </a:lnTo>
                  <a:lnTo>
                    <a:pt x="170649" y="184814"/>
                  </a:lnTo>
                  <a:cubicBezTo>
                    <a:pt x="171193" y="182644"/>
                    <a:pt x="170975" y="180354"/>
                    <a:pt x="170031" y="178325"/>
                  </a:cubicBezTo>
                  <a:lnTo>
                    <a:pt x="149818" y="131123"/>
                  </a:lnTo>
                  <a:lnTo>
                    <a:pt x="157792" y="125741"/>
                  </a:lnTo>
                  <a:cubicBezTo>
                    <a:pt x="162304" y="122587"/>
                    <a:pt x="163405" y="116374"/>
                    <a:pt x="160252" y="111862"/>
                  </a:cubicBezTo>
                  <a:cubicBezTo>
                    <a:pt x="157173" y="107456"/>
                    <a:pt x="151155" y="106286"/>
                    <a:pt x="146649" y="109216"/>
                  </a:cubicBezTo>
                  <a:lnTo>
                    <a:pt x="107270" y="135767"/>
                  </a:lnTo>
                  <a:lnTo>
                    <a:pt x="107270" y="135767"/>
                  </a:lnTo>
                  <a:cubicBezTo>
                    <a:pt x="102762" y="138926"/>
                    <a:pt x="101667" y="145140"/>
                    <a:pt x="104825" y="149649"/>
                  </a:cubicBezTo>
                  <a:cubicBezTo>
                    <a:pt x="107912" y="154055"/>
                    <a:pt x="113940" y="155217"/>
                    <a:pt x="118443" y="152272"/>
                  </a:cubicBezTo>
                  <a:lnTo>
                    <a:pt x="118443" y="152272"/>
                  </a:lnTo>
                  <a:lnTo>
                    <a:pt x="118443" y="152272"/>
                  </a:lnTo>
                  <a:lnTo>
                    <a:pt x="119061" y="151854"/>
                  </a:lnTo>
                  <a:lnTo>
                    <a:pt x="132964" y="142475"/>
                  </a:lnTo>
                  <a:lnTo>
                    <a:pt x="150466" y="182990"/>
                  </a:lnTo>
                  <a:lnTo>
                    <a:pt x="129825" y="259834"/>
                  </a:lnTo>
                  <a:cubicBezTo>
                    <a:pt x="129825" y="259973"/>
                    <a:pt x="129675" y="260073"/>
                    <a:pt x="129646" y="260202"/>
                  </a:cubicBezTo>
                  <a:lnTo>
                    <a:pt x="121742" y="289893"/>
                  </a:lnTo>
                  <a:lnTo>
                    <a:pt x="121682" y="290103"/>
                  </a:lnTo>
                  <a:lnTo>
                    <a:pt x="121682" y="290103"/>
                  </a:lnTo>
                  <a:lnTo>
                    <a:pt x="79513" y="448505"/>
                  </a:lnTo>
                  <a:lnTo>
                    <a:pt x="177655" y="448505"/>
                  </a:lnTo>
                  <a:lnTo>
                    <a:pt x="177655" y="717608"/>
                  </a:lnTo>
                  <a:lnTo>
                    <a:pt x="274941" y="717608"/>
                  </a:lnTo>
                  <a:lnTo>
                    <a:pt x="274941" y="448505"/>
                  </a:lnTo>
                  <a:lnTo>
                    <a:pt x="372466" y="448505"/>
                  </a:lnTo>
                  <a:lnTo>
                    <a:pt x="353828" y="384837"/>
                  </a:lnTo>
                  <a:cubicBezTo>
                    <a:pt x="351967" y="379111"/>
                    <a:pt x="350832" y="373175"/>
                    <a:pt x="350449" y="367166"/>
                  </a:cubicBezTo>
                  <a:close/>
                  <a:moveTo>
                    <a:pt x="255008" y="697674"/>
                  </a:moveTo>
                  <a:lnTo>
                    <a:pt x="197589" y="697674"/>
                  </a:lnTo>
                  <a:lnTo>
                    <a:pt x="197589" y="448505"/>
                  </a:lnTo>
                  <a:lnTo>
                    <a:pt x="255008" y="448505"/>
                  </a:lnTo>
                  <a:close/>
                </a:path>
              </a:pathLst>
            </a:custGeom>
            <a:solidFill>
              <a:schemeClr val="accent1"/>
            </a:solidFill>
            <a:ln w="9922" cap="flat">
              <a:solidFill>
                <a:schemeClr val="accent1"/>
              </a:solidFill>
              <a:prstDash val="solid"/>
              <a:miter/>
            </a:ln>
          </p:spPr>
          <p:txBody>
            <a:bodyPr rtlCol="0" anchor="ctr"/>
            <a:lstStyle/>
            <a:p>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grpSp>
      <p:pic>
        <p:nvPicPr>
          <p:cNvPr id="20" name="图片 19">
            <a:extLst>
              <a:ext uri="{FF2B5EF4-FFF2-40B4-BE49-F238E27FC236}">
                <a16:creationId xmlns:a16="http://schemas.microsoft.com/office/drawing/2014/main" id="{425201E0-E139-E875-ADDF-196B7394F7FB}"/>
              </a:ext>
            </a:extLst>
          </p:cNvPr>
          <p:cNvPicPr>
            <a:picLocks noChangeAspect="1"/>
          </p:cNvPicPr>
          <p:nvPr/>
        </p:nvPicPr>
        <p:blipFill>
          <a:blip r:embed="rId3"/>
          <a:stretch>
            <a:fillRect/>
          </a:stretch>
        </p:blipFill>
        <p:spPr>
          <a:xfrm>
            <a:off x="-2828609" y="3357563"/>
            <a:ext cx="2675211" cy="1441642"/>
          </a:xfrm>
          <a:prstGeom prst="rect">
            <a:avLst/>
          </a:prstGeom>
        </p:spPr>
      </p:pic>
      <p:sp>
        <p:nvSpPr>
          <p:cNvPr id="23" name="文本框 22">
            <a:extLst>
              <a:ext uri="{FF2B5EF4-FFF2-40B4-BE49-F238E27FC236}">
                <a16:creationId xmlns:a16="http://schemas.microsoft.com/office/drawing/2014/main" id="{CF5757E7-9D1D-1482-9C56-D1360D656B39}"/>
              </a:ext>
            </a:extLst>
          </p:cNvPr>
          <p:cNvSpPr txBox="1"/>
          <p:nvPr/>
        </p:nvSpPr>
        <p:spPr>
          <a:xfrm>
            <a:off x="5234226" y="3656542"/>
            <a:ext cx="1723549" cy="461665"/>
          </a:xfrm>
          <a:prstGeom prst="rect">
            <a:avLst/>
          </a:prstGeom>
          <a:noFill/>
        </p:spPr>
        <p:txBody>
          <a:bodyPr wrap="none" rtlCol="0">
            <a:spAutoFit/>
          </a:bodyPr>
          <a:lstStyle/>
          <a:p>
            <a:pPr defTabSz="914400"/>
            <a:r>
              <a:rPr lang="zh-CN" altLang="en-US" sz="2400" b="1" dirty="0">
                <a:solidFill>
                  <a:schemeClr val="accent1"/>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妊娠期用药</a:t>
            </a:r>
          </a:p>
        </p:txBody>
      </p:sp>
      <p:sp>
        <p:nvSpPr>
          <p:cNvPr id="5" name="任意多边形: 形状 4">
            <a:extLst>
              <a:ext uri="{FF2B5EF4-FFF2-40B4-BE49-F238E27FC236}">
                <a16:creationId xmlns:a16="http://schemas.microsoft.com/office/drawing/2014/main" id="{DB94489D-7A09-315B-C92A-98D55748C49D}"/>
              </a:ext>
            </a:extLst>
          </p:cNvPr>
          <p:cNvSpPr/>
          <p:nvPr/>
        </p:nvSpPr>
        <p:spPr>
          <a:xfrm>
            <a:off x="-12699" y="1701262"/>
            <a:ext cx="4583077" cy="3685606"/>
          </a:xfrm>
          <a:custGeom>
            <a:avLst/>
            <a:gdLst>
              <a:gd name="connsiteX0" fmla="*/ 0 w 4077555"/>
              <a:gd name="connsiteY0" fmla="*/ 0 h 3279077"/>
              <a:gd name="connsiteX1" fmla="*/ 3360082 w 4077555"/>
              <a:gd name="connsiteY1" fmla="*/ 0 h 3279077"/>
              <a:gd name="connsiteX2" fmla="*/ 4077555 w 4077555"/>
              <a:gd name="connsiteY2" fmla="*/ 717473 h 3279077"/>
              <a:gd name="connsiteX3" fmla="*/ 4073529 w 4077555"/>
              <a:gd name="connsiteY3" fmla="*/ 722856 h 3279077"/>
              <a:gd name="connsiteX4" fmla="*/ 3793521 w 4077555"/>
              <a:gd name="connsiteY4" fmla="*/ 1639538 h 3279077"/>
              <a:gd name="connsiteX5" fmla="*/ 4073529 w 4077555"/>
              <a:gd name="connsiteY5" fmla="*/ 2556220 h 3279077"/>
              <a:gd name="connsiteX6" fmla="*/ 4077555 w 4077555"/>
              <a:gd name="connsiteY6" fmla="*/ 2561604 h 3279077"/>
              <a:gd name="connsiteX7" fmla="*/ 3360082 w 4077555"/>
              <a:gd name="connsiteY7" fmla="*/ 3279077 h 3279077"/>
              <a:gd name="connsiteX8" fmla="*/ 0 w 4077555"/>
              <a:gd name="connsiteY8" fmla="*/ 3279077 h 327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7555" h="3279077">
                <a:moveTo>
                  <a:pt x="0" y="0"/>
                </a:moveTo>
                <a:lnTo>
                  <a:pt x="3360082" y="0"/>
                </a:lnTo>
                <a:lnTo>
                  <a:pt x="4077555" y="717473"/>
                </a:lnTo>
                <a:lnTo>
                  <a:pt x="4073529" y="722856"/>
                </a:lnTo>
                <a:cubicBezTo>
                  <a:pt x="3896747" y="984529"/>
                  <a:pt x="3793521" y="1299979"/>
                  <a:pt x="3793521" y="1639538"/>
                </a:cubicBezTo>
                <a:cubicBezTo>
                  <a:pt x="3793521" y="1979098"/>
                  <a:pt x="3896747" y="2294548"/>
                  <a:pt x="4073529" y="2556220"/>
                </a:cubicBezTo>
                <a:lnTo>
                  <a:pt x="4077555" y="2561604"/>
                </a:lnTo>
                <a:lnTo>
                  <a:pt x="3360082" y="3279077"/>
                </a:lnTo>
                <a:lnTo>
                  <a:pt x="0" y="3279077"/>
                </a:lnTo>
                <a:close/>
              </a:path>
            </a:pathLst>
          </a:custGeom>
          <a:gradFill>
            <a:gsLst>
              <a:gs pos="0">
                <a:schemeClr val="accent1">
                  <a:alpha val="0"/>
                </a:schemeClr>
              </a:gs>
              <a:gs pos="100000">
                <a:schemeClr val="accent1">
                  <a:alpha val="1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7" name="任意多边形: 形状 6">
            <a:extLst>
              <a:ext uri="{FF2B5EF4-FFF2-40B4-BE49-F238E27FC236}">
                <a16:creationId xmlns:a16="http://schemas.microsoft.com/office/drawing/2014/main" id="{909F098A-5912-2349-4838-CC033A3D6A0C}"/>
              </a:ext>
            </a:extLst>
          </p:cNvPr>
          <p:cNvSpPr/>
          <p:nvPr/>
        </p:nvSpPr>
        <p:spPr>
          <a:xfrm flipH="1">
            <a:off x="7608924" y="1701262"/>
            <a:ext cx="4583077" cy="3685606"/>
          </a:xfrm>
          <a:custGeom>
            <a:avLst/>
            <a:gdLst>
              <a:gd name="connsiteX0" fmla="*/ 0 w 4077555"/>
              <a:gd name="connsiteY0" fmla="*/ 0 h 3279077"/>
              <a:gd name="connsiteX1" fmla="*/ 3360082 w 4077555"/>
              <a:gd name="connsiteY1" fmla="*/ 0 h 3279077"/>
              <a:gd name="connsiteX2" fmla="*/ 4077555 w 4077555"/>
              <a:gd name="connsiteY2" fmla="*/ 717473 h 3279077"/>
              <a:gd name="connsiteX3" fmla="*/ 4073529 w 4077555"/>
              <a:gd name="connsiteY3" fmla="*/ 722856 h 3279077"/>
              <a:gd name="connsiteX4" fmla="*/ 3793521 w 4077555"/>
              <a:gd name="connsiteY4" fmla="*/ 1639538 h 3279077"/>
              <a:gd name="connsiteX5" fmla="*/ 4073529 w 4077555"/>
              <a:gd name="connsiteY5" fmla="*/ 2556220 h 3279077"/>
              <a:gd name="connsiteX6" fmla="*/ 4077555 w 4077555"/>
              <a:gd name="connsiteY6" fmla="*/ 2561604 h 3279077"/>
              <a:gd name="connsiteX7" fmla="*/ 3360082 w 4077555"/>
              <a:gd name="connsiteY7" fmla="*/ 3279077 h 3279077"/>
              <a:gd name="connsiteX8" fmla="*/ 0 w 4077555"/>
              <a:gd name="connsiteY8" fmla="*/ 3279077 h 3279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7555" h="3279077">
                <a:moveTo>
                  <a:pt x="0" y="0"/>
                </a:moveTo>
                <a:lnTo>
                  <a:pt x="3360082" y="0"/>
                </a:lnTo>
                <a:lnTo>
                  <a:pt x="4077555" y="717473"/>
                </a:lnTo>
                <a:lnTo>
                  <a:pt x="4073529" y="722856"/>
                </a:lnTo>
                <a:cubicBezTo>
                  <a:pt x="3896747" y="984529"/>
                  <a:pt x="3793521" y="1299979"/>
                  <a:pt x="3793521" y="1639538"/>
                </a:cubicBezTo>
                <a:cubicBezTo>
                  <a:pt x="3793521" y="1979098"/>
                  <a:pt x="3896747" y="2294548"/>
                  <a:pt x="4073529" y="2556220"/>
                </a:cubicBezTo>
                <a:lnTo>
                  <a:pt x="4077555" y="2561604"/>
                </a:lnTo>
                <a:lnTo>
                  <a:pt x="3360082" y="3279077"/>
                </a:lnTo>
                <a:lnTo>
                  <a:pt x="0" y="3279077"/>
                </a:lnTo>
                <a:close/>
              </a:path>
            </a:pathLst>
          </a:custGeom>
          <a:gradFill>
            <a:gsLst>
              <a:gs pos="0">
                <a:schemeClr val="accent1">
                  <a:alpha val="0"/>
                </a:schemeClr>
              </a:gs>
              <a:gs pos="100000">
                <a:schemeClr val="accent1">
                  <a:alpha val="10000"/>
                </a:scheme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8" name="椭圆 7">
            <a:extLst>
              <a:ext uri="{FF2B5EF4-FFF2-40B4-BE49-F238E27FC236}">
                <a16:creationId xmlns:a16="http://schemas.microsoft.com/office/drawing/2014/main" id="{A50B056D-CBB7-6451-664B-C96FCF259716}"/>
              </a:ext>
            </a:extLst>
          </p:cNvPr>
          <p:cNvSpPr/>
          <p:nvPr/>
        </p:nvSpPr>
        <p:spPr>
          <a:xfrm>
            <a:off x="5066136" y="2514201"/>
            <a:ext cx="2059728" cy="2059728"/>
          </a:xfrm>
          <a:prstGeom prst="ellipse">
            <a:avLst/>
          </a:prstGeom>
          <a:noFill/>
          <a:ln w="25400">
            <a:solidFill>
              <a:schemeClr val="accent1"/>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9" name="弧形 8">
            <a:extLst>
              <a:ext uri="{FF2B5EF4-FFF2-40B4-BE49-F238E27FC236}">
                <a16:creationId xmlns:a16="http://schemas.microsoft.com/office/drawing/2014/main" id="{6426F8A9-2536-D66D-D60C-D1056843ACCF}"/>
              </a:ext>
            </a:extLst>
          </p:cNvPr>
          <p:cNvSpPr/>
          <p:nvPr/>
        </p:nvSpPr>
        <p:spPr>
          <a:xfrm>
            <a:off x="4727563" y="2175628"/>
            <a:ext cx="2736874" cy="2736874"/>
          </a:xfrm>
          <a:prstGeom prst="arc">
            <a:avLst>
              <a:gd name="adj1" fmla="val 659514"/>
              <a:gd name="adj2" fmla="val 7658200"/>
            </a:avLst>
          </a:prstGeom>
          <a:ln>
            <a:gradFill>
              <a:gsLst>
                <a:gs pos="0">
                  <a:schemeClr val="accent1"/>
                </a:gs>
                <a:gs pos="100000">
                  <a:schemeClr val="accent1">
                    <a:lumMod val="30000"/>
                    <a:lumOff val="70000"/>
                    <a:alpha val="0"/>
                  </a:schemeClr>
                </a:gs>
              </a:gsLst>
              <a:lin ang="7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11" name="弧形 10">
            <a:extLst>
              <a:ext uri="{FF2B5EF4-FFF2-40B4-BE49-F238E27FC236}">
                <a16:creationId xmlns:a16="http://schemas.microsoft.com/office/drawing/2014/main" id="{B3C7CF8E-B5EC-E8B9-5224-68FBF8062AAE}"/>
              </a:ext>
            </a:extLst>
          </p:cNvPr>
          <p:cNvSpPr/>
          <p:nvPr/>
        </p:nvSpPr>
        <p:spPr>
          <a:xfrm rot="14716575">
            <a:off x="4727563" y="2175628"/>
            <a:ext cx="2736874" cy="2736874"/>
          </a:xfrm>
          <a:prstGeom prst="arc">
            <a:avLst>
              <a:gd name="adj1" fmla="val 659514"/>
              <a:gd name="adj2" fmla="val 7658200"/>
            </a:avLst>
          </a:prstGeom>
          <a:ln>
            <a:gradFill>
              <a:gsLst>
                <a:gs pos="0">
                  <a:schemeClr val="accent1"/>
                </a:gs>
                <a:gs pos="100000">
                  <a:schemeClr val="accent1">
                    <a:lumMod val="30000"/>
                    <a:lumOff val="70000"/>
                    <a:alpha val="0"/>
                  </a:schemeClr>
                </a:gs>
              </a:gsLst>
              <a:lin ang="7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12" name="弧形 11">
            <a:extLst>
              <a:ext uri="{FF2B5EF4-FFF2-40B4-BE49-F238E27FC236}">
                <a16:creationId xmlns:a16="http://schemas.microsoft.com/office/drawing/2014/main" id="{2929411E-709E-9F81-BD94-3D166856BAD7}"/>
              </a:ext>
            </a:extLst>
          </p:cNvPr>
          <p:cNvSpPr/>
          <p:nvPr/>
        </p:nvSpPr>
        <p:spPr>
          <a:xfrm rot="7120192">
            <a:off x="4727563" y="2175628"/>
            <a:ext cx="2736874" cy="2736874"/>
          </a:xfrm>
          <a:prstGeom prst="arc">
            <a:avLst>
              <a:gd name="adj1" fmla="val 659514"/>
              <a:gd name="adj2" fmla="val 7658200"/>
            </a:avLst>
          </a:prstGeom>
          <a:ln>
            <a:gradFill>
              <a:gsLst>
                <a:gs pos="0">
                  <a:schemeClr val="accent1"/>
                </a:gs>
                <a:gs pos="100000">
                  <a:schemeClr val="accent1">
                    <a:lumMod val="30000"/>
                    <a:lumOff val="70000"/>
                    <a:alpha val="0"/>
                  </a:schemeClr>
                </a:gs>
              </a:gsLst>
              <a:lin ang="7800000" scaled="0"/>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13" name="文本框 12">
            <a:extLst>
              <a:ext uri="{FF2B5EF4-FFF2-40B4-BE49-F238E27FC236}">
                <a16:creationId xmlns:a16="http://schemas.microsoft.com/office/drawing/2014/main" id="{0739DECF-7828-FBCD-46E6-BE8D618811DD}"/>
              </a:ext>
            </a:extLst>
          </p:cNvPr>
          <p:cNvSpPr txBox="1"/>
          <p:nvPr/>
        </p:nvSpPr>
        <p:spPr>
          <a:xfrm>
            <a:off x="348675" y="2545398"/>
            <a:ext cx="3528763" cy="2643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defPPr>
              <a:defRPr lang="en-US"/>
            </a:defPPr>
            <a:lvl1pPr marL="180000" marR="0" lvl="0" indent="-180000" algn="just" defTabSz="914400" fontAlgn="auto">
              <a:lnSpc>
                <a:spcPct val="150000"/>
              </a:lnSpc>
              <a:spcBef>
                <a:spcPts val="0"/>
              </a:spcBef>
              <a:spcAft>
                <a:spcPts val="0"/>
              </a:spcAft>
              <a:buClr>
                <a:srgbClr val="009B77"/>
              </a:buClr>
              <a:buSzTx/>
              <a:buFont typeface="Arial" panose="020B0604020202020204" pitchFamily="34" charset="0"/>
              <a:buChar char="•"/>
              <a:tabLst/>
              <a:defRPr kumimoji="0" sz="1400" b="0" i="0" u="none" strike="noStrike" cap="none" spc="0" normalizeH="0" baseline="0">
                <a:ln>
                  <a:noFill/>
                </a:ln>
                <a:solidFill>
                  <a:srgbClr val="645550">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pPr>
              <a:lnSpc>
                <a:spcPct val="120000"/>
              </a:lnSpc>
              <a:spcAft>
                <a:spcPts val="600"/>
              </a:spcAft>
            </a:pPr>
            <a:r>
              <a:rPr lang="zh-CN" altLang="en-US" dirty="0">
                <a:latin typeface="Arial" panose="020B0604020202020204" pitchFamily="34" charset="0"/>
                <a:ea typeface="HarmonyOS Sans SC" panose="00000500000000000000" pitchFamily="2" charset="-122"/>
                <a:sym typeface="Arial" panose="020B0604020202020204" pitchFamily="34" charset="0"/>
              </a:rPr>
              <a:t>因对母亲有肝毒性风险，大多数四环素类药物在</a:t>
            </a:r>
            <a:r>
              <a:rPr lang="zh-CN" altLang="en-US"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妊娠期禁用</a:t>
            </a:r>
          </a:p>
          <a:p>
            <a:pPr>
              <a:lnSpc>
                <a:spcPct val="120000"/>
              </a:lnSpc>
              <a:spcAft>
                <a:spcPts val="600"/>
              </a:spcAft>
            </a:pPr>
            <a:r>
              <a:rPr lang="zh-CN" altLang="en-US" dirty="0">
                <a:latin typeface="Arial" panose="020B0604020202020204" pitchFamily="34" charset="0"/>
                <a:ea typeface="HarmonyOS Sans SC" panose="00000500000000000000" pitchFamily="2" charset="-122"/>
                <a:sym typeface="Arial" panose="020B0604020202020204" pitchFamily="34" charset="0"/>
              </a:rPr>
              <a:t>四环素类药物可透过胎盘屏障进入胎儿体内，对胎儿的骨骼与牙齿发育有不良影响，如中期和晚期妊娠的宫内暴露导致乳牙永久性变色和进入胎儿的长管状骨引起暂时性生长抑制</a:t>
            </a:r>
          </a:p>
          <a:p>
            <a:pPr>
              <a:lnSpc>
                <a:spcPct val="120000"/>
              </a:lnSpc>
              <a:spcAft>
                <a:spcPts val="600"/>
              </a:spcAft>
            </a:pPr>
            <a:r>
              <a:rPr lang="zh-CN" altLang="en-US" dirty="0">
                <a:latin typeface="Arial" panose="020B0604020202020204" pitchFamily="34" charset="0"/>
                <a:ea typeface="HarmonyOS Sans SC" panose="00000500000000000000" pitchFamily="2" charset="-122"/>
                <a:sym typeface="Arial" panose="020B0604020202020204" pitchFamily="34" charset="0"/>
              </a:rPr>
              <a:t>应告知患者如在妊娠中期或妊娠晚期使用依拉环素会对胎儿</a:t>
            </a:r>
            <a:r>
              <a:rPr lang="zh-CN" altLang="en-US"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造成潜在风险</a:t>
            </a:r>
          </a:p>
        </p:txBody>
      </p:sp>
      <p:sp>
        <p:nvSpPr>
          <p:cNvPr id="16" name="文本框 15">
            <a:extLst>
              <a:ext uri="{FF2B5EF4-FFF2-40B4-BE49-F238E27FC236}">
                <a16:creationId xmlns:a16="http://schemas.microsoft.com/office/drawing/2014/main" id="{439CD092-02CB-143E-0D53-34D65B3F8ABA}"/>
              </a:ext>
            </a:extLst>
          </p:cNvPr>
          <p:cNvSpPr txBox="1"/>
          <p:nvPr/>
        </p:nvSpPr>
        <p:spPr>
          <a:xfrm>
            <a:off x="348675" y="2067308"/>
            <a:ext cx="3528763" cy="45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依拉环素</a:t>
            </a:r>
            <a:r>
              <a:rPr kumimoji="0" lang="en-US" altLang="zh-CN" sz="1600" b="1" i="0" u="none" strike="noStrike" kern="1200" cap="none" spc="0" normalizeH="0" baseline="3000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a:t>
            </a:r>
            <a:r>
              <a:rPr lang="en-US" altLang="zh-CN" sz="1600" b="1" baseline="30000" dirty="0">
                <a:solidFill>
                  <a:schemeClr val="accent1"/>
                </a:solidFill>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kumimoji="0" lang="en-US" altLang="zh-CN" sz="1600" b="1" i="0" u="none" strike="noStrike" kern="1200" cap="none" spc="0" normalizeH="0" baseline="3000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3</a:t>
            </a:r>
            <a:endParaRPr kumimoji="0" lang="zh-CN" altLang="en-US" sz="1600" b="1" i="0" u="none" strike="noStrike" kern="1200" cap="none" spc="0" normalizeH="0" baseline="3000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
        <p:nvSpPr>
          <p:cNvPr id="17" name="文本框 16">
            <a:extLst>
              <a:ext uri="{FF2B5EF4-FFF2-40B4-BE49-F238E27FC236}">
                <a16:creationId xmlns:a16="http://schemas.microsoft.com/office/drawing/2014/main" id="{EA82A4AA-7FE9-A029-6781-AB90EFDA404D}"/>
              </a:ext>
            </a:extLst>
          </p:cNvPr>
          <p:cNvSpPr txBox="1"/>
          <p:nvPr/>
        </p:nvSpPr>
        <p:spPr>
          <a:xfrm>
            <a:off x="8056178" y="2545398"/>
            <a:ext cx="3775266" cy="2643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defPPr>
              <a:defRPr lang="en-US"/>
            </a:defPPr>
            <a:lvl1pPr marL="180000" marR="0" lvl="0" indent="-180000" algn="just" defTabSz="914400" fontAlgn="auto">
              <a:lnSpc>
                <a:spcPct val="150000"/>
              </a:lnSpc>
              <a:spcBef>
                <a:spcPts val="0"/>
              </a:spcBef>
              <a:spcAft>
                <a:spcPts val="0"/>
              </a:spcAft>
              <a:buClr>
                <a:srgbClr val="009B77"/>
              </a:buClr>
              <a:buSzTx/>
              <a:buFont typeface="Arial" panose="020B0604020202020204" pitchFamily="34" charset="0"/>
              <a:buChar char="•"/>
              <a:tabLst/>
              <a:defRPr kumimoji="0" sz="1400" b="0" i="0" u="none" strike="noStrike" cap="none" spc="0" normalizeH="0" baseline="0">
                <a:ln>
                  <a:noFill/>
                </a:ln>
                <a:solidFill>
                  <a:srgbClr val="645550">
                    <a:lumMod val="50000"/>
                  </a:srgbClr>
                </a:solidFill>
                <a:effectLst/>
                <a:uLnTx/>
                <a:uFillTx/>
                <a:latin typeface="微软雅黑" panose="020B0503020204020204" pitchFamily="34" charset="-122"/>
                <a:ea typeface="微软雅黑" panose="020B0503020204020204" pitchFamily="34" charset="-122"/>
                <a:cs typeface="Arial" panose="020B0604020202020204" pitchFamily="34" charset="0"/>
              </a:defRPr>
            </a:lvl1pPr>
          </a:lstStyle>
          <a:p>
            <a:pPr>
              <a:lnSpc>
                <a:spcPct val="120000"/>
              </a:lnSpc>
              <a:spcAft>
                <a:spcPts val="600"/>
              </a:spcAft>
            </a:pPr>
            <a:r>
              <a:rPr lang="zh-CN" altLang="en-US"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尚无</a:t>
            </a:r>
            <a:r>
              <a:rPr lang="zh-CN" altLang="en-US" dirty="0">
                <a:latin typeface="Arial" panose="020B0604020202020204" pitchFamily="34" charset="0"/>
                <a:ea typeface="HarmonyOS Sans SC" panose="00000500000000000000" pitchFamily="2" charset="-122"/>
                <a:sym typeface="Arial" panose="020B0604020202020204" pitchFamily="34" charset="0"/>
              </a:rPr>
              <a:t>在妊娠期间使用舒巴坦</a:t>
            </a:r>
            <a:r>
              <a:rPr lang="en-US" altLang="zh-CN" dirty="0">
                <a:latin typeface="Arial" panose="020B0604020202020204" pitchFamily="34" charset="0"/>
                <a:ea typeface="HarmonyOS Sans SC" panose="00000500000000000000" pitchFamily="2" charset="-122"/>
                <a:sym typeface="Arial" panose="020B0604020202020204" pitchFamily="34" charset="0"/>
              </a:rPr>
              <a:t>-</a:t>
            </a:r>
            <a:r>
              <a:rPr lang="zh-CN" altLang="en-US" dirty="0">
                <a:latin typeface="Arial" panose="020B0604020202020204" pitchFamily="34" charset="0"/>
                <a:ea typeface="HarmonyOS Sans SC" panose="00000500000000000000" pitchFamily="2" charset="-122"/>
                <a:sym typeface="Arial" panose="020B0604020202020204" pitchFamily="34" charset="0"/>
              </a:rPr>
              <a:t>度洛巴坦的数据用于评估发生重大出生缺陷、流产或其他母体或胎儿不良结局的药物相关风险</a:t>
            </a:r>
          </a:p>
          <a:p>
            <a:pPr>
              <a:lnSpc>
                <a:spcPct val="120000"/>
              </a:lnSpc>
              <a:spcAft>
                <a:spcPts val="600"/>
              </a:spcAft>
            </a:pPr>
            <a:r>
              <a:rPr lang="zh-CN" altLang="en-US" dirty="0">
                <a:latin typeface="Arial" panose="020B0604020202020204" pitchFamily="34" charset="0"/>
                <a:ea typeface="HarmonyOS Sans SC" panose="00000500000000000000" pitchFamily="2" charset="-122"/>
                <a:sym typeface="Arial" panose="020B0604020202020204" pitchFamily="34" charset="0"/>
              </a:rPr>
              <a:t>舒巴坦：现有已发表的关于几十年来妊娠期间联合使用舒巴坦与氨苄西林的病例数据，</a:t>
            </a:r>
            <a:r>
              <a:rPr lang="zh-CN" altLang="en-US"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尚未发现</a:t>
            </a:r>
            <a:r>
              <a:rPr lang="zh-CN" altLang="en-US" dirty="0">
                <a:latin typeface="Arial" panose="020B0604020202020204" pitchFamily="34" charset="0"/>
                <a:ea typeface="HarmonyOS Sans SC" panose="00000500000000000000" pitchFamily="2" charset="-122"/>
                <a:sym typeface="Arial" panose="020B0604020202020204" pitchFamily="34" charset="0"/>
              </a:rPr>
              <a:t>重大出生缺陷、流产或其他母体或胎儿不良结局的药物相关风险。</a:t>
            </a:r>
          </a:p>
          <a:p>
            <a:pPr>
              <a:lnSpc>
                <a:spcPct val="120000"/>
              </a:lnSpc>
              <a:spcAft>
                <a:spcPts val="600"/>
              </a:spcAft>
            </a:pPr>
            <a:r>
              <a:rPr lang="zh-CN" altLang="en-US" dirty="0">
                <a:latin typeface="Arial" panose="020B0604020202020204" pitchFamily="34" charset="0"/>
                <a:ea typeface="HarmonyOS Sans SC" panose="00000500000000000000" pitchFamily="2" charset="-122"/>
                <a:sym typeface="Arial" panose="020B0604020202020204" pitchFamily="34" charset="0"/>
              </a:rPr>
              <a:t>度洛巴坦：妊娠小鼠和大鼠在器官形成过程中给予度洛巴坦</a:t>
            </a:r>
            <a:r>
              <a:rPr lang="zh-CN" altLang="en-US" b="1" dirty="0">
                <a:solidFill>
                  <a:schemeClr val="accent1"/>
                </a:solidFill>
                <a:latin typeface="Arial" panose="020B0604020202020204" pitchFamily="34" charset="0"/>
                <a:ea typeface="HarmonyOS Sans SC" panose="00000500000000000000" pitchFamily="2" charset="-122"/>
                <a:sym typeface="Arial" panose="020B0604020202020204" pitchFamily="34" charset="0"/>
              </a:rPr>
              <a:t>未显示</a:t>
            </a:r>
            <a:r>
              <a:rPr lang="zh-CN" altLang="en-US" dirty="0">
                <a:latin typeface="Arial" panose="020B0604020202020204" pitchFamily="34" charset="0"/>
                <a:ea typeface="HarmonyOS Sans SC" panose="00000500000000000000" pitchFamily="2" charset="-122"/>
                <a:sym typeface="Arial" panose="020B0604020202020204" pitchFamily="34" charset="0"/>
              </a:rPr>
              <a:t>药物诱导的胎仔畸形</a:t>
            </a:r>
          </a:p>
        </p:txBody>
      </p:sp>
      <p:sp>
        <p:nvSpPr>
          <p:cNvPr id="18" name="文本框 17">
            <a:extLst>
              <a:ext uri="{FF2B5EF4-FFF2-40B4-BE49-F238E27FC236}">
                <a16:creationId xmlns:a16="http://schemas.microsoft.com/office/drawing/2014/main" id="{B241E59C-92D3-268C-8CA2-1F1E91DD980A}"/>
              </a:ext>
            </a:extLst>
          </p:cNvPr>
          <p:cNvSpPr txBox="1"/>
          <p:nvPr/>
        </p:nvSpPr>
        <p:spPr>
          <a:xfrm>
            <a:off x="8056178" y="2067308"/>
            <a:ext cx="3528763" cy="45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舒巴坦</a:t>
            </a:r>
            <a:r>
              <a:rPr kumimoji="0" lang="en-US" altLang="zh-CN" sz="16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kumimoji="0" lang="zh-CN" altLang="en-US" sz="16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度洛巴坦</a:t>
            </a:r>
            <a:r>
              <a:rPr kumimoji="0" lang="en-US" altLang="zh-CN" sz="1600" b="1" i="0" u="none" strike="noStrike" kern="1200" cap="none" spc="0" normalizeH="0" baseline="3000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a:t>
            </a:r>
            <a:endParaRPr kumimoji="0" lang="zh-CN" altLang="en-US" sz="1600" b="1" i="0" u="none" strike="noStrike" kern="1200" cap="none" spc="0" normalizeH="0" baseline="30000" noProof="0" dirty="0">
              <a:ln>
                <a:noFill/>
              </a:ln>
              <a:solidFill>
                <a:schemeClr val="accent1"/>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grpSp>
        <p:nvGrpSpPr>
          <p:cNvPr id="19" name="组合 18">
            <a:extLst>
              <a:ext uri="{FF2B5EF4-FFF2-40B4-BE49-F238E27FC236}">
                <a16:creationId xmlns:a16="http://schemas.microsoft.com/office/drawing/2014/main" id="{C8E25740-A075-ABE5-5064-14D4E0FCC9D3}"/>
              </a:ext>
            </a:extLst>
          </p:cNvPr>
          <p:cNvGrpSpPr/>
          <p:nvPr/>
        </p:nvGrpSpPr>
        <p:grpSpPr>
          <a:xfrm>
            <a:off x="419707" y="2544999"/>
            <a:ext cx="3372804" cy="46127"/>
            <a:chOff x="1000121" y="4645424"/>
            <a:chExt cx="3372804" cy="46127"/>
          </a:xfrm>
        </p:grpSpPr>
        <p:sp>
          <p:nvSpPr>
            <p:cNvPr id="21" name="平行四边形 20">
              <a:extLst>
                <a:ext uri="{FF2B5EF4-FFF2-40B4-BE49-F238E27FC236}">
                  <a16:creationId xmlns:a16="http://schemas.microsoft.com/office/drawing/2014/main" id="{C6B87106-492C-94FC-453D-DEC7E13CCC72}"/>
                </a:ext>
              </a:extLst>
            </p:cNvPr>
            <p:cNvSpPr/>
            <p:nvPr/>
          </p:nvSpPr>
          <p:spPr>
            <a:xfrm flipH="1">
              <a:off x="1000121" y="4645424"/>
              <a:ext cx="56430" cy="46127"/>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2" name="平行四边形 21">
              <a:extLst>
                <a:ext uri="{FF2B5EF4-FFF2-40B4-BE49-F238E27FC236}">
                  <a16:creationId xmlns:a16="http://schemas.microsoft.com/office/drawing/2014/main" id="{1D1D198F-5552-A0BA-18E6-346A67A52C6D}"/>
                </a:ext>
              </a:extLst>
            </p:cNvPr>
            <p:cNvSpPr/>
            <p:nvPr/>
          </p:nvSpPr>
          <p:spPr>
            <a:xfrm flipH="1">
              <a:off x="1049256" y="4645424"/>
              <a:ext cx="56430" cy="46127"/>
            </a:xfrm>
            <a:prstGeom prst="parallelogram">
              <a:avLst>
                <a:gd name="adj" fmla="val 64387"/>
              </a:avLst>
            </a:prstGeom>
            <a:solidFill>
              <a:schemeClr val="accent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4" name="平行四边形 23">
              <a:extLst>
                <a:ext uri="{FF2B5EF4-FFF2-40B4-BE49-F238E27FC236}">
                  <a16:creationId xmlns:a16="http://schemas.microsoft.com/office/drawing/2014/main" id="{26A5D539-D935-C6EF-4A71-38EA6830FF5D}"/>
                </a:ext>
              </a:extLst>
            </p:cNvPr>
            <p:cNvSpPr/>
            <p:nvPr/>
          </p:nvSpPr>
          <p:spPr>
            <a:xfrm flipH="1">
              <a:off x="1098391" y="4645424"/>
              <a:ext cx="56430" cy="46127"/>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5" name="平行四边形 24">
              <a:extLst>
                <a:ext uri="{FF2B5EF4-FFF2-40B4-BE49-F238E27FC236}">
                  <a16:creationId xmlns:a16="http://schemas.microsoft.com/office/drawing/2014/main" id="{875301FB-F1E5-6BE5-366D-D6203E53AA96}"/>
                </a:ext>
              </a:extLst>
            </p:cNvPr>
            <p:cNvSpPr/>
            <p:nvPr/>
          </p:nvSpPr>
          <p:spPr>
            <a:xfrm flipH="1">
              <a:off x="1147527" y="4645424"/>
              <a:ext cx="56430" cy="46127"/>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cxnSp>
          <p:nvCxnSpPr>
            <p:cNvPr id="26" name="直接连接符 25">
              <a:extLst>
                <a:ext uri="{FF2B5EF4-FFF2-40B4-BE49-F238E27FC236}">
                  <a16:creationId xmlns:a16="http://schemas.microsoft.com/office/drawing/2014/main" id="{CE07D714-9636-5B88-9606-279688C4BED7}"/>
                </a:ext>
              </a:extLst>
            </p:cNvPr>
            <p:cNvCxnSpPr>
              <a:cxnSpLocks/>
            </p:cNvCxnSpPr>
            <p:nvPr/>
          </p:nvCxnSpPr>
          <p:spPr>
            <a:xfrm>
              <a:off x="1236547" y="4688884"/>
              <a:ext cx="3136378" cy="0"/>
            </a:xfrm>
            <a:prstGeom prst="line">
              <a:avLst/>
            </a:prstGeom>
            <a:ln w="6350">
              <a:gradFill flip="none" rotWithShape="1">
                <a:gsLst>
                  <a:gs pos="0">
                    <a:schemeClr val="accent1">
                      <a:alpha val="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9AD6775F-3E81-1A99-D0E6-428B2238017A}"/>
              </a:ext>
            </a:extLst>
          </p:cNvPr>
          <p:cNvGrpSpPr/>
          <p:nvPr/>
        </p:nvGrpSpPr>
        <p:grpSpPr>
          <a:xfrm>
            <a:off x="8148387" y="2544999"/>
            <a:ext cx="3372804" cy="46127"/>
            <a:chOff x="1000121" y="4645424"/>
            <a:chExt cx="3372804" cy="46127"/>
          </a:xfrm>
        </p:grpSpPr>
        <p:sp>
          <p:nvSpPr>
            <p:cNvPr id="28" name="平行四边形 27">
              <a:extLst>
                <a:ext uri="{FF2B5EF4-FFF2-40B4-BE49-F238E27FC236}">
                  <a16:creationId xmlns:a16="http://schemas.microsoft.com/office/drawing/2014/main" id="{DD9B7B28-4B6B-72C4-9CF9-61D86A1143EF}"/>
                </a:ext>
              </a:extLst>
            </p:cNvPr>
            <p:cNvSpPr/>
            <p:nvPr/>
          </p:nvSpPr>
          <p:spPr>
            <a:xfrm flipH="1">
              <a:off x="1000121" y="4645424"/>
              <a:ext cx="56430" cy="46127"/>
            </a:xfrm>
            <a:prstGeom prst="parallelogram">
              <a:avLst>
                <a:gd name="adj" fmla="val 64387"/>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29" name="平行四边形 28">
              <a:extLst>
                <a:ext uri="{FF2B5EF4-FFF2-40B4-BE49-F238E27FC236}">
                  <a16:creationId xmlns:a16="http://schemas.microsoft.com/office/drawing/2014/main" id="{73A97ADD-6788-2BF7-C0B6-75987DF65A59}"/>
                </a:ext>
              </a:extLst>
            </p:cNvPr>
            <p:cNvSpPr/>
            <p:nvPr/>
          </p:nvSpPr>
          <p:spPr>
            <a:xfrm flipH="1">
              <a:off x="1049256" y="4645424"/>
              <a:ext cx="56430" cy="46127"/>
            </a:xfrm>
            <a:prstGeom prst="parallelogram">
              <a:avLst>
                <a:gd name="adj" fmla="val 64387"/>
              </a:avLst>
            </a:prstGeom>
            <a:solidFill>
              <a:schemeClr val="accent1">
                <a:alpha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0" name="平行四边形 29">
              <a:extLst>
                <a:ext uri="{FF2B5EF4-FFF2-40B4-BE49-F238E27FC236}">
                  <a16:creationId xmlns:a16="http://schemas.microsoft.com/office/drawing/2014/main" id="{9BA1DAE7-EA52-2506-ABE7-0559E3D60289}"/>
                </a:ext>
              </a:extLst>
            </p:cNvPr>
            <p:cNvSpPr/>
            <p:nvPr/>
          </p:nvSpPr>
          <p:spPr>
            <a:xfrm flipH="1">
              <a:off x="1098391" y="4645424"/>
              <a:ext cx="56430" cy="46127"/>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1" name="平行四边形 30">
              <a:extLst>
                <a:ext uri="{FF2B5EF4-FFF2-40B4-BE49-F238E27FC236}">
                  <a16:creationId xmlns:a16="http://schemas.microsoft.com/office/drawing/2014/main" id="{A66DB496-2B83-C0BB-623A-450979DF42E6}"/>
                </a:ext>
              </a:extLst>
            </p:cNvPr>
            <p:cNvSpPr/>
            <p:nvPr/>
          </p:nvSpPr>
          <p:spPr>
            <a:xfrm flipH="1">
              <a:off x="1147527" y="4645424"/>
              <a:ext cx="56430" cy="46127"/>
            </a:xfrm>
            <a:prstGeom prst="parallelogram">
              <a:avLst>
                <a:gd name="adj" fmla="val 64387"/>
              </a:avLst>
            </a:prstGeom>
            <a:solidFill>
              <a:schemeClr val="accent1">
                <a:alpha val="4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cxnSp>
          <p:nvCxnSpPr>
            <p:cNvPr id="32" name="直接连接符 31">
              <a:extLst>
                <a:ext uri="{FF2B5EF4-FFF2-40B4-BE49-F238E27FC236}">
                  <a16:creationId xmlns:a16="http://schemas.microsoft.com/office/drawing/2014/main" id="{D883DE46-D9EC-B10F-839F-AD0D0261C8E1}"/>
                </a:ext>
              </a:extLst>
            </p:cNvPr>
            <p:cNvCxnSpPr>
              <a:cxnSpLocks/>
            </p:cNvCxnSpPr>
            <p:nvPr/>
          </p:nvCxnSpPr>
          <p:spPr>
            <a:xfrm>
              <a:off x="1236547" y="4688884"/>
              <a:ext cx="3136378" cy="0"/>
            </a:xfrm>
            <a:prstGeom prst="line">
              <a:avLst/>
            </a:prstGeom>
            <a:ln w="6350">
              <a:gradFill flip="none" rotWithShape="1">
                <a:gsLst>
                  <a:gs pos="0">
                    <a:schemeClr val="accent1">
                      <a:alpha val="0"/>
                    </a:schemeClr>
                  </a:gs>
                  <a:gs pos="100000">
                    <a:schemeClr val="accent1"/>
                  </a:gs>
                </a:gsLst>
                <a:lin ang="1080000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0400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098DC13-42C0-E812-A53E-3A9F681E0F63}"/>
              </a:ext>
            </a:extLst>
          </p:cNvPr>
          <p:cNvGrpSpPr/>
          <p:nvPr/>
        </p:nvGrpSpPr>
        <p:grpSpPr>
          <a:xfrm rot="16200000">
            <a:off x="1914393" y="-514219"/>
            <a:ext cx="1211696" cy="4297531"/>
            <a:chOff x="465138" y="2292312"/>
            <a:chExt cx="2027239" cy="3747030"/>
          </a:xfrm>
        </p:grpSpPr>
        <p:sp>
          <p:nvSpPr>
            <p:cNvPr id="38" name="矩形: 圆角 37">
              <a:extLst>
                <a:ext uri="{FF2B5EF4-FFF2-40B4-BE49-F238E27FC236}">
                  <a16:creationId xmlns:a16="http://schemas.microsoft.com/office/drawing/2014/main" id="{BB897F3A-850A-98B7-2BC0-73B9652D8569}"/>
                </a:ext>
              </a:extLst>
            </p:cNvPr>
            <p:cNvSpPr/>
            <p:nvPr/>
          </p:nvSpPr>
          <p:spPr>
            <a:xfrm>
              <a:off x="465138" y="2292312"/>
              <a:ext cx="2027239" cy="374703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0" name="矩形: 圆角 39">
              <a:extLst>
                <a:ext uri="{FF2B5EF4-FFF2-40B4-BE49-F238E27FC236}">
                  <a16:creationId xmlns:a16="http://schemas.microsoft.com/office/drawing/2014/main" id="{4ABFCBB3-4ED6-138D-8D1D-ECA93A862CF5}"/>
                </a:ext>
              </a:extLst>
            </p:cNvPr>
            <p:cNvSpPr/>
            <p:nvPr/>
          </p:nvSpPr>
          <p:spPr>
            <a:xfrm>
              <a:off x="465138" y="2292312"/>
              <a:ext cx="2025490" cy="45719"/>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32" name="组合 31">
            <a:extLst>
              <a:ext uri="{FF2B5EF4-FFF2-40B4-BE49-F238E27FC236}">
                <a16:creationId xmlns:a16="http://schemas.microsoft.com/office/drawing/2014/main" id="{7317E4C3-0E9D-14BD-78F8-D30D02AEEB6E}"/>
              </a:ext>
            </a:extLst>
          </p:cNvPr>
          <p:cNvGrpSpPr/>
          <p:nvPr/>
        </p:nvGrpSpPr>
        <p:grpSpPr>
          <a:xfrm rot="16200000">
            <a:off x="1798854" y="951886"/>
            <a:ext cx="1442775" cy="4297531"/>
            <a:chOff x="465138" y="2292312"/>
            <a:chExt cx="2027239" cy="3747030"/>
          </a:xfrm>
        </p:grpSpPr>
        <p:sp>
          <p:nvSpPr>
            <p:cNvPr id="35" name="矩形: 圆角 34">
              <a:extLst>
                <a:ext uri="{FF2B5EF4-FFF2-40B4-BE49-F238E27FC236}">
                  <a16:creationId xmlns:a16="http://schemas.microsoft.com/office/drawing/2014/main" id="{BB251C65-56D2-526B-04A9-C880C2462A40}"/>
                </a:ext>
              </a:extLst>
            </p:cNvPr>
            <p:cNvSpPr/>
            <p:nvPr/>
          </p:nvSpPr>
          <p:spPr>
            <a:xfrm>
              <a:off x="465138" y="2292312"/>
              <a:ext cx="2027239" cy="374703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6" name="矩形: 圆角 35">
              <a:extLst>
                <a:ext uri="{FF2B5EF4-FFF2-40B4-BE49-F238E27FC236}">
                  <a16:creationId xmlns:a16="http://schemas.microsoft.com/office/drawing/2014/main" id="{AF9E4009-CD08-AA59-DB69-6BC78431F5B1}"/>
                </a:ext>
              </a:extLst>
            </p:cNvPr>
            <p:cNvSpPr/>
            <p:nvPr/>
          </p:nvSpPr>
          <p:spPr>
            <a:xfrm>
              <a:off x="465138" y="2292312"/>
              <a:ext cx="2025490" cy="45719"/>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41" name="组合 40">
            <a:extLst>
              <a:ext uri="{FF2B5EF4-FFF2-40B4-BE49-F238E27FC236}">
                <a16:creationId xmlns:a16="http://schemas.microsoft.com/office/drawing/2014/main" id="{CDB3C0D2-DD1A-220A-F028-0A4072C97AB1}"/>
              </a:ext>
            </a:extLst>
          </p:cNvPr>
          <p:cNvGrpSpPr/>
          <p:nvPr/>
        </p:nvGrpSpPr>
        <p:grpSpPr>
          <a:xfrm rot="16200000">
            <a:off x="1535246" y="2797137"/>
            <a:ext cx="1969991" cy="4297531"/>
            <a:chOff x="465138" y="2292312"/>
            <a:chExt cx="2027239" cy="3747030"/>
          </a:xfrm>
        </p:grpSpPr>
        <p:sp>
          <p:nvSpPr>
            <p:cNvPr id="42" name="矩形: 圆角 41">
              <a:extLst>
                <a:ext uri="{FF2B5EF4-FFF2-40B4-BE49-F238E27FC236}">
                  <a16:creationId xmlns:a16="http://schemas.microsoft.com/office/drawing/2014/main" id="{C45914C5-7A5B-B957-29D3-6FEA144F5E74}"/>
                </a:ext>
              </a:extLst>
            </p:cNvPr>
            <p:cNvSpPr/>
            <p:nvPr/>
          </p:nvSpPr>
          <p:spPr>
            <a:xfrm>
              <a:off x="465138" y="2292312"/>
              <a:ext cx="2027239" cy="3747030"/>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3" name="矩形: 圆角 42">
              <a:extLst>
                <a:ext uri="{FF2B5EF4-FFF2-40B4-BE49-F238E27FC236}">
                  <a16:creationId xmlns:a16="http://schemas.microsoft.com/office/drawing/2014/main" id="{E42880FE-E5D5-3687-3C6D-A53195723589}"/>
                </a:ext>
              </a:extLst>
            </p:cNvPr>
            <p:cNvSpPr/>
            <p:nvPr/>
          </p:nvSpPr>
          <p:spPr>
            <a:xfrm>
              <a:off x="465138" y="2292312"/>
              <a:ext cx="2025490" cy="45719"/>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57" name="组合 56">
            <a:extLst>
              <a:ext uri="{FF2B5EF4-FFF2-40B4-BE49-F238E27FC236}">
                <a16:creationId xmlns:a16="http://schemas.microsoft.com/office/drawing/2014/main" id="{3FDE82EB-B3CA-2D8B-0B88-D4E2B302E465}"/>
              </a:ext>
            </a:extLst>
          </p:cNvPr>
          <p:cNvGrpSpPr/>
          <p:nvPr/>
        </p:nvGrpSpPr>
        <p:grpSpPr>
          <a:xfrm>
            <a:off x="641253" y="1308100"/>
            <a:ext cx="729280" cy="653940"/>
            <a:chOff x="6273780" y="3534953"/>
            <a:chExt cx="467505" cy="419210"/>
          </a:xfrm>
        </p:grpSpPr>
        <p:sp>
          <p:nvSpPr>
            <p:cNvPr id="58" name="Freeform 8">
              <a:extLst>
                <a:ext uri="{FF2B5EF4-FFF2-40B4-BE49-F238E27FC236}">
                  <a16:creationId xmlns:a16="http://schemas.microsoft.com/office/drawing/2014/main" id="{19EF25FE-40C5-7E16-7887-559AC92AA0CA}"/>
                </a:ext>
              </a:extLst>
            </p:cNvPr>
            <p:cNvSpPr>
              <a:spLocks noEditPoints="1"/>
            </p:cNvSpPr>
            <p:nvPr/>
          </p:nvSpPr>
          <p:spPr bwMode="auto">
            <a:xfrm rot="16200000">
              <a:off x="6273832" y="3534901"/>
              <a:ext cx="419210" cy="419313"/>
            </a:xfrm>
            <a:custGeom>
              <a:avLst/>
              <a:gdLst>
                <a:gd name="T0" fmla="*/ 433 w 912"/>
                <a:gd name="T1" fmla="*/ 894 h 910"/>
                <a:gd name="T2" fmla="*/ 456 w 912"/>
                <a:gd name="T3" fmla="*/ 910 h 910"/>
                <a:gd name="T4" fmla="*/ 329 w 912"/>
                <a:gd name="T5" fmla="*/ 884 h 910"/>
                <a:gd name="T6" fmla="*/ 384 w 912"/>
                <a:gd name="T7" fmla="*/ 905 h 910"/>
                <a:gd name="T8" fmla="*/ 574 w 912"/>
                <a:gd name="T9" fmla="*/ 879 h 910"/>
                <a:gd name="T10" fmla="*/ 529 w 912"/>
                <a:gd name="T11" fmla="*/ 905 h 910"/>
                <a:gd name="T12" fmla="*/ 240 w 912"/>
                <a:gd name="T13" fmla="*/ 847 h 910"/>
                <a:gd name="T14" fmla="*/ 291 w 912"/>
                <a:gd name="T15" fmla="*/ 879 h 910"/>
                <a:gd name="T16" fmla="*/ 662 w 912"/>
                <a:gd name="T17" fmla="*/ 843 h 910"/>
                <a:gd name="T18" fmla="*/ 622 w 912"/>
                <a:gd name="T19" fmla="*/ 879 h 910"/>
                <a:gd name="T20" fmla="*/ 160 w 912"/>
                <a:gd name="T21" fmla="*/ 791 h 910"/>
                <a:gd name="T22" fmla="*/ 205 w 912"/>
                <a:gd name="T23" fmla="*/ 834 h 910"/>
                <a:gd name="T24" fmla="*/ 741 w 912"/>
                <a:gd name="T25" fmla="*/ 790 h 910"/>
                <a:gd name="T26" fmla="*/ 708 w 912"/>
                <a:gd name="T27" fmla="*/ 833 h 910"/>
                <a:gd name="T28" fmla="*/ 95 w 912"/>
                <a:gd name="T29" fmla="*/ 720 h 910"/>
                <a:gd name="T30" fmla="*/ 131 w 912"/>
                <a:gd name="T31" fmla="*/ 771 h 910"/>
                <a:gd name="T32" fmla="*/ 806 w 912"/>
                <a:gd name="T33" fmla="*/ 721 h 910"/>
                <a:gd name="T34" fmla="*/ 781 w 912"/>
                <a:gd name="T35" fmla="*/ 771 h 910"/>
                <a:gd name="T36" fmla="*/ 47 w 912"/>
                <a:gd name="T37" fmla="*/ 636 h 910"/>
                <a:gd name="T38" fmla="*/ 73 w 912"/>
                <a:gd name="T39" fmla="*/ 694 h 910"/>
                <a:gd name="T40" fmla="*/ 855 w 912"/>
                <a:gd name="T41" fmla="*/ 639 h 910"/>
                <a:gd name="T42" fmla="*/ 840 w 912"/>
                <a:gd name="T43" fmla="*/ 694 h 910"/>
                <a:gd name="T44" fmla="*/ 17 w 912"/>
                <a:gd name="T45" fmla="*/ 544 h 910"/>
                <a:gd name="T46" fmla="*/ 32 w 912"/>
                <a:gd name="T47" fmla="*/ 606 h 910"/>
                <a:gd name="T48" fmla="*/ 886 w 912"/>
                <a:gd name="T49" fmla="*/ 549 h 910"/>
                <a:gd name="T50" fmla="*/ 881 w 912"/>
                <a:gd name="T51" fmla="*/ 606 h 910"/>
                <a:gd name="T52" fmla="*/ 8 w 912"/>
                <a:gd name="T53" fmla="*/ 447 h 910"/>
                <a:gd name="T54" fmla="*/ 12 w 912"/>
                <a:gd name="T55" fmla="*/ 512 h 910"/>
                <a:gd name="T56" fmla="*/ 893 w 912"/>
                <a:gd name="T57" fmla="*/ 502 h 910"/>
                <a:gd name="T58" fmla="*/ 912 w 912"/>
                <a:gd name="T59" fmla="*/ 454 h 910"/>
                <a:gd name="T60" fmla="*/ 11 w 912"/>
                <a:gd name="T61" fmla="*/ 415 h 910"/>
                <a:gd name="T62" fmla="*/ 20 w 912"/>
                <a:gd name="T63" fmla="*/ 351 h 910"/>
                <a:gd name="T64" fmla="*/ 901 w 912"/>
                <a:gd name="T65" fmla="*/ 413 h 910"/>
                <a:gd name="T66" fmla="*/ 901 w 912"/>
                <a:gd name="T67" fmla="*/ 356 h 910"/>
                <a:gd name="T68" fmla="*/ 32 w 912"/>
                <a:gd name="T69" fmla="*/ 320 h 910"/>
                <a:gd name="T70" fmla="*/ 53 w 912"/>
                <a:gd name="T71" fmla="*/ 260 h 910"/>
                <a:gd name="T72" fmla="*/ 880 w 912"/>
                <a:gd name="T73" fmla="*/ 319 h 910"/>
                <a:gd name="T74" fmla="*/ 869 w 912"/>
                <a:gd name="T75" fmla="*/ 263 h 910"/>
                <a:gd name="T76" fmla="*/ 72 w 912"/>
                <a:gd name="T77" fmla="*/ 232 h 910"/>
                <a:gd name="T78" fmla="*/ 104 w 912"/>
                <a:gd name="T79" fmla="*/ 178 h 910"/>
                <a:gd name="T80" fmla="*/ 839 w 912"/>
                <a:gd name="T81" fmla="*/ 231 h 910"/>
                <a:gd name="T82" fmla="*/ 818 w 912"/>
                <a:gd name="T83" fmla="*/ 178 h 910"/>
                <a:gd name="T84" fmla="*/ 131 w 912"/>
                <a:gd name="T85" fmla="*/ 155 h 910"/>
                <a:gd name="T86" fmla="*/ 172 w 912"/>
                <a:gd name="T87" fmla="*/ 109 h 910"/>
                <a:gd name="T88" fmla="*/ 781 w 912"/>
                <a:gd name="T89" fmla="*/ 154 h 910"/>
                <a:gd name="T90" fmla="*/ 751 w 912"/>
                <a:gd name="T91" fmla="*/ 107 h 910"/>
                <a:gd name="T92" fmla="*/ 204 w 912"/>
                <a:gd name="T93" fmla="*/ 92 h 910"/>
                <a:gd name="T94" fmla="*/ 253 w 912"/>
                <a:gd name="T95" fmla="*/ 56 h 910"/>
                <a:gd name="T96" fmla="*/ 707 w 912"/>
                <a:gd name="T97" fmla="*/ 92 h 910"/>
                <a:gd name="T98" fmla="*/ 669 w 912"/>
                <a:gd name="T99" fmla="*/ 52 h 910"/>
                <a:gd name="T100" fmla="*/ 290 w 912"/>
                <a:gd name="T101" fmla="*/ 47 h 910"/>
                <a:gd name="T102" fmla="*/ 343 w 912"/>
                <a:gd name="T103" fmla="*/ 21 h 910"/>
                <a:gd name="T104" fmla="*/ 621 w 912"/>
                <a:gd name="T105" fmla="*/ 46 h 910"/>
                <a:gd name="T106" fmla="*/ 577 w 912"/>
                <a:gd name="T107" fmla="*/ 15 h 910"/>
                <a:gd name="T108" fmla="*/ 383 w 912"/>
                <a:gd name="T109" fmla="*/ 21 h 910"/>
                <a:gd name="T110" fmla="*/ 439 w 912"/>
                <a:gd name="T111" fmla="*/ 7 h 910"/>
                <a:gd name="T112" fmla="*/ 528 w 912"/>
                <a:gd name="T113" fmla="*/ 21 h 910"/>
                <a:gd name="T114" fmla="*/ 480 w 912"/>
                <a:gd name="T115"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2" h="910">
                  <a:moveTo>
                    <a:pt x="456" y="910"/>
                  </a:moveTo>
                  <a:cubicBezTo>
                    <a:pt x="448" y="910"/>
                    <a:pt x="440" y="910"/>
                    <a:pt x="432" y="910"/>
                  </a:cubicBezTo>
                  <a:cubicBezTo>
                    <a:pt x="427" y="910"/>
                    <a:pt x="424" y="906"/>
                    <a:pt x="424" y="901"/>
                  </a:cubicBezTo>
                  <a:cubicBezTo>
                    <a:pt x="424" y="897"/>
                    <a:pt x="428" y="894"/>
                    <a:pt x="433" y="894"/>
                  </a:cubicBezTo>
                  <a:cubicBezTo>
                    <a:pt x="448" y="895"/>
                    <a:pt x="464" y="895"/>
                    <a:pt x="480" y="894"/>
                  </a:cubicBezTo>
                  <a:cubicBezTo>
                    <a:pt x="485" y="894"/>
                    <a:pt x="488" y="897"/>
                    <a:pt x="489" y="901"/>
                  </a:cubicBezTo>
                  <a:cubicBezTo>
                    <a:pt x="489" y="906"/>
                    <a:pt x="485" y="910"/>
                    <a:pt x="481" y="910"/>
                  </a:cubicBezTo>
                  <a:cubicBezTo>
                    <a:pt x="473" y="910"/>
                    <a:pt x="464" y="910"/>
                    <a:pt x="456" y="910"/>
                  </a:cubicBezTo>
                  <a:close/>
                  <a:moveTo>
                    <a:pt x="384" y="905"/>
                  </a:moveTo>
                  <a:cubicBezTo>
                    <a:pt x="384" y="905"/>
                    <a:pt x="383" y="905"/>
                    <a:pt x="383" y="905"/>
                  </a:cubicBezTo>
                  <a:cubicBezTo>
                    <a:pt x="367" y="902"/>
                    <a:pt x="350" y="898"/>
                    <a:pt x="334" y="894"/>
                  </a:cubicBezTo>
                  <a:cubicBezTo>
                    <a:pt x="330" y="893"/>
                    <a:pt x="328" y="888"/>
                    <a:pt x="329" y="884"/>
                  </a:cubicBezTo>
                  <a:cubicBezTo>
                    <a:pt x="330" y="880"/>
                    <a:pt x="335" y="878"/>
                    <a:pt x="339" y="879"/>
                  </a:cubicBezTo>
                  <a:cubicBezTo>
                    <a:pt x="354" y="883"/>
                    <a:pt x="370" y="886"/>
                    <a:pt x="385" y="889"/>
                  </a:cubicBezTo>
                  <a:cubicBezTo>
                    <a:pt x="390" y="890"/>
                    <a:pt x="393" y="894"/>
                    <a:pt x="392" y="898"/>
                  </a:cubicBezTo>
                  <a:cubicBezTo>
                    <a:pt x="391" y="902"/>
                    <a:pt x="388" y="905"/>
                    <a:pt x="384" y="905"/>
                  </a:cubicBezTo>
                  <a:close/>
                  <a:moveTo>
                    <a:pt x="529" y="905"/>
                  </a:moveTo>
                  <a:cubicBezTo>
                    <a:pt x="525" y="905"/>
                    <a:pt x="522" y="902"/>
                    <a:pt x="521" y="898"/>
                  </a:cubicBezTo>
                  <a:cubicBezTo>
                    <a:pt x="520" y="894"/>
                    <a:pt x="523" y="889"/>
                    <a:pt x="528" y="889"/>
                  </a:cubicBezTo>
                  <a:cubicBezTo>
                    <a:pt x="543" y="886"/>
                    <a:pt x="559" y="883"/>
                    <a:pt x="574" y="879"/>
                  </a:cubicBezTo>
                  <a:cubicBezTo>
                    <a:pt x="578" y="877"/>
                    <a:pt x="583" y="880"/>
                    <a:pt x="584" y="884"/>
                  </a:cubicBezTo>
                  <a:cubicBezTo>
                    <a:pt x="585" y="888"/>
                    <a:pt x="583" y="893"/>
                    <a:pt x="578" y="894"/>
                  </a:cubicBezTo>
                  <a:cubicBezTo>
                    <a:pt x="562" y="898"/>
                    <a:pt x="546" y="902"/>
                    <a:pt x="530" y="904"/>
                  </a:cubicBezTo>
                  <a:cubicBezTo>
                    <a:pt x="530" y="905"/>
                    <a:pt x="529" y="905"/>
                    <a:pt x="529" y="905"/>
                  </a:cubicBezTo>
                  <a:close/>
                  <a:moveTo>
                    <a:pt x="291" y="879"/>
                  </a:moveTo>
                  <a:cubicBezTo>
                    <a:pt x="290" y="879"/>
                    <a:pt x="289" y="879"/>
                    <a:pt x="288" y="878"/>
                  </a:cubicBezTo>
                  <a:cubicBezTo>
                    <a:pt x="272" y="872"/>
                    <a:pt x="257" y="865"/>
                    <a:pt x="243" y="858"/>
                  </a:cubicBezTo>
                  <a:cubicBezTo>
                    <a:pt x="239" y="856"/>
                    <a:pt x="238" y="851"/>
                    <a:pt x="240" y="847"/>
                  </a:cubicBezTo>
                  <a:cubicBezTo>
                    <a:pt x="242" y="843"/>
                    <a:pt x="246" y="841"/>
                    <a:pt x="250" y="844"/>
                  </a:cubicBezTo>
                  <a:cubicBezTo>
                    <a:pt x="264" y="851"/>
                    <a:pt x="279" y="858"/>
                    <a:pt x="294" y="864"/>
                  </a:cubicBezTo>
                  <a:cubicBezTo>
                    <a:pt x="298" y="865"/>
                    <a:pt x="300" y="870"/>
                    <a:pt x="298" y="874"/>
                  </a:cubicBezTo>
                  <a:cubicBezTo>
                    <a:pt x="297" y="877"/>
                    <a:pt x="294" y="879"/>
                    <a:pt x="291" y="879"/>
                  </a:cubicBezTo>
                  <a:close/>
                  <a:moveTo>
                    <a:pt x="622" y="879"/>
                  </a:moveTo>
                  <a:cubicBezTo>
                    <a:pt x="619" y="879"/>
                    <a:pt x="616" y="877"/>
                    <a:pt x="615" y="874"/>
                  </a:cubicBezTo>
                  <a:cubicBezTo>
                    <a:pt x="613" y="870"/>
                    <a:pt x="615" y="865"/>
                    <a:pt x="619" y="863"/>
                  </a:cubicBezTo>
                  <a:cubicBezTo>
                    <a:pt x="634" y="858"/>
                    <a:pt x="648" y="851"/>
                    <a:pt x="662" y="843"/>
                  </a:cubicBezTo>
                  <a:cubicBezTo>
                    <a:pt x="666" y="841"/>
                    <a:pt x="671" y="843"/>
                    <a:pt x="673" y="847"/>
                  </a:cubicBezTo>
                  <a:cubicBezTo>
                    <a:pt x="675" y="851"/>
                    <a:pt x="674" y="855"/>
                    <a:pt x="670" y="857"/>
                  </a:cubicBezTo>
                  <a:cubicBezTo>
                    <a:pt x="655" y="865"/>
                    <a:pt x="640" y="872"/>
                    <a:pt x="625" y="878"/>
                  </a:cubicBezTo>
                  <a:cubicBezTo>
                    <a:pt x="624" y="879"/>
                    <a:pt x="623" y="879"/>
                    <a:pt x="622" y="879"/>
                  </a:cubicBezTo>
                  <a:close/>
                  <a:moveTo>
                    <a:pt x="205" y="834"/>
                  </a:moveTo>
                  <a:cubicBezTo>
                    <a:pt x="204" y="834"/>
                    <a:pt x="202" y="833"/>
                    <a:pt x="201" y="832"/>
                  </a:cubicBezTo>
                  <a:cubicBezTo>
                    <a:pt x="187" y="823"/>
                    <a:pt x="174" y="813"/>
                    <a:pt x="161" y="802"/>
                  </a:cubicBezTo>
                  <a:cubicBezTo>
                    <a:pt x="158" y="799"/>
                    <a:pt x="158" y="794"/>
                    <a:pt x="160" y="791"/>
                  </a:cubicBezTo>
                  <a:cubicBezTo>
                    <a:pt x="163" y="788"/>
                    <a:pt x="168" y="787"/>
                    <a:pt x="172" y="790"/>
                  </a:cubicBezTo>
                  <a:cubicBezTo>
                    <a:pt x="184" y="800"/>
                    <a:pt x="197" y="810"/>
                    <a:pt x="210" y="819"/>
                  </a:cubicBezTo>
                  <a:cubicBezTo>
                    <a:pt x="213" y="821"/>
                    <a:pt x="214" y="826"/>
                    <a:pt x="212" y="830"/>
                  </a:cubicBezTo>
                  <a:cubicBezTo>
                    <a:pt x="210" y="832"/>
                    <a:pt x="208" y="834"/>
                    <a:pt x="205" y="834"/>
                  </a:cubicBezTo>
                  <a:close/>
                  <a:moveTo>
                    <a:pt x="708" y="833"/>
                  </a:moveTo>
                  <a:cubicBezTo>
                    <a:pt x="705" y="833"/>
                    <a:pt x="702" y="832"/>
                    <a:pt x="701" y="830"/>
                  </a:cubicBezTo>
                  <a:cubicBezTo>
                    <a:pt x="698" y="826"/>
                    <a:pt x="699" y="821"/>
                    <a:pt x="703" y="819"/>
                  </a:cubicBezTo>
                  <a:cubicBezTo>
                    <a:pt x="716" y="810"/>
                    <a:pt x="729" y="800"/>
                    <a:pt x="741" y="790"/>
                  </a:cubicBezTo>
                  <a:cubicBezTo>
                    <a:pt x="744" y="787"/>
                    <a:pt x="749" y="787"/>
                    <a:pt x="752" y="791"/>
                  </a:cubicBezTo>
                  <a:cubicBezTo>
                    <a:pt x="755" y="794"/>
                    <a:pt x="755" y="799"/>
                    <a:pt x="751" y="802"/>
                  </a:cubicBezTo>
                  <a:cubicBezTo>
                    <a:pt x="739" y="813"/>
                    <a:pt x="726" y="823"/>
                    <a:pt x="712" y="832"/>
                  </a:cubicBezTo>
                  <a:cubicBezTo>
                    <a:pt x="711" y="833"/>
                    <a:pt x="709" y="833"/>
                    <a:pt x="708" y="833"/>
                  </a:cubicBezTo>
                  <a:close/>
                  <a:moveTo>
                    <a:pt x="131" y="771"/>
                  </a:moveTo>
                  <a:cubicBezTo>
                    <a:pt x="129" y="771"/>
                    <a:pt x="127" y="770"/>
                    <a:pt x="126" y="768"/>
                  </a:cubicBezTo>
                  <a:cubicBezTo>
                    <a:pt x="114" y="756"/>
                    <a:pt x="103" y="744"/>
                    <a:pt x="94" y="731"/>
                  </a:cubicBezTo>
                  <a:cubicBezTo>
                    <a:pt x="91" y="727"/>
                    <a:pt x="92" y="722"/>
                    <a:pt x="95" y="720"/>
                  </a:cubicBezTo>
                  <a:cubicBezTo>
                    <a:pt x="99" y="717"/>
                    <a:pt x="104" y="718"/>
                    <a:pt x="106" y="721"/>
                  </a:cubicBezTo>
                  <a:cubicBezTo>
                    <a:pt x="116" y="734"/>
                    <a:pt x="126" y="746"/>
                    <a:pt x="137" y="757"/>
                  </a:cubicBezTo>
                  <a:cubicBezTo>
                    <a:pt x="140" y="761"/>
                    <a:pt x="140" y="766"/>
                    <a:pt x="137" y="769"/>
                  </a:cubicBezTo>
                  <a:cubicBezTo>
                    <a:pt x="135" y="770"/>
                    <a:pt x="133" y="771"/>
                    <a:pt x="131" y="771"/>
                  </a:cubicBezTo>
                  <a:close/>
                  <a:moveTo>
                    <a:pt x="781" y="771"/>
                  </a:moveTo>
                  <a:cubicBezTo>
                    <a:pt x="779" y="771"/>
                    <a:pt x="777" y="770"/>
                    <a:pt x="776" y="768"/>
                  </a:cubicBezTo>
                  <a:cubicBezTo>
                    <a:pt x="773" y="765"/>
                    <a:pt x="772" y="760"/>
                    <a:pt x="775" y="757"/>
                  </a:cubicBezTo>
                  <a:cubicBezTo>
                    <a:pt x="786" y="746"/>
                    <a:pt x="797" y="733"/>
                    <a:pt x="806" y="721"/>
                  </a:cubicBezTo>
                  <a:cubicBezTo>
                    <a:pt x="809" y="717"/>
                    <a:pt x="814" y="717"/>
                    <a:pt x="817" y="719"/>
                  </a:cubicBezTo>
                  <a:cubicBezTo>
                    <a:pt x="821" y="722"/>
                    <a:pt x="822" y="727"/>
                    <a:pt x="819" y="731"/>
                  </a:cubicBezTo>
                  <a:cubicBezTo>
                    <a:pt x="809" y="744"/>
                    <a:pt x="798" y="756"/>
                    <a:pt x="787" y="768"/>
                  </a:cubicBezTo>
                  <a:cubicBezTo>
                    <a:pt x="785" y="770"/>
                    <a:pt x="783" y="771"/>
                    <a:pt x="781" y="771"/>
                  </a:cubicBezTo>
                  <a:close/>
                  <a:moveTo>
                    <a:pt x="73" y="694"/>
                  </a:moveTo>
                  <a:cubicBezTo>
                    <a:pt x="70" y="694"/>
                    <a:pt x="67" y="693"/>
                    <a:pt x="66" y="690"/>
                  </a:cubicBezTo>
                  <a:cubicBezTo>
                    <a:pt x="57" y="676"/>
                    <a:pt x="50" y="661"/>
                    <a:pt x="43" y="647"/>
                  </a:cubicBezTo>
                  <a:cubicBezTo>
                    <a:pt x="41" y="643"/>
                    <a:pt x="43" y="638"/>
                    <a:pt x="47" y="636"/>
                  </a:cubicBezTo>
                  <a:cubicBezTo>
                    <a:pt x="51" y="634"/>
                    <a:pt x="55" y="636"/>
                    <a:pt x="57" y="640"/>
                  </a:cubicBezTo>
                  <a:cubicBezTo>
                    <a:pt x="64" y="654"/>
                    <a:pt x="71" y="668"/>
                    <a:pt x="79" y="682"/>
                  </a:cubicBezTo>
                  <a:cubicBezTo>
                    <a:pt x="82" y="686"/>
                    <a:pt x="81" y="690"/>
                    <a:pt x="77" y="693"/>
                  </a:cubicBezTo>
                  <a:cubicBezTo>
                    <a:pt x="75" y="694"/>
                    <a:pt x="74" y="694"/>
                    <a:pt x="73" y="694"/>
                  </a:cubicBezTo>
                  <a:close/>
                  <a:moveTo>
                    <a:pt x="840" y="694"/>
                  </a:moveTo>
                  <a:cubicBezTo>
                    <a:pt x="838" y="694"/>
                    <a:pt x="837" y="693"/>
                    <a:pt x="836" y="692"/>
                  </a:cubicBezTo>
                  <a:cubicBezTo>
                    <a:pt x="832" y="690"/>
                    <a:pt x="831" y="685"/>
                    <a:pt x="833" y="681"/>
                  </a:cubicBezTo>
                  <a:cubicBezTo>
                    <a:pt x="841" y="668"/>
                    <a:pt x="849" y="654"/>
                    <a:pt x="855" y="639"/>
                  </a:cubicBezTo>
                  <a:cubicBezTo>
                    <a:pt x="857" y="635"/>
                    <a:pt x="862" y="634"/>
                    <a:pt x="866" y="636"/>
                  </a:cubicBezTo>
                  <a:cubicBezTo>
                    <a:pt x="870" y="637"/>
                    <a:pt x="872" y="642"/>
                    <a:pt x="870" y="646"/>
                  </a:cubicBezTo>
                  <a:cubicBezTo>
                    <a:pt x="863" y="661"/>
                    <a:pt x="855" y="676"/>
                    <a:pt x="847" y="690"/>
                  </a:cubicBezTo>
                  <a:cubicBezTo>
                    <a:pt x="845" y="692"/>
                    <a:pt x="843" y="694"/>
                    <a:pt x="840" y="694"/>
                  </a:cubicBezTo>
                  <a:close/>
                  <a:moveTo>
                    <a:pt x="32" y="606"/>
                  </a:moveTo>
                  <a:cubicBezTo>
                    <a:pt x="29" y="606"/>
                    <a:pt x="25" y="604"/>
                    <a:pt x="24" y="601"/>
                  </a:cubicBezTo>
                  <a:cubicBezTo>
                    <a:pt x="19" y="585"/>
                    <a:pt x="15" y="569"/>
                    <a:pt x="11" y="553"/>
                  </a:cubicBezTo>
                  <a:cubicBezTo>
                    <a:pt x="10" y="549"/>
                    <a:pt x="13" y="545"/>
                    <a:pt x="17" y="544"/>
                  </a:cubicBezTo>
                  <a:cubicBezTo>
                    <a:pt x="21" y="543"/>
                    <a:pt x="26" y="545"/>
                    <a:pt x="27" y="550"/>
                  </a:cubicBezTo>
                  <a:cubicBezTo>
                    <a:pt x="30" y="565"/>
                    <a:pt x="34" y="581"/>
                    <a:pt x="39" y="596"/>
                  </a:cubicBezTo>
                  <a:cubicBezTo>
                    <a:pt x="41" y="600"/>
                    <a:pt x="39" y="604"/>
                    <a:pt x="34" y="606"/>
                  </a:cubicBezTo>
                  <a:cubicBezTo>
                    <a:pt x="34" y="606"/>
                    <a:pt x="33" y="606"/>
                    <a:pt x="32" y="606"/>
                  </a:cubicBezTo>
                  <a:close/>
                  <a:moveTo>
                    <a:pt x="881" y="606"/>
                  </a:moveTo>
                  <a:cubicBezTo>
                    <a:pt x="880" y="606"/>
                    <a:pt x="879" y="606"/>
                    <a:pt x="878" y="605"/>
                  </a:cubicBezTo>
                  <a:cubicBezTo>
                    <a:pt x="874" y="604"/>
                    <a:pt x="872" y="599"/>
                    <a:pt x="873" y="595"/>
                  </a:cubicBezTo>
                  <a:cubicBezTo>
                    <a:pt x="878" y="580"/>
                    <a:pt x="882" y="565"/>
                    <a:pt x="886" y="549"/>
                  </a:cubicBezTo>
                  <a:cubicBezTo>
                    <a:pt x="887" y="545"/>
                    <a:pt x="891" y="542"/>
                    <a:pt x="895" y="543"/>
                  </a:cubicBezTo>
                  <a:cubicBezTo>
                    <a:pt x="900" y="544"/>
                    <a:pt x="902" y="548"/>
                    <a:pt x="901" y="553"/>
                  </a:cubicBezTo>
                  <a:cubicBezTo>
                    <a:pt x="898" y="569"/>
                    <a:pt x="893" y="585"/>
                    <a:pt x="888" y="600"/>
                  </a:cubicBezTo>
                  <a:cubicBezTo>
                    <a:pt x="887" y="604"/>
                    <a:pt x="884" y="606"/>
                    <a:pt x="881" y="606"/>
                  </a:cubicBezTo>
                  <a:close/>
                  <a:moveTo>
                    <a:pt x="11" y="512"/>
                  </a:moveTo>
                  <a:cubicBezTo>
                    <a:pt x="7" y="512"/>
                    <a:pt x="4" y="509"/>
                    <a:pt x="3" y="504"/>
                  </a:cubicBezTo>
                  <a:cubicBezTo>
                    <a:pt x="1" y="488"/>
                    <a:pt x="0" y="472"/>
                    <a:pt x="0" y="455"/>
                  </a:cubicBezTo>
                  <a:cubicBezTo>
                    <a:pt x="0" y="451"/>
                    <a:pt x="4" y="447"/>
                    <a:pt x="8" y="447"/>
                  </a:cubicBezTo>
                  <a:cubicBezTo>
                    <a:pt x="8" y="447"/>
                    <a:pt x="8" y="447"/>
                    <a:pt x="8" y="447"/>
                  </a:cubicBezTo>
                  <a:cubicBezTo>
                    <a:pt x="13" y="447"/>
                    <a:pt x="16" y="451"/>
                    <a:pt x="16" y="455"/>
                  </a:cubicBezTo>
                  <a:cubicBezTo>
                    <a:pt x="16" y="471"/>
                    <a:pt x="17" y="487"/>
                    <a:pt x="19" y="503"/>
                  </a:cubicBezTo>
                  <a:cubicBezTo>
                    <a:pt x="19" y="507"/>
                    <a:pt x="16" y="511"/>
                    <a:pt x="12" y="512"/>
                  </a:cubicBezTo>
                  <a:cubicBezTo>
                    <a:pt x="12" y="512"/>
                    <a:pt x="11" y="512"/>
                    <a:pt x="11" y="512"/>
                  </a:cubicBezTo>
                  <a:close/>
                  <a:moveTo>
                    <a:pt x="901" y="511"/>
                  </a:moveTo>
                  <a:cubicBezTo>
                    <a:pt x="901" y="511"/>
                    <a:pt x="901" y="511"/>
                    <a:pt x="900" y="511"/>
                  </a:cubicBezTo>
                  <a:cubicBezTo>
                    <a:pt x="896" y="511"/>
                    <a:pt x="893" y="507"/>
                    <a:pt x="893" y="502"/>
                  </a:cubicBezTo>
                  <a:cubicBezTo>
                    <a:pt x="895" y="487"/>
                    <a:pt x="896" y="471"/>
                    <a:pt x="896" y="455"/>
                  </a:cubicBezTo>
                  <a:cubicBezTo>
                    <a:pt x="896" y="454"/>
                    <a:pt x="896" y="454"/>
                    <a:pt x="896" y="454"/>
                  </a:cubicBezTo>
                  <a:cubicBezTo>
                    <a:pt x="896" y="449"/>
                    <a:pt x="899" y="446"/>
                    <a:pt x="904" y="446"/>
                  </a:cubicBezTo>
                  <a:cubicBezTo>
                    <a:pt x="908" y="446"/>
                    <a:pt x="912" y="449"/>
                    <a:pt x="912" y="454"/>
                  </a:cubicBezTo>
                  <a:cubicBezTo>
                    <a:pt x="912" y="455"/>
                    <a:pt x="912" y="455"/>
                    <a:pt x="912" y="455"/>
                  </a:cubicBezTo>
                  <a:cubicBezTo>
                    <a:pt x="912" y="471"/>
                    <a:pt x="911" y="488"/>
                    <a:pt x="909" y="504"/>
                  </a:cubicBezTo>
                  <a:cubicBezTo>
                    <a:pt x="909" y="508"/>
                    <a:pt x="905" y="511"/>
                    <a:pt x="901" y="511"/>
                  </a:cubicBezTo>
                  <a:close/>
                  <a:moveTo>
                    <a:pt x="11" y="415"/>
                  </a:moveTo>
                  <a:cubicBezTo>
                    <a:pt x="11" y="415"/>
                    <a:pt x="10" y="415"/>
                    <a:pt x="10" y="415"/>
                  </a:cubicBezTo>
                  <a:cubicBezTo>
                    <a:pt x="6" y="414"/>
                    <a:pt x="3" y="410"/>
                    <a:pt x="3" y="406"/>
                  </a:cubicBezTo>
                  <a:cubicBezTo>
                    <a:pt x="5" y="390"/>
                    <a:pt x="7" y="373"/>
                    <a:pt x="11" y="357"/>
                  </a:cubicBezTo>
                  <a:cubicBezTo>
                    <a:pt x="12" y="353"/>
                    <a:pt x="16" y="350"/>
                    <a:pt x="20" y="351"/>
                  </a:cubicBezTo>
                  <a:cubicBezTo>
                    <a:pt x="25" y="352"/>
                    <a:pt x="27" y="356"/>
                    <a:pt x="26" y="361"/>
                  </a:cubicBezTo>
                  <a:cubicBezTo>
                    <a:pt x="23" y="376"/>
                    <a:pt x="21" y="392"/>
                    <a:pt x="19" y="408"/>
                  </a:cubicBezTo>
                  <a:cubicBezTo>
                    <a:pt x="18" y="412"/>
                    <a:pt x="15" y="415"/>
                    <a:pt x="11" y="415"/>
                  </a:cubicBezTo>
                  <a:close/>
                  <a:moveTo>
                    <a:pt x="901" y="413"/>
                  </a:moveTo>
                  <a:cubicBezTo>
                    <a:pt x="897" y="413"/>
                    <a:pt x="894" y="410"/>
                    <a:pt x="893" y="406"/>
                  </a:cubicBezTo>
                  <a:cubicBezTo>
                    <a:pt x="892" y="391"/>
                    <a:pt x="889" y="375"/>
                    <a:pt x="886" y="359"/>
                  </a:cubicBezTo>
                  <a:cubicBezTo>
                    <a:pt x="885" y="355"/>
                    <a:pt x="887" y="351"/>
                    <a:pt x="892" y="350"/>
                  </a:cubicBezTo>
                  <a:cubicBezTo>
                    <a:pt x="896" y="349"/>
                    <a:pt x="900" y="352"/>
                    <a:pt x="901" y="356"/>
                  </a:cubicBezTo>
                  <a:cubicBezTo>
                    <a:pt x="905" y="372"/>
                    <a:pt x="907" y="388"/>
                    <a:pt x="909" y="405"/>
                  </a:cubicBezTo>
                  <a:cubicBezTo>
                    <a:pt x="910" y="409"/>
                    <a:pt x="906" y="413"/>
                    <a:pt x="902" y="413"/>
                  </a:cubicBezTo>
                  <a:cubicBezTo>
                    <a:pt x="902" y="413"/>
                    <a:pt x="901" y="413"/>
                    <a:pt x="901" y="413"/>
                  </a:cubicBezTo>
                  <a:close/>
                  <a:moveTo>
                    <a:pt x="32" y="320"/>
                  </a:moveTo>
                  <a:cubicBezTo>
                    <a:pt x="31" y="320"/>
                    <a:pt x="30" y="320"/>
                    <a:pt x="29" y="320"/>
                  </a:cubicBezTo>
                  <a:cubicBezTo>
                    <a:pt x="25" y="318"/>
                    <a:pt x="23" y="314"/>
                    <a:pt x="24" y="310"/>
                  </a:cubicBezTo>
                  <a:cubicBezTo>
                    <a:pt x="29" y="294"/>
                    <a:pt x="35" y="279"/>
                    <a:pt x="42" y="264"/>
                  </a:cubicBezTo>
                  <a:cubicBezTo>
                    <a:pt x="44" y="260"/>
                    <a:pt x="49" y="258"/>
                    <a:pt x="53" y="260"/>
                  </a:cubicBezTo>
                  <a:cubicBezTo>
                    <a:pt x="57" y="262"/>
                    <a:pt x="59" y="267"/>
                    <a:pt x="57" y="271"/>
                  </a:cubicBezTo>
                  <a:cubicBezTo>
                    <a:pt x="50" y="285"/>
                    <a:pt x="44" y="300"/>
                    <a:pt x="39" y="315"/>
                  </a:cubicBezTo>
                  <a:cubicBezTo>
                    <a:pt x="38" y="318"/>
                    <a:pt x="35" y="320"/>
                    <a:pt x="32" y="320"/>
                  </a:cubicBezTo>
                  <a:close/>
                  <a:moveTo>
                    <a:pt x="880" y="319"/>
                  </a:moveTo>
                  <a:cubicBezTo>
                    <a:pt x="877" y="319"/>
                    <a:pt x="874" y="317"/>
                    <a:pt x="873" y="313"/>
                  </a:cubicBezTo>
                  <a:cubicBezTo>
                    <a:pt x="868" y="299"/>
                    <a:pt x="862" y="284"/>
                    <a:pt x="855" y="269"/>
                  </a:cubicBezTo>
                  <a:cubicBezTo>
                    <a:pt x="853" y="265"/>
                    <a:pt x="855" y="261"/>
                    <a:pt x="859" y="259"/>
                  </a:cubicBezTo>
                  <a:cubicBezTo>
                    <a:pt x="863" y="257"/>
                    <a:pt x="868" y="259"/>
                    <a:pt x="869" y="263"/>
                  </a:cubicBezTo>
                  <a:cubicBezTo>
                    <a:pt x="876" y="277"/>
                    <a:pt x="883" y="293"/>
                    <a:pt x="888" y="308"/>
                  </a:cubicBezTo>
                  <a:cubicBezTo>
                    <a:pt x="889" y="313"/>
                    <a:pt x="887" y="317"/>
                    <a:pt x="883" y="318"/>
                  </a:cubicBezTo>
                  <a:cubicBezTo>
                    <a:pt x="882" y="319"/>
                    <a:pt x="881" y="319"/>
                    <a:pt x="880" y="319"/>
                  </a:cubicBezTo>
                  <a:close/>
                  <a:moveTo>
                    <a:pt x="72" y="232"/>
                  </a:moveTo>
                  <a:cubicBezTo>
                    <a:pt x="71" y="232"/>
                    <a:pt x="69" y="232"/>
                    <a:pt x="68" y="231"/>
                  </a:cubicBezTo>
                  <a:cubicBezTo>
                    <a:pt x="64" y="229"/>
                    <a:pt x="63" y="224"/>
                    <a:pt x="65" y="220"/>
                  </a:cubicBezTo>
                  <a:cubicBezTo>
                    <a:pt x="74" y="206"/>
                    <a:pt x="83" y="192"/>
                    <a:pt x="93" y="179"/>
                  </a:cubicBezTo>
                  <a:cubicBezTo>
                    <a:pt x="96" y="176"/>
                    <a:pt x="101" y="175"/>
                    <a:pt x="104" y="178"/>
                  </a:cubicBezTo>
                  <a:cubicBezTo>
                    <a:pt x="108" y="181"/>
                    <a:pt x="108" y="186"/>
                    <a:pt x="106" y="189"/>
                  </a:cubicBezTo>
                  <a:cubicBezTo>
                    <a:pt x="96" y="202"/>
                    <a:pt x="87" y="215"/>
                    <a:pt x="79" y="228"/>
                  </a:cubicBezTo>
                  <a:cubicBezTo>
                    <a:pt x="78" y="231"/>
                    <a:pt x="75" y="232"/>
                    <a:pt x="72" y="232"/>
                  </a:cubicBezTo>
                  <a:close/>
                  <a:moveTo>
                    <a:pt x="839" y="231"/>
                  </a:moveTo>
                  <a:cubicBezTo>
                    <a:pt x="837" y="231"/>
                    <a:pt x="834" y="230"/>
                    <a:pt x="833" y="227"/>
                  </a:cubicBezTo>
                  <a:cubicBezTo>
                    <a:pt x="824" y="214"/>
                    <a:pt x="815" y="201"/>
                    <a:pt x="806" y="188"/>
                  </a:cubicBezTo>
                  <a:cubicBezTo>
                    <a:pt x="803" y="185"/>
                    <a:pt x="804" y="180"/>
                    <a:pt x="807" y="177"/>
                  </a:cubicBezTo>
                  <a:cubicBezTo>
                    <a:pt x="811" y="174"/>
                    <a:pt x="816" y="175"/>
                    <a:pt x="818" y="178"/>
                  </a:cubicBezTo>
                  <a:cubicBezTo>
                    <a:pt x="828" y="191"/>
                    <a:pt x="838" y="205"/>
                    <a:pt x="846" y="219"/>
                  </a:cubicBezTo>
                  <a:cubicBezTo>
                    <a:pt x="849" y="223"/>
                    <a:pt x="847" y="228"/>
                    <a:pt x="844" y="230"/>
                  </a:cubicBezTo>
                  <a:cubicBezTo>
                    <a:pt x="842" y="231"/>
                    <a:pt x="841" y="231"/>
                    <a:pt x="839" y="231"/>
                  </a:cubicBezTo>
                  <a:close/>
                  <a:moveTo>
                    <a:pt x="131" y="155"/>
                  </a:moveTo>
                  <a:cubicBezTo>
                    <a:pt x="129" y="155"/>
                    <a:pt x="127" y="155"/>
                    <a:pt x="125" y="153"/>
                  </a:cubicBezTo>
                  <a:cubicBezTo>
                    <a:pt x="122" y="150"/>
                    <a:pt x="122" y="145"/>
                    <a:pt x="125" y="142"/>
                  </a:cubicBezTo>
                  <a:cubicBezTo>
                    <a:pt x="136" y="130"/>
                    <a:pt x="148" y="118"/>
                    <a:pt x="161" y="108"/>
                  </a:cubicBezTo>
                  <a:cubicBezTo>
                    <a:pt x="164" y="105"/>
                    <a:pt x="169" y="105"/>
                    <a:pt x="172" y="109"/>
                  </a:cubicBezTo>
                  <a:cubicBezTo>
                    <a:pt x="175" y="112"/>
                    <a:pt x="174" y="117"/>
                    <a:pt x="171" y="120"/>
                  </a:cubicBezTo>
                  <a:cubicBezTo>
                    <a:pt x="159" y="130"/>
                    <a:pt x="147" y="141"/>
                    <a:pt x="137" y="153"/>
                  </a:cubicBezTo>
                  <a:cubicBezTo>
                    <a:pt x="135" y="154"/>
                    <a:pt x="133" y="155"/>
                    <a:pt x="131" y="155"/>
                  </a:cubicBezTo>
                  <a:close/>
                  <a:moveTo>
                    <a:pt x="781" y="154"/>
                  </a:moveTo>
                  <a:cubicBezTo>
                    <a:pt x="779" y="154"/>
                    <a:pt x="776" y="153"/>
                    <a:pt x="775" y="152"/>
                  </a:cubicBezTo>
                  <a:cubicBezTo>
                    <a:pt x="764" y="140"/>
                    <a:pt x="752" y="129"/>
                    <a:pt x="740" y="119"/>
                  </a:cubicBezTo>
                  <a:cubicBezTo>
                    <a:pt x="737" y="116"/>
                    <a:pt x="737" y="111"/>
                    <a:pt x="739" y="108"/>
                  </a:cubicBezTo>
                  <a:cubicBezTo>
                    <a:pt x="742" y="105"/>
                    <a:pt x="747" y="104"/>
                    <a:pt x="751" y="107"/>
                  </a:cubicBezTo>
                  <a:cubicBezTo>
                    <a:pt x="763" y="118"/>
                    <a:pt x="775" y="129"/>
                    <a:pt x="786" y="141"/>
                  </a:cubicBezTo>
                  <a:cubicBezTo>
                    <a:pt x="789" y="144"/>
                    <a:pt x="789" y="149"/>
                    <a:pt x="786" y="152"/>
                  </a:cubicBezTo>
                  <a:cubicBezTo>
                    <a:pt x="785" y="154"/>
                    <a:pt x="783" y="154"/>
                    <a:pt x="781" y="154"/>
                  </a:cubicBezTo>
                  <a:close/>
                  <a:moveTo>
                    <a:pt x="204" y="92"/>
                  </a:moveTo>
                  <a:cubicBezTo>
                    <a:pt x="202" y="92"/>
                    <a:pt x="199" y="91"/>
                    <a:pt x="198" y="89"/>
                  </a:cubicBezTo>
                  <a:cubicBezTo>
                    <a:pt x="195" y="85"/>
                    <a:pt x="196" y="80"/>
                    <a:pt x="200" y="78"/>
                  </a:cubicBezTo>
                  <a:cubicBezTo>
                    <a:pt x="213" y="69"/>
                    <a:pt x="228" y="60"/>
                    <a:pt x="242" y="52"/>
                  </a:cubicBezTo>
                  <a:cubicBezTo>
                    <a:pt x="246" y="50"/>
                    <a:pt x="251" y="52"/>
                    <a:pt x="253" y="56"/>
                  </a:cubicBezTo>
                  <a:cubicBezTo>
                    <a:pt x="255" y="60"/>
                    <a:pt x="253" y="64"/>
                    <a:pt x="250" y="66"/>
                  </a:cubicBezTo>
                  <a:cubicBezTo>
                    <a:pt x="236" y="74"/>
                    <a:pt x="222" y="82"/>
                    <a:pt x="209" y="91"/>
                  </a:cubicBezTo>
                  <a:cubicBezTo>
                    <a:pt x="208" y="92"/>
                    <a:pt x="206" y="92"/>
                    <a:pt x="204" y="92"/>
                  </a:cubicBezTo>
                  <a:close/>
                  <a:moveTo>
                    <a:pt x="707" y="92"/>
                  </a:moveTo>
                  <a:cubicBezTo>
                    <a:pt x="705" y="92"/>
                    <a:pt x="704" y="91"/>
                    <a:pt x="702" y="90"/>
                  </a:cubicBezTo>
                  <a:cubicBezTo>
                    <a:pt x="689" y="81"/>
                    <a:pt x="676" y="73"/>
                    <a:pt x="662" y="66"/>
                  </a:cubicBezTo>
                  <a:cubicBezTo>
                    <a:pt x="658" y="64"/>
                    <a:pt x="656" y="59"/>
                    <a:pt x="658" y="55"/>
                  </a:cubicBezTo>
                  <a:cubicBezTo>
                    <a:pt x="660" y="51"/>
                    <a:pt x="665" y="50"/>
                    <a:pt x="669" y="52"/>
                  </a:cubicBezTo>
                  <a:cubicBezTo>
                    <a:pt x="683" y="59"/>
                    <a:pt x="698" y="68"/>
                    <a:pt x="711" y="77"/>
                  </a:cubicBezTo>
                  <a:cubicBezTo>
                    <a:pt x="715" y="80"/>
                    <a:pt x="716" y="85"/>
                    <a:pt x="713" y="88"/>
                  </a:cubicBezTo>
                  <a:cubicBezTo>
                    <a:pt x="712" y="90"/>
                    <a:pt x="709" y="92"/>
                    <a:pt x="707" y="92"/>
                  </a:cubicBezTo>
                  <a:close/>
                  <a:moveTo>
                    <a:pt x="290" y="47"/>
                  </a:moveTo>
                  <a:cubicBezTo>
                    <a:pt x="287" y="47"/>
                    <a:pt x="284" y="45"/>
                    <a:pt x="282" y="42"/>
                  </a:cubicBezTo>
                  <a:cubicBezTo>
                    <a:pt x="281" y="38"/>
                    <a:pt x="283" y="33"/>
                    <a:pt x="287" y="32"/>
                  </a:cubicBezTo>
                  <a:cubicBezTo>
                    <a:pt x="302" y="25"/>
                    <a:pt x="318" y="20"/>
                    <a:pt x="334" y="16"/>
                  </a:cubicBezTo>
                  <a:cubicBezTo>
                    <a:pt x="338" y="15"/>
                    <a:pt x="342" y="17"/>
                    <a:pt x="343" y="21"/>
                  </a:cubicBezTo>
                  <a:cubicBezTo>
                    <a:pt x="345" y="26"/>
                    <a:pt x="342" y="30"/>
                    <a:pt x="338" y="31"/>
                  </a:cubicBezTo>
                  <a:cubicBezTo>
                    <a:pt x="323" y="35"/>
                    <a:pt x="307" y="40"/>
                    <a:pt x="293" y="46"/>
                  </a:cubicBezTo>
                  <a:cubicBezTo>
                    <a:pt x="292" y="47"/>
                    <a:pt x="291" y="47"/>
                    <a:pt x="290" y="47"/>
                  </a:cubicBezTo>
                  <a:close/>
                  <a:moveTo>
                    <a:pt x="621" y="46"/>
                  </a:moveTo>
                  <a:cubicBezTo>
                    <a:pt x="620" y="46"/>
                    <a:pt x="619" y="46"/>
                    <a:pt x="618" y="46"/>
                  </a:cubicBezTo>
                  <a:cubicBezTo>
                    <a:pt x="604" y="40"/>
                    <a:pt x="588" y="35"/>
                    <a:pt x="573" y="31"/>
                  </a:cubicBezTo>
                  <a:cubicBezTo>
                    <a:pt x="569" y="30"/>
                    <a:pt x="566" y="25"/>
                    <a:pt x="568" y="21"/>
                  </a:cubicBezTo>
                  <a:cubicBezTo>
                    <a:pt x="569" y="17"/>
                    <a:pt x="573" y="14"/>
                    <a:pt x="577" y="15"/>
                  </a:cubicBezTo>
                  <a:cubicBezTo>
                    <a:pt x="593" y="20"/>
                    <a:pt x="609" y="25"/>
                    <a:pt x="624" y="31"/>
                  </a:cubicBezTo>
                  <a:cubicBezTo>
                    <a:pt x="628" y="33"/>
                    <a:pt x="630" y="37"/>
                    <a:pt x="629" y="41"/>
                  </a:cubicBezTo>
                  <a:cubicBezTo>
                    <a:pt x="627" y="45"/>
                    <a:pt x="624" y="46"/>
                    <a:pt x="621" y="46"/>
                  </a:cubicBezTo>
                  <a:close/>
                  <a:moveTo>
                    <a:pt x="383" y="21"/>
                  </a:moveTo>
                  <a:cubicBezTo>
                    <a:pt x="379" y="21"/>
                    <a:pt x="376" y="18"/>
                    <a:pt x="375" y="14"/>
                  </a:cubicBezTo>
                  <a:cubicBezTo>
                    <a:pt x="374" y="10"/>
                    <a:pt x="377" y="6"/>
                    <a:pt x="382" y="5"/>
                  </a:cubicBezTo>
                  <a:cubicBezTo>
                    <a:pt x="398" y="2"/>
                    <a:pt x="414" y="1"/>
                    <a:pt x="431" y="0"/>
                  </a:cubicBezTo>
                  <a:cubicBezTo>
                    <a:pt x="435" y="0"/>
                    <a:pt x="439" y="3"/>
                    <a:pt x="439" y="7"/>
                  </a:cubicBezTo>
                  <a:cubicBezTo>
                    <a:pt x="439" y="12"/>
                    <a:pt x="436" y="15"/>
                    <a:pt x="432" y="16"/>
                  </a:cubicBezTo>
                  <a:cubicBezTo>
                    <a:pt x="416" y="17"/>
                    <a:pt x="400" y="18"/>
                    <a:pt x="384" y="21"/>
                  </a:cubicBezTo>
                  <a:cubicBezTo>
                    <a:pt x="384" y="21"/>
                    <a:pt x="383" y="21"/>
                    <a:pt x="383" y="21"/>
                  </a:cubicBezTo>
                  <a:close/>
                  <a:moveTo>
                    <a:pt x="528" y="21"/>
                  </a:moveTo>
                  <a:cubicBezTo>
                    <a:pt x="527" y="21"/>
                    <a:pt x="527" y="21"/>
                    <a:pt x="527" y="21"/>
                  </a:cubicBezTo>
                  <a:cubicBezTo>
                    <a:pt x="511" y="18"/>
                    <a:pt x="495" y="16"/>
                    <a:pt x="479" y="16"/>
                  </a:cubicBezTo>
                  <a:cubicBezTo>
                    <a:pt x="475" y="15"/>
                    <a:pt x="472" y="12"/>
                    <a:pt x="472" y="7"/>
                  </a:cubicBezTo>
                  <a:cubicBezTo>
                    <a:pt x="472" y="3"/>
                    <a:pt x="476" y="0"/>
                    <a:pt x="480" y="0"/>
                  </a:cubicBezTo>
                  <a:cubicBezTo>
                    <a:pt x="497" y="1"/>
                    <a:pt x="513" y="2"/>
                    <a:pt x="529" y="5"/>
                  </a:cubicBezTo>
                  <a:cubicBezTo>
                    <a:pt x="534" y="6"/>
                    <a:pt x="536" y="10"/>
                    <a:pt x="536" y="14"/>
                  </a:cubicBezTo>
                  <a:cubicBezTo>
                    <a:pt x="535" y="18"/>
                    <a:pt x="532" y="21"/>
                    <a:pt x="528" y="21"/>
                  </a:cubicBezTo>
                  <a:close/>
                </a:path>
              </a:pathLst>
            </a:custGeom>
            <a:solidFill>
              <a:schemeClr val="accent1"/>
            </a:solidFill>
            <a:ln>
              <a:noFill/>
            </a:ln>
          </p:spPr>
          <p:txBody>
            <a:bodyPr vert="horz" wrap="square" lIns="22359" tIns="11180" rIns="22359" bIns="11180" numCol="1" anchor="t" anchorCtr="0" compatLnSpc="1">
              <a:prstTxWarp prst="textNoShape">
                <a:avLst/>
              </a:prstTxWarp>
            </a:bodyPr>
            <a:lstStyle/>
            <a:p>
              <a:pPr algn="ctr" defTabSz="223571" fontAlgn="auto">
                <a:spcBef>
                  <a:spcPts val="0"/>
                </a:spcBef>
                <a:spcAft>
                  <a:spcPts val="0"/>
                </a:spcAft>
                <a:defRPr/>
              </a:pPr>
              <a:endParaRPr lang="en-US" sz="440" dirty="0">
                <a:solidFill>
                  <a:srgbClr val="575757"/>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9" name="任意多边形: 形状 58">
              <a:extLst>
                <a:ext uri="{FF2B5EF4-FFF2-40B4-BE49-F238E27FC236}">
                  <a16:creationId xmlns:a16="http://schemas.microsoft.com/office/drawing/2014/main" id="{08ECD350-B48C-B86B-9B0A-AA16C5CFD5F3}"/>
                </a:ext>
              </a:extLst>
            </p:cNvPr>
            <p:cNvSpPr>
              <a:spLocks/>
            </p:cNvSpPr>
            <p:nvPr/>
          </p:nvSpPr>
          <p:spPr bwMode="auto">
            <a:xfrm rot="16200000">
              <a:off x="6432597" y="3642998"/>
              <a:ext cx="414259" cy="203117"/>
            </a:xfrm>
            <a:custGeom>
              <a:avLst/>
              <a:gdLst>
                <a:gd name="connsiteX0" fmla="*/ 872354 w 873226"/>
                <a:gd name="connsiteY0" fmla="*/ 25276 h 428156"/>
                <a:gd name="connsiteX1" fmla="*/ 511320 w 873226"/>
                <a:gd name="connsiteY1" fmla="*/ 335134 h 428156"/>
                <a:gd name="connsiteX2" fmla="*/ 493759 w 873226"/>
                <a:gd name="connsiteY2" fmla="*/ 336558 h 428156"/>
                <a:gd name="connsiteX3" fmla="*/ 493188 w 873226"/>
                <a:gd name="connsiteY3" fmla="*/ 337634 h 428156"/>
                <a:gd name="connsiteX4" fmla="*/ 448596 w 873226"/>
                <a:gd name="connsiteY4" fmla="*/ 421613 h 428156"/>
                <a:gd name="connsiteX5" fmla="*/ 427833 w 873226"/>
                <a:gd name="connsiteY5" fmla="*/ 421613 h 428156"/>
                <a:gd name="connsiteX6" fmla="*/ 391164 w 873226"/>
                <a:gd name="connsiteY6" fmla="*/ 359265 h 428156"/>
                <a:gd name="connsiteX7" fmla="*/ 377741 w 873226"/>
                <a:gd name="connsiteY7" fmla="*/ 336444 h 428156"/>
                <a:gd name="connsiteX8" fmla="*/ 361655 w 873226"/>
                <a:gd name="connsiteY8" fmla="*/ 335134 h 428156"/>
                <a:gd name="connsiteX9" fmla="*/ 1276 w 873226"/>
                <a:gd name="connsiteY9" fmla="*/ 25275 h 428156"/>
                <a:gd name="connsiteX10" fmla="*/ 19851 w 873226"/>
                <a:gd name="connsiteY10" fmla="*/ 0 h 428156"/>
                <a:gd name="connsiteX11" fmla="*/ 37449 w 873226"/>
                <a:gd name="connsiteY11" fmla="*/ 13610 h 428156"/>
                <a:gd name="connsiteX12" fmla="*/ 436326 w 873226"/>
                <a:gd name="connsiteY12" fmla="*/ 303301 h 428156"/>
                <a:gd name="connsiteX13" fmla="*/ 835204 w 873226"/>
                <a:gd name="connsiteY13" fmla="*/ 13610 h 428156"/>
                <a:gd name="connsiteX14" fmla="*/ 853779 w 873226"/>
                <a:gd name="connsiteY14" fmla="*/ 1 h 428156"/>
                <a:gd name="connsiteX15" fmla="*/ 872354 w 873226"/>
                <a:gd name="connsiteY15" fmla="*/ 25276 h 4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3226" h="428156">
                  <a:moveTo>
                    <a:pt x="872354" y="25276"/>
                  </a:moveTo>
                  <a:cubicBezTo>
                    <a:pt x="821028" y="185189"/>
                    <a:pt x="682126" y="307144"/>
                    <a:pt x="511320" y="335134"/>
                  </a:cubicBezTo>
                  <a:lnTo>
                    <a:pt x="493759" y="336558"/>
                  </a:lnTo>
                  <a:lnTo>
                    <a:pt x="493188" y="337634"/>
                  </a:lnTo>
                  <a:cubicBezTo>
                    <a:pt x="486818" y="349631"/>
                    <a:pt x="474077" y="373625"/>
                    <a:pt x="448596" y="421613"/>
                  </a:cubicBezTo>
                  <a:cubicBezTo>
                    <a:pt x="443877" y="430338"/>
                    <a:pt x="432552" y="430338"/>
                    <a:pt x="427833" y="421613"/>
                  </a:cubicBezTo>
                  <a:cubicBezTo>
                    <a:pt x="427833" y="421613"/>
                    <a:pt x="427833" y="421613"/>
                    <a:pt x="391164" y="359265"/>
                  </a:cubicBezTo>
                  <a:lnTo>
                    <a:pt x="377741" y="336444"/>
                  </a:lnTo>
                  <a:lnTo>
                    <a:pt x="361655" y="335134"/>
                  </a:lnTo>
                  <a:cubicBezTo>
                    <a:pt x="191503" y="307144"/>
                    <a:pt x="52602" y="185189"/>
                    <a:pt x="1276" y="25275"/>
                  </a:cubicBezTo>
                  <a:cubicBezTo>
                    <a:pt x="-3612" y="12638"/>
                    <a:pt x="6164" y="0"/>
                    <a:pt x="19851" y="0"/>
                  </a:cubicBezTo>
                  <a:cubicBezTo>
                    <a:pt x="27672" y="0"/>
                    <a:pt x="35493" y="4861"/>
                    <a:pt x="37449" y="13610"/>
                  </a:cubicBezTo>
                  <a:cubicBezTo>
                    <a:pt x="92196" y="180814"/>
                    <a:pt x="250574" y="303301"/>
                    <a:pt x="436326" y="303301"/>
                  </a:cubicBezTo>
                  <a:cubicBezTo>
                    <a:pt x="623056" y="303301"/>
                    <a:pt x="781433" y="180814"/>
                    <a:pt x="835204" y="13610"/>
                  </a:cubicBezTo>
                  <a:cubicBezTo>
                    <a:pt x="837159" y="4861"/>
                    <a:pt x="844980" y="1"/>
                    <a:pt x="853779" y="1"/>
                  </a:cubicBezTo>
                  <a:cubicBezTo>
                    <a:pt x="866488" y="1"/>
                    <a:pt x="876265" y="12638"/>
                    <a:pt x="872354" y="25276"/>
                  </a:cubicBezTo>
                  <a:close/>
                </a:path>
              </a:pathLst>
            </a:custGeom>
            <a:solidFill>
              <a:schemeClr val="accent1"/>
            </a:solidFill>
            <a:ln>
              <a:noFill/>
            </a:ln>
          </p:spPr>
          <p:txBody>
            <a:bodyPr vert="horz" wrap="square" lIns="22359" tIns="11180" rIns="22359" bIns="11180" numCol="1" anchor="t" anchorCtr="0" compatLnSpc="1">
              <a:prstTxWarp prst="textNoShape">
                <a:avLst/>
              </a:prstTxWarp>
              <a:noAutofit/>
            </a:bodyPr>
            <a:lstStyle/>
            <a:p>
              <a:pPr algn="ctr" defTabSz="223571" fontAlgn="auto">
                <a:spcBef>
                  <a:spcPts val="0"/>
                </a:spcBef>
                <a:spcAft>
                  <a:spcPts val="0"/>
                </a:spcAft>
                <a:defRPr/>
              </a:pPr>
              <a:endParaRPr lang="en-US" sz="440" dirty="0">
                <a:solidFill>
                  <a:srgbClr val="575757"/>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0" name="Oval 11">
              <a:extLst>
                <a:ext uri="{FF2B5EF4-FFF2-40B4-BE49-F238E27FC236}">
                  <a16:creationId xmlns:a16="http://schemas.microsoft.com/office/drawing/2014/main" id="{89F7AD90-43B8-232D-D12E-30FEA4FB3BC6}"/>
                </a:ext>
              </a:extLst>
            </p:cNvPr>
            <p:cNvSpPr>
              <a:spLocks noChangeArrowheads="1"/>
            </p:cNvSpPr>
            <p:nvPr/>
          </p:nvSpPr>
          <p:spPr bwMode="auto">
            <a:xfrm rot="5400000" flipH="1">
              <a:off x="6316098" y="3577031"/>
              <a:ext cx="334677" cy="335051"/>
            </a:xfrm>
            <a:prstGeom prst="ellipse">
              <a:avLst/>
            </a:prstGeom>
            <a:gradFill>
              <a:gsLst>
                <a:gs pos="28000">
                  <a:schemeClr val="bg1">
                    <a:alpha val="0"/>
                  </a:schemeClr>
                </a:gs>
                <a:gs pos="100000">
                  <a:schemeClr val="accent1"/>
                </a:gs>
              </a:gsLst>
              <a:path path="circle">
                <a:fillToRect l="50000" t="50000" r="50000" b="5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200"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62" name="组合 61">
            <a:extLst>
              <a:ext uri="{FF2B5EF4-FFF2-40B4-BE49-F238E27FC236}">
                <a16:creationId xmlns:a16="http://schemas.microsoft.com/office/drawing/2014/main" id="{D46A53C2-F474-1E07-4EE9-1E53D6EFB12D}"/>
              </a:ext>
            </a:extLst>
          </p:cNvPr>
          <p:cNvGrpSpPr/>
          <p:nvPr/>
        </p:nvGrpSpPr>
        <p:grpSpPr>
          <a:xfrm>
            <a:off x="641253" y="2749550"/>
            <a:ext cx="729280" cy="653940"/>
            <a:chOff x="6273780" y="3534953"/>
            <a:chExt cx="467505" cy="419210"/>
          </a:xfrm>
        </p:grpSpPr>
        <p:sp>
          <p:nvSpPr>
            <p:cNvPr id="63" name="Freeform 8">
              <a:extLst>
                <a:ext uri="{FF2B5EF4-FFF2-40B4-BE49-F238E27FC236}">
                  <a16:creationId xmlns:a16="http://schemas.microsoft.com/office/drawing/2014/main" id="{D74E50AF-2981-4810-0DB5-64E383ADCBA0}"/>
                </a:ext>
              </a:extLst>
            </p:cNvPr>
            <p:cNvSpPr>
              <a:spLocks noEditPoints="1"/>
            </p:cNvSpPr>
            <p:nvPr/>
          </p:nvSpPr>
          <p:spPr bwMode="auto">
            <a:xfrm rot="16200000">
              <a:off x="6273832" y="3534901"/>
              <a:ext cx="419210" cy="419313"/>
            </a:xfrm>
            <a:custGeom>
              <a:avLst/>
              <a:gdLst>
                <a:gd name="T0" fmla="*/ 433 w 912"/>
                <a:gd name="T1" fmla="*/ 894 h 910"/>
                <a:gd name="T2" fmla="*/ 456 w 912"/>
                <a:gd name="T3" fmla="*/ 910 h 910"/>
                <a:gd name="T4" fmla="*/ 329 w 912"/>
                <a:gd name="T5" fmla="*/ 884 h 910"/>
                <a:gd name="T6" fmla="*/ 384 w 912"/>
                <a:gd name="T7" fmla="*/ 905 h 910"/>
                <a:gd name="T8" fmla="*/ 574 w 912"/>
                <a:gd name="T9" fmla="*/ 879 h 910"/>
                <a:gd name="T10" fmla="*/ 529 w 912"/>
                <a:gd name="T11" fmla="*/ 905 h 910"/>
                <a:gd name="T12" fmla="*/ 240 w 912"/>
                <a:gd name="T13" fmla="*/ 847 h 910"/>
                <a:gd name="T14" fmla="*/ 291 w 912"/>
                <a:gd name="T15" fmla="*/ 879 h 910"/>
                <a:gd name="T16" fmla="*/ 662 w 912"/>
                <a:gd name="T17" fmla="*/ 843 h 910"/>
                <a:gd name="T18" fmla="*/ 622 w 912"/>
                <a:gd name="T19" fmla="*/ 879 h 910"/>
                <a:gd name="T20" fmla="*/ 160 w 912"/>
                <a:gd name="T21" fmla="*/ 791 h 910"/>
                <a:gd name="T22" fmla="*/ 205 w 912"/>
                <a:gd name="T23" fmla="*/ 834 h 910"/>
                <a:gd name="T24" fmla="*/ 741 w 912"/>
                <a:gd name="T25" fmla="*/ 790 h 910"/>
                <a:gd name="T26" fmla="*/ 708 w 912"/>
                <a:gd name="T27" fmla="*/ 833 h 910"/>
                <a:gd name="T28" fmla="*/ 95 w 912"/>
                <a:gd name="T29" fmla="*/ 720 h 910"/>
                <a:gd name="T30" fmla="*/ 131 w 912"/>
                <a:gd name="T31" fmla="*/ 771 h 910"/>
                <a:gd name="T32" fmla="*/ 806 w 912"/>
                <a:gd name="T33" fmla="*/ 721 h 910"/>
                <a:gd name="T34" fmla="*/ 781 w 912"/>
                <a:gd name="T35" fmla="*/ 771 h 910"/>
                <a:gd name="T36" fmla="*/ 47 w 912"/>
                <a:gd name="T37" fmla="*/ 636 h 910"/>
                <a:gd name="T38" fmla="*/ 73 w 912"/>
                <a:gd name="T39" fmla="*/ 694 h 910"/>
                <a:gd name="T40" fmla="*/ 855 w 912"/>
                <a:gd name="T41" fmla="*/ 639 h 910"/>
                <a:gd name="T42" fmla="*/ 840 w 912"/>
                <a:gd name="T43" fmla="*/ 694 h 910"/>
                <a:gd name="T44" fmla="*/ 17 w 912"/>
                <a:gd name="T45" fmla="*/ 544 h 910"/>
                <a:gd name="T46" fmla="*/ 32 w 912"/>
                <a:gd name="T47" fmla="*/ 606 h 910"/>
                <a:gd name="T48" fmla="*/ 886 w 912"/>
                <a:gd name="T49" fmla="*/ 549 h 910"/>
                <a:gd name="T50" fmla="*/ 881 w 912"/>
                <a:gd name="T51" fmla="*/ 606 h 910"/>
                <a:gd name="T52" fmla="*/ 8 w 912"/>
                <a:gd name="T53" fmla="*/ 447 h 910"/>
                <a:gd name="T54" fmla="*/ 12 w 912"/>
                <a:gd name="T55" fmla="*/ 512 h 910"/>
                <a:gd name="T56" fmla="*/ 893 w 912"/>
                <a:gd name="T57" fmla="*/ 502 h 910"/>
                <a:gd name="T58" fmla="*/ 912 w 912"/>
                <a:gd name="T59" fmla="*/ 454 h 910"/>
                <a:gd name="T60" fmla="*/ 11 w 912"/>
                <a:gd name="T61" fmla="*/ 415 h 910"/>
                <a:gd name="T62" fmla="*/ 20 w 912"/>
                <a:gd name="T63" fmla="*/ 351 h 910"/>
                <a:gd name="T64" fmla="*/ 901 w 912"/>
                <a:gd name="T65" fmla="*/ 413 h 910"/>
                <a:gd name="T66" fmla="*/ 901 w 912"/>
                <a:gd name="T67" fmla="*/ 356 h 910"/>
                <a:gd name="T68" fmla="*/ 32 w 912"/>
                <a:gd name="T69" fmla="*/ 320 h 910"/>
                <a:gd name="T70" fmla="*/ 53 w 912"/>
                <a:gd name="T71" fmla="*/ 260 h 910"/>
                <a:gd name="T72" fmla="*/ 880 w 912"/>
                <a:gd name="T73" fmla="*/ 319 h 910"/>
                <a:gd name="T74" fmla="*/ 869 w 912"/>
                <a:gd name="T75" fmla="*/ 263 h 910"/>
                <a:gd name="T76" fmla="*/ 72 w 912"/>
                <a:gd name="T77" fmla="*/ 232 h 910"/>
                <a:gd name="T78" fmla="*/ 104 w 912"/>
                <a:gd name="T79" fmla="*/ 178 h 910"/>
                <a:gd name="T80" fmla="*/ 839 w 912"/>
                <a:gd name="T81" fmla="*/ 231 h 910"/>
                <a:gd name="T82" fmla="*/ 818 w 912"/>
                <a:gd name="T83" fmla="*/ 178 h 910"/>
                <a:gd name="T84" fmla="*/ 131 w 912"/>
                <a:gd name="T85" fmla="*/ 155 h 910"/>
                <a:gd name="T86" fmla="*/ 172 w 912"/>
                <a:gd name="T87" fmla="*/ 109 h 910"/>
                <a:gd name="T88" fmla="*/ 781 w 912"/>
                <a:gd name="T89" fmla="*/ 154 h 910"/>
                <a:gd name="T90" fmla="*/ 751 w 912"/>
                <a:gd name="T91" fmla="*/ 107 h 910"/>
                <a:gd name="T92" fmla="*/ 204 w 912"/>
                <a:gd name="T93" fmla="*/ 92 h 910"/>
                <a:gd name="T94" fmla="*/ 253 w 912"/>
                <a:gd name="T95" fmla="*/ 56 h 910"/>
                <a:gd name="T96" fmla="*/ 707 w 912"/>
                <a:gd name="T97" fmla="*/ 92 h 910"/>
                <a:gd name="T98" fmla="*/ 669 w 912"/>
                <a:gd name="T99" fmla="*/ 52 h 910"/>
                <a:gd name="T100" fmla="*/ 290 w 912"/>
                <a:gd name="T101" fmla="*/ 47 h 910"/>
                <a:gd name="T102" fmla="*/ 343 w 912"/>
                <a:gd name="T103" fmla="*/ 21 h 910"/>
                <a:gd name="T104" fmla="*/ 621 w 912"/>
                <a:gd name="T105" fmla="*/ 46 h 910"/>
                <a:gd name="T106" fmla="*/ 577 w 912"/>
                <a:gd name="T107" fmla="*/ 15 h 910"/>
                <a:gd name="T108" fmla="*/ 383 w 912"/>
                <a:gd name="T109" fmla="*/ 21 h 910"/>
                <a:gd name="T110" fmla="*/ 439 w 912"/>
                <a:gd name="T111" fmla="*/ 7 h 910"/>
                <a:gd name="T112" fmla="*/ 528 w 912"/>
                <a:gd name="T113" fmla="*/ 21 h 910"/>
                <a:gd name="T114" fmla="*/ 480 w 912"/>
                <a:gd name="T115"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2" h="910">
                  <a:moveTo>
                    <a:pt x="456" y="910"/>
                  </a:moveTo>
                  <a:cubicBezTo>
                    <a:pt x="448" y="910"/>
                    <a:pt x="440" y="910"/>
                    <a:pt x="432" y="910"/>
                  </a:cubicBezTo>
                  <a:cubicBezTo>
                    <a:pt x="427" y="910"/>
                    <a:pt x="424" y="906"/>
                    <a:pt x="424" y="901"/>
                  </a:cubicBezTo>
                  <a:cubicBezTo>
                    <a:pt x="424" y="897"/>
                    <a:pt x="428" y="894"/>
                    <a:pt x="433" y="894"/>
                  </a:cubicBezTo>
                  <a:cubicBezTo>
                    <a:pt x="448" y="895"/>
                    <a:pt x="464" y="895"/>
                    <a:pt x="480" y="894"/>
                  </a:cubicBezTo>
                  <a:cubicBezTo>
                    <a:pt x="485" y="894"/>
                    <a:pt x="488" y="897"/>
                    <a:pt x="489" y="901"/>
                  </a:cubicBezTo>
                  <a:cubicBezTo>
                    <a:pt x="489" y="906"/>
                    <a:pt x="485" y="910"/>
                    <a:pt x="481" y="910"/>
                  </a:cubicBezTo>
                  <a:cubicBezTo>
                    <a:pt x="473" y="910"/>
                    <a:pt x="464" y="910"/>
                    <a:pt x="456" y="910"/>
                  </a:cubicBezTo>
                  <a:close/>
                  <a:moveTo>
                    <a:pt x="384" y="905"/>
                  </a:moveTo>
                  <a:cubicBezTo>
                    <a:pt x="384" y="905"/>
                    <a:pt x="383" y="905"/>
                    <a:pt x="383" y="905"/>
                  </a:cubicBezTo>
                  <a:cubicBezTo>
                    <a:pt x="367" y="902"/>
                    <a:pt x="350" y="898"/>
                    <a:pt x="334" y="894"/>
                  </a:cubicBezTo>
                  <a:cubicBezTo>
                    <a:pt x="330" y="893"/>
                    <a:pt x="328" y="888"/>
                    <a:pt x="329" y="884"/>
                  </a:cubicBezTo>
                  <a:cubicBezTo>
                    <a:pt x="330" y="880"/>
                    <a:pt x="335" y="878"/>
                    <a:pt x="339" y="879"/>
                  </a:cubicBezTo>
                  <a:cubicBezTo>
                    <a:pt x="354" y="883"/>
                    <a:pt x="370" y="886"/>
                    <a:pt x="385" y="889"/>
                  </a:cubicBezTo>
                  <a:cubicBezTo>
                    <a:pt x="390" y="890"/>
                    <a:pt x="393" y="894"/>
                    <a:pt x="392" y="898"/>
                  </a:cubicBezTo>
                  <a:cubicBezTo>
                    <a:pt x="391" y="902"/>
                    <a:pt x="388" y="905"/>
                    <a:pt x="384" y="905"/>
                  </a:cubicBezTo>
                  <a:close/>
                  <a:moveTo>
                    <a:pt x="529" y="905"/>
                  </a:moveTo>
                  <a:cubicBezTo>
                    <a:pt x="525" y="905"/>
                    <a:pt x="522" y="902"/>
                    <a:pt x="521" y="898"/>
                  </a:cubicBezTo>
                  <a:cubicBezTo>
                    <a:pt x="520" y="894"/>
                    <a:pt x="523" y="889"/>
                    <a:pt x="528" y="889"/>
                  </a:cubicBezTo>
                  <a:cubicBezTo>
                    <a:pt x="543" y="886"/>
                    <a:pt x="559" y="883"/>
                    <a:pt x="574" y="879"/>
                  </a:cubicBezTo>
                  <a:cubicBezTo>
                    <a:pt x="578" y="877"/>
                    <a:pt x="583" y="880"/>
                    <a:pt x="584" y="884"/>
                  </a:cubicBezTo>
                  <a:cubicBezTo>
                    <a:pt x="585" y="888"/>
                    <a:pt x="583" y="893"/>
                    <a:pt x="578" y="894"/>
                  </a:cubicBezTo>
                  <a:cubicBezTo>
                    <a:pt x="562" y="898"/>
                    <a:pt x="546" y="902"/>
                    <a:pt x="530" y="904"/>
                  </a:cubicBezTo>
                  <a:cubicBezTo>
                    <a:pt x="530" y="905"/>
                    <a:pt x="529" y="905"/>
                    <a:pt x="529" y="905"/>
                  </a:cubicBezTo>
                  <a:close/>
                  <a:moveTo>
                    <a:pt x="291" y="879"/>
                  </a:moveTo>
                  <a:cubicBezTo>
                    <a:pt x="290" y="879"/>
                    <a:pt x="289" y="879"/>
                    <a:pt x="288" y="878"/>
                  </a:cubicBezTo>
                  <a:cubicBezTo>
                    <a:pt x="272" y="872"/>
                    <a:pt x="257" y="865"/>
                    <a:pt x="243" y="858"/>
                  </a:cubicBezTo>
                  <a:cubicBezTo>
                    <a:pt x="239" y="856"/>
                    <a:pt x="238" y="851"/>
                    <a:pt x="240" y="847"/>
                  </a:cubicBezTo>
                  <a:cubicBezTo>
                    <a:pt x="242" y="843"/>
                    <a:pt x="246" y="841"/>
                    <a:pt x="250" y="844"/>
                  </a:cubicBezTo>
                  <a:cubicBezTo>
                    <a:pt x="264" y="851"/>
                    <a:pt x="279" y="858"/>
                    <a:pt x="294" y="864"/>
                  </a:cubicBezTo>
                  <a:cubicBezTo>
                    <a:pt x="298" y="865"/>
                    <a:pt x="300" y="870"/>
                    <a:pt x="298" y="874"/>
                  </a:cubicBezTo>
                  <a:cubicBezTo>
                    <a:pt x="297" y="877"/>
                    <a:pt x="294" y="879"/>
                    <a:pt x="291" y="879"/>
                  </a:cubicBezTo>
                  <a:close/>
                  <a:moveTo>
                    <a:pt x="622" y="879"/>
                  </a:moveTo>
                  <a:cubicBezTo>
                    <a:pt x="619" y="879"/>
                    <a:pt x="616" y="877"/>
                    <a:pt x="615" y="874"/>
                  </a:cubicBezTo>
                  <a:cubicBezTo>
                    <a:pt x="613" y="870"/>
                    <a:pt x="615" y="865"/>
                    <a:pt x="619" y="863"/>
                  </a:cubicBezTo>
                  <a:cubicBezTo>
                    <a:pt x="634" y="858"/>
                    <a:pt x="648" y="851"/>
                    <a:pt x="662" y="843"/>
                  </a:cubicBezTo>
                  <a:cubicBezTo>
                    <a:pt x="666" y="841"/>
                    <a:pt x="671" y="843"/>
                    <a:pt x="673" y="847"/>
                  </a:cubicBezTo>
                  <a:cubicBezTo>
                    <a:pt x="675" y="851"/>
                    <a:pt x="674" y="855"/>
                    <a:pt x="670" y="857"/>
                  </a:cubicBezTo>
                  <a:cubicBezTo>
                    <a:pt x="655" y="865"/>
                    <a:pt x="640" y="872"/>
                    <a:pt x="625" y="878"/>
                  </a:cubicBezTo>
                  <a:cubicBezTo>
                    <a:pt x="624" y="879"/>
                    <a:pt x="623" y="879"/>
                    <a:pt x="622" y="879"/>
                  </a:cubicBezTo>
                  <a:close/>
                  <a:moveTo>
                    <a:pt x="205" y="834"/>
                  </a:moveTo>
                  <a:cubicBezTo>
                    <a:pt x="204" y="834"/>
                    <a:pt x="202" y="833"/>
                    <a:pt x="201" y="832"/>
                  </a:cubicBezTo>
                  <a:cubicBezTo>
                    <a:pt x="187" y="823"/>
                    <a:pt x="174" y="813"/>
                    <a:pt x="161" y="802"/>
                  </a:cubicBezTo>
                  <a:cubicBezTo>
                    <a:pt x="158" y="799"/>
                    <a:pt x="158" y="794"/>
                    <a:pt x="160" y="791"/>
                  </a:cubicBezTo>
                  <a:cubicBezTo>
                    <a:pt x="163" y="788"/>
                    <a:pt x="168" y="787"/>
                    <a:pt x="172" y="790"/>
                  </a:cubicBezTo>
                  <a:cubicBezTo>
                    <a:pt x="184" y="800"/>
                    <a:pt x="197" y="810"/>
                    <a:pt x="210" y="819"/>
                  </a:cubicBezTo>
                  <a:cubicBezTo>
                    <a:pt x="213" y="821"/>
                    <a:pt x="214" y="826"/>
                    <a:pt x="212" y="830"/>
                  </a:cubicBezTo>
                  <a:cubicBezTo>
                    <a:pt x="210" y="832"/>
                    <a:pt x="208" y="834"/>
                    <a:pt x="205" y="834"/>
                  </a:cubicBezTo>
                  <a:close/>
                  <a:moveTo>
                    <a:pt x="708" y="833"/>
                  </a:moveTo>
                  <a:cubicBezTo>
                    <a:pt x="705" y="833"/>
                    <a:pt x="702" y="832"/>
                    <a:pt x="701" y="830"/>
                  </a:cubicBezTo>
                  <a:cubicBezTo>
                    <a:pt x="698" y="826"/>
                    <a:pt x="699" y="821"/>
                    <a:pt x="703" y="819"/>
                  </a:cubicBezTo>
                  <a:cubicBezTo>
                    <a:pt x="716" y="810"/>
                    <a:pt x="729" y="800"/>
                    <a:pt x="741" y="790"/>
                  </a:cubicBezTo>
                  <a:cubicBezTo>
                    <a:pt x="744" y="787"/>
                    <a:pt x="749" y="787"/>
                    <a:pt x="752" y="791"/>
                  </a:cubicBezTo>
                  <a:cubicBezTo>
                    <a:pt x="755" y="794"/>
                    <a:pt x="755" y="799"/>
                    <a:pt x="751" y="802"/>
                  </a:cubicBezTo>
                  <a:cubicBezTo>
                    <a:pt x="739" y="813"/>
                    <a:pt x="726" y="823"/>
                    <a:pt x="712" y="832"/>
                  </a:cubicBezTo>
                  <a:cubicBezTo>
                    <a:pt x="711" y="833"/>
                    <a:pt x="709" y="833"/>
                    <a:pt x="708" y="833"/>
                  </a:cubicBezTo>
                  <a:close/>
                  <a:moveTo>
                    <a:pt x="131" y="771"/>
                  </a:moveTo>
                  <a:cubicBezTo>
                    <a:pt x="129" y="771"/>
                    <a:pt x="127" y="770"/>
                    <a:pt x="126" y="768"/>
                  </a:cubicBezTo>
                  <a:cubicBezTo>
                    <a:pt x="114" y="756"/>
                    <a:pt x="103" y="744"/>
                    <a:pt x="94" y="731"/>
                  </a:cubicBezTo>
                  <a:cubicBezTo>
                    <a:pt x="91" y="727"/>
                    <a:pt x="92" y="722"/>
                    <a:pt x="95" y="720"/>
                  </a:cubicBezTo>
                  <a:cubicBezTo>
                    <a:pt x="99" y="717"/>
                    <a:pt x="104" y="718"/>
                    <a:pt x="106" y="721"/>
                  </a:cubicBezTo>
                  <a:cubicBezTo>
                    <a:pt x="116" y="734"/>
                    <a:pt x="126" y="746"/>
                    <a:pt x="137" y="757"/>
                  </a:cubicBezTo>
                  <a:cubicBezTo>
                    <a:pt x="140" y="761"/>
                    <a:pt x="140" y="766"/>
                    <a:pt x="137" y="769"/>
                  </a:cubicBezTo>
                  <a:cubicBezTo>
                    <a:pt x="135" y="770"/>
                    <a:pt x="133" y="771"/>
                    <a:pt x="131" y="771"/>
                  </a:cubicBezTo>
                  <a:close/>
                  <a:moveTo>
                    <a:pt x="781" y="771"/>
                  </a:moveTo>
                  <a:cubicBezTo>
                    <a:pt x="779" y="771"/>
                    <a:pt x="777" y="770"/>
                    <a:pt x="776" y="768"/>
                  </a:cubicBezTo>
                  <a:cubicBezTo>
                    <a:pt x="773" y="765"/>
                    <a:pt x="772" y="760"/>
                    <a:pt x="775" y="757"/>
                  </a:cubicBezTo>
                  <a:cubicBezTo>
                    <a:pt x="786" y="746"/>
                    <a:pt x="797" y="733"/>
                    <a:pt x="806" y="721"/>
                  </a:cubicBezTo>
                  <a:cubicBezTo>
                    <a:pt x="809" y="717"/>
                    <a:pt x="814" y="717"/>
                    <a:pt x="817" y="719"/>
                  </a:cubicBezTo>
                  <a:cubicBezTo>
                    <a:pt x="821" y="722"/>
                    <a:pt x="822" y="727"/>
                    <a:pt x="819" y="731"/>
                  </a:cubicBezTo>
                  <a:cubicBezTo>
                    <a:pt x="809" y="744"/>
                    <a:pt x="798" y="756"/>
                    <a:pt x="787" y="768"/>
                  </a:cubicBezTo>
                  <a:cubicBezTo>
                    <a:pt x="785" y="770"/>
                    <a:pt x="783" y="771"/>
                    <a:pt x="781" y="771"/>
                  </a:cubicBezTo>
                  <a:close/>
                  <a:moveTo>
                    <a:pt x="73" y="694"/>
                  </a:moveTo>
                  <a:cubicBezTo>
                    <a:pt x="70" y="694"/>
                    <a:pt x="67" y="693"/>
                    <a:pt x="66" y="690"/>
                  </a:cubicBezTo>
                  <a:cubicBezTo>
                    <a:pt x="57" y="676"/>
                    <a:pt x="50" y="661"/>
                    <a:pt x="43" y="647"/>
                  </a:cubicBezTo>
                  <a:cubicBezTo>
                    <a:pt x="41" y="643"/>
                    <a:pt x="43" y="638"/>
                    <a:pt x="47" y="636"/>
                  </a:cubicBezTo>
                  <a:cubicBezTo>
                    <a:pt x="51" y="634"/>
                    <a:pt x="55" y="636"/>
                    <a:pt x="57" y="640"/>
                  </a:cubicBezTo>
                  <a:cubicBezTo>
                    <a:pt x="64" y="654"/>
                    <a:pt x="71" y="668"/>
                    <a:pt x="79" y="682"/>
                  </a:cubicBezTo>
                  <a:cubicBezTo>
                    <a:pt x="82" y="686"/>
                    <a:pt x="81" y="690"/>
                    <a:pt x="77" y="693"/>
                  </a:cubicBezTo>
                  <a:cubicBezTo>
                    <a:pt x="75" y="694"/>
                    <a:pt x="74" y="694"/>
                    <a:pt x="73" y="694"/>
                  </a:cubicBezTo>
                  <a:close/>
                  <a:moveTo>
                    <a:pt x="840" y="694"/>
                  </a:moveTo>
                  <a:cubicBezTo>
                    <a:pt x="838" y="694"/>
                    <a:pt x="837" y="693"/>
                    <a:pt x="836" y="692"/>
                  </a:cubicBezTo>
                  <a:cubicBezTo>
                    <a:pt x="832" y="690"/>
                    <a:pt x="831" y="685"/>
                    <a:pt x="833" y="681"/>
                  </a:cubicBezTo>
                  <a:cubicBezTo>
                    <a:pt x="841" y="668"/>
                    <a:pt x="849" y="654"/>
                    <a:pt x="855" y="639"/>
                  </a:cubicBezTo>
                  <a:cubicBezTo>
                    <a:pt x="857" y="635"/>
                    <a:pt x="862" y="634"/>
                    <a:pt x="866" y="636"/>
                  </a:cubicBezTo>
                  <a:cubicBezTo>
                    <a:pt x="870" y="637"/>
                    <a:pt x="872" y="642"/>
                    <a:pt x="870" y="646"/>
                  </a:cubicBezTo>
                  <a:cubicBezTo>
                    <a:pt x="863" y="661"/>
                    <a:pt x="855" y="676"/>
                    <a:pt x="847" y="690"/>
                  </a:cubicBezTo>
                  <a:cubicBezTo>
                    <a:pt x="845" y="692"/>
                    <a:pt x="843" y="694"/>
                    <a:pt x="840" y="694"/>
                  </a:cubicBezTo>
                  <a:close/>
                  <a:moveTo>
                    <a:pt x="32" y="606"/>
                  </a:moveTo>
                  <a:cubicBezTo>
                    <a:pt x="29" y="606"/>
                    <a:pt x="25" y="604"/>
                    <a:pt x="24" y="601"/>
                  </a:cubicBezTo>
                  <a:cubicBezTo>
                    <a:pt x="19" y="585"/>
                    <a:pt x="15" y="569"/>
                    <a:pt x="11" y="553"/>
                  </a:cubicBezTo>
                  <a:cubicBezTo>
                    <a:pt x="10" y="549"/>
                    <a:pt x="13" y="545"/>
                    <a:pt x="17" y="544"/>
                  </a:cubicBezTo>
                  <a:cubicBezTo>
                    <a:pt x="21" y="543"/>
                    <a:pt x="26" y="545"/>
                    <a:pt x="27" y="550"/>
                  </a:cubicBezTo>
                  <a:cubicBezTo>
                    <a:pt x="30" y="565"/>
                    <a:pt x="34" y="581"/>
                    <a:pt x="39" y="596"/>
                  </a:cubicBezTo>
                  <a:cubicBezTo>
                    <a:pt x="41" y="600"/>
                    <a:pt x="39" y="604"/>
                    <a:pt x="34" y="606"/>
                  </a:cubicBezTo>
                  <a:cubicBezTo>
                    <a:pt x="34" y="606"/>
                    <a:pt x="33" y="606"/>
                    <a:pt x="32" y="606"/>
                  </a:cubicBezTo>
                  <a:close/>
                  <a:moveTo>
                    <a:pt x="881" y="606"/>
                  </a:moveTo>
                  <a:cubicBezTo>
                    <a:pt x="880" y="606"/>
                    <a:pt x="879" y="606"/>
                    <a:pt x="878" y="605"/>
                  </a:cubicBezTo>
                  <a:cubicBezTo>
                    <a:pt x="874" y="604"/>
                    <a:pt x="872" y="599"/>
                    <a:pt x="873" y="595"/>
                  </a:cubicBezTo>
                  <a:cubicBezTo>
                    <a:pt x="878" y="580"/>
                    <a:pt x="882" y="565"/>
                    <a:pt x="886" y="549"/>
                  </a:cubicBezTo>
                  <a:cubicBezTo>
                    <a:pt x="887" y="545"/>
                    <a:pt x="891" y="542"/>
                    <a:pt x="895" y="543"/>
                  </a:cubicBezTo>
                  <a:cubicBezTo>
                    <a:pt x="900" y="544"/>
                    <a:pt x="902" y="548"/>
                    <a:pt x="901" y="553"/>
                  </a:cubicBezTo>
                  <a:cubicBezTo>
                    <a:pt x="898" y="569"/>
                    <a:pt x="893" y="585"/>
                    <a:pt x="888" y="600"/>
                  </a:cubicBezTo>
                  <a:cubicBezTo>
                    <a:pt x="887" y="604"/>
                    <a:pt x="884" y="606"/>
                    <a:pt x="881" y="606"/>
                  </a:cubicBezTo>
                  <a:close/>
                  <a:moveTo>
                    <a:pt x="11" y="512"/>
                  </a:moveTo>
                  <a:cubicBezTo>
                    <a:pt x="7" y="512"/>
                    <a:pt x="4" y="509"/>
                    <a:pt x="3" y="504"/>
                  </a:cubicBezTo>
                  <a:cubicBezTo>
                    <a:pt x="1" y="488"/>
                    <a:pt x="0" y="472"/>
                    <a:pt x="0" y="455"/>
                  </a:cubicBezTo>
                  <a:cubicBezTo>
                    <a:pt x="0" y="451"/>
                    <a:pt x="4" y="447"/>
                    <a:pt x="8" y="447"/>
                  </a:cubicBezTo>
                  <a:cubicBezTo>
                    <a:pt x="8" y="447"/>
                    <a:pt x="8" y="447"/>
                    <a:pt x="8" y="447"/>
                  </a:cubicBezTo>
                  <a:cubicBezTo>
                    <a:pt x="13" y="447"/>
                    <a:pt x="16" y="451"/>
                    <a:pt x="16" y="455"/>
                  </a:cubicBezTo>
                  <a:cubicBezTo>
                    <a:pt x="16" y="471"/>
                    <a:pt x="17" y="487"/>
                    <a:pt x="19" y="503"/>
                  </a:cubicBezTo>
                  <a:cubicBezTo>
                    <a:pt x="19" y="507"/>
                    <a:pt x="16" y="511"/>
                    <a:pt x="12" y="512"/>
                  </a:cubicBezTo>
                  <a:cubicBezTo>
                    <a:pt x="12" y="512"/>
                    <a:pt x="11" y="512"/>
                    <a:pt x="11" y="512"/>
                  </a:cubicBezTo>
                  <a:close/>
                  <a:moveTo>
                    <a:pt x="901" y="511"/>
                  </a:moveTo>
                  <a:cubicBezTo>
                    <a:pt x="901" y="511"/>
                    <a:pt x="901" y="511"/>
                    <a:pt x="900" y="511"/>
                  </a:cubicBezTo>
                  <a:cubicBezTo>
                    <a:pt x="896" y="511"/>
                    <a:pt x="893" y="507"/>
                    <a:pt x="893" y="502"/>
                  </a:cubicBezTo>
                  <a:cubicBezTo>
                    <a:pt x="895" y="487"/>
                    <a:pt x="896" y="471"/>
                    <a:pt x="896" y="455"/>
                  </a:cubicBezTo>
                  <a:cubicBezTo>
                    <a:pt x="896" y="454"/>
                    <a:pt x="896" y="454"/>
                    <a:pt x="896" y="454"/>
                  </a:cubicBezTo>
                  <a:cubicBezTo>
                    <a:pt x="896" y="449"/>
                    <a:pt x="899" y="446"/>
                    <a:pt x="904" y="446"/>
                  </a:cubicBezTo>
                  <a:cubicBezTo>
                    <a:pt x="908" y="446"/>
                    <a:pt x="912" y="449"/>
                    <a:pt x="912" y="454"/>
                  </a:cubicBezTo>
                  <a:cubicBezTo>
                    <a:pt x="912" y="455"/>
                    <a:pt x="912" y="455"/>
                    <a:pt x="912" y="455"/>
                  </a:cubicBezTo>
                  <a:cubicBezTo>
                    <a:pt x="912" y="471"/>
                    <a:pt x="911" y="488"/>
                    <a:pt x="909" y="504"/>
                  </a:cubicBezTo>
                  <a:cubicBezTo>
                    <a:pt x="909" y="508"/>
                    <a:pt x="905" y="511"/>
                    <a:pt x="901" y="511"/>
                  </a:cubicBezTo>
                  <a:close/>
                  <a:moveTo>
                    <a:pt x="11" y="415"/>
                  </a:moveTo>
                  <a:cubicBezTo>
                    <a:pt x="11" y="415"/>
                    <a:pt x="10" y="415"/>
                    <a:pt x="10" y="415"/>
                  </a:cubicBezTo>
                  <a:cubicBezTo>
                    <a:pt x="6" y="414"/>
                    <a:pt x="3" y="410"/>
                    <a:pt x="3" y="406"/>
                  </a:cubicBezTo>
                  <a:cubicBezTo>
                    <a:pt x="5" y="390"/>
                    <a:pt x="7" y="373"/>
                    <a:pt x="11" y="357"/>
                  </a:cubicBezTo>
                  <a:cubicBezTo>
                    <a:pt x="12" y="353"/>
                    <a:pt x="16" y="350"/>
                    <a:pt x="20" y="351"/>
                  </a:cubicBezTo>
                  <a:cubicBezTo>
                    <a:pt x="25" y="352"/>
                    <a:pt x="27" y="356"/>
                    <a:pt x="26" y="361"/>
                  </a:cubicBezTo>
                  <a:cubicBezTo>
                    <a:pt x="23" y="376"/>
                    <a:pt x="21" y="392"/>
                    <a:pt x="19" y="408"/>
                  </a:cubicBezTo>
                  <a:cubicBezTo>
                    <a:pt x="18" y="412"/>
                    <a:pt x="15" y="415"/>
                    <a:pt x="11" y="415"/>
                  </a:cubicBezTo>
                  <a:close/>
                  <a:moveTo>
                    <a:pt x="901" y="413"/>
                  </a:moveTo>
                  <a:cubicBezTo>
                    <a:pt x="897" y="413"/>
                    <a:pt x="894" y="410"/>
                    <a:pt x="893" y="406"/>
                  </a:cubicBezTo>
                  <a:cubicBezTo>
                    <a:pt x="892" y="391"/>
                    <a:pt x="889" y="375"/>
                    <a:pt x="886" y="359"/>
                  </a:cubicBezTo>
                  <a:cubicBezTo>
                    <a:pt x="885" y="355"/>
                    <a:pt x="887" y="351"/>
                    <a:pt x="892" y="350"/>
                  </a:cubicBezTo>
                  <a:cubicBezTo>
                    <a:pt x="896" y="349"/>
                    <a:pt x="900" y="352"/>
                    <a:pt x="901" y="356"/>
                  </a:cubicBezTo>
                  <a:cubicBezTo>
                    <a:pt x="905" y="372"/>
                    <a:pt x="907" y="388"/>
                    <a:pt x="909" y="405"/>
                  </a:cubicBezTo>
                  <a:cubicBezTo>
                    <a:pt x="910" y="409"/>
                    <a:pt x="906" y="413"/>
                    <a:pt x="902" y="413"/>
                  </a:cubicBezTo>
                  <a:cubicBezTo>
                    <a:pt x="902" y="413"/>
                    <a:pt x="901" y="413"/>
                    <a:pt x="901" y="413"/>
                  </a:cubicBezTo>
                  <a:close/>
                  <a:moveTo>
                    <a:pt x="32" y="320"/>
                  </a:moveTo>
                  <a:cubicBezTo>
                    <a:pt x="31" y="320"/>
                    <a:pt x="30" y="320"/>
                    <a:pt x="29" y="320"/>
                  </a:cubicBezTo>
                  <a:cubicBezTo>
                    <a:pt x="25" y="318"/>
                    <a:pt x="23" y="314"/>
                    <a:pt x="24" y="310"/>
                  </a:cubicBezTo>
                  <a:cubicBezTo>
                    <a:pt x="29" y="294"/>
                    <a:pt x="35" y="279"/>
                    <a:pt x="42" y="264"/>
                  </a:cubicBezTo>
                  <a:cubicBezTo>
                    <a:pt x="44" y="260"/>
                    <a:pt x="49" y="258"/>
                    <a:pt x="53" y="260"/>
                  </a:cubicBezTo>
                  <a:cubicBezTo>
                    <a:pt x="57" y="262"/>
                    <a:pt x="59" y="267"/>
                    <a:pt x="57" y="271"/>
                  </a:cubicBezTo>
                  <a:cubicBezTo>
                    <a:pt x="50" y="285"/>
                    <a:pt x="44" y="300"/>
                    <a:pt x="39" y="315"/>
                  </a:cubicBezTo>
                  <a:cubicBezTo>
                    <a:pt x="38" y="318"/>
                    <a:pt x="35" y="320"/>
                    <a:pt x="32" y="320"/>
                  </a:cubicBezTo>
                  <a:close/>
                  <a:moveTo>
                    <a:pt x="880" y="319"/>
                  </a:moveTo>
                  <a:cubicBezTo>
                    <a:pt x="877" y="319"/>
                    <a:pt x="874" y="317"/>
                    <a:pt x="873" y="313"/>
                  </a:cubicBezTo>
                  <a:cubicBezTo>
                    <a:pt x="868" y="299"/>
                    <a:pt x="862" y="284"/>
                    <a:pt x="855" y="269"/>
                  </a:cubicBezTo>
                  <a:cubicBezTo>
                    <a:pt x="853" y="265"/>
                    <a:pt x="855" y="261"/>
                    <a:pt x="859" y="259"/>
                  </a:cubicBezTo>
                  <a:cubicBezTo>
                    <a:pt x="863" y="257"/>
                    <a:pt x="868" y="259"/>
                    <a:pt x="869" y="263"/>
                  </a:cubicBezTo>
                  <a:cubicBezTo>
                    <a:pt x="876" y="277"/>
                    <a:pt x="883" y="293"/>
                    <a:pt x="888" y="308"/>
                  </a:cubicBezTo>
                  <a:cubicBezTo>
                    <a:pt x="889" y="313"/>
                    <a:pt x="887" y="317"/>
                    <a:pt x="883" y="318"/>
                  </a:cubicBezTo>
                  <a:cubicBezTo>
                    <a:pt x="882" y="319"/>
                    <a:pt x="881" y="319"/>
                    <a:pt x="880" y="319"/>
                  </a:cubicBezTo>
                  <a:close/>
                  <a:moveTo>
                    <a:pt x="72" y="232"/>
                  </a:moveTo>
                  <a:cubicBezTo>
                    <a:pt x="71" y="232"/>
                    <a:pt x="69" y="232"/>
                    <a:pt x="68" y="231"/>
                  </a:cubicBezTo>
                  <a:cubicBezTo>
                    <a:pt x="64" y="229"/>
                    <a:pt x="63" y="224"/>
                    <a:pt x="65" y="220"/>
                  </a:cubicBezTo>
                  <a:cubicBezTo>
                    <a:pt x="74" y="206"/>
                    <a:pt x="83" y="192"/>
                    <a:pt x="93" y="179"/>
                  </a:cubicBezTo>
                  <a:cubicBezTo>
                    <a:pt x="96" y="176"/>
                    <a:pt x="101" y="175"/>
                    <a:pt x="104" y="178"/>
                  </a:cubicBezTo>
                  <a:cubicBezTo>
                    <a:pt x="108" y="181"/>
                    <a:pt x="108" y="186"/>
                    <a:pt x="106" y="189"/>
                  </a:cubicBezTo>
                  <a:cubicBezTo>
                    <a:pt x="96" y="202"/>
                    <a:pt x="87" y="215"/>
                    <a:pt x="79" y="228"/>
                  </a:cubicBezTo>
                  <a:cubicBezTo>
                    <a:pt x="78" y="231"/>
                    <a:pt x="75" y="232"/>
                    <a:pt x="72" y="232"/>
                  </a:cubicBezTo>
                  <a:close/>
                  <a:moveTo>
                    <a:pt x="839" y="231"/>
                  </a:moveTo>
                  <a:cubicBezTo>
                    <a:pt x="837" y="231"/>
                    <a:pt x="834" y="230"/>
                    <a:pt x="833" y="227"/>
                  </a:cubicBezTo>
                  <a:cubicBezTo>
                    <a:pt x="824" y="214"/>
                    <a:pt x="815" y="201"/>
                    <a:pt x="806" y="188"/>
                  </a:cubicBezTo>
                  <a:cubicBezTo>
                    <a:pt x="803" y="185"/>
                    <a:pt x="804" y="180"/>
                    <a:pt x="807" y="177"/>
                  </a:cubicBezTo>
                  <a:cubicBezTo>
                    <a:pt x="811" y="174"/>
                    <a:pt x="816" y="175"/>
                    <a:pt x="818" y="178"/>
                  </a:cubicBezTo>
                  <a:cubicBezTo>
                    <a:pt x="828" y="191"/>
                    <a:pt x="838" y="205"/>
                    <a:pt x="846" y="219"/>
                  </a:cubicBezTo>
                  <a:cubicBezTo>
                    <a:pt x="849" y="223"/>
                    <a:pt x="847" y="228"/>
                    <a:pt x="844" y="230"/>
                  </a:cubicBezTo>
                  <a:cubicBezTo>
                    <a:pt x="842" y="231"/>
                    <a:pt x="841" y="231"/>
                    <a:pt x="839" y="231"/>
                  </a:cubicBezTo>
                  <a:close/>
                  <a:moveTo>
                    <a:pt x="131" y="155"/>
                  </a:moveTo>
                  <a:cubicBezTo>
                    <a:pt x="129" y="155"/>
                    <a:pt x="127" y="155"/>
                    <a:pt x="125" y="153"/>
                  </a:cubicBezTo>
                  <a:cubicBezTo>
                    <a:pt x="122" y="150"/>
                    <a:pt x="122" y="145"/>
                    <a:pt x="125" y="142"/>
                  </a:cubicBezTo>
                  <a:cubicBezTo>
                    <a:pt x="136" y="130"/>
                    <a:pt x="148" y="118"/>
                    <a:pt x="161" y="108"/>
                  </a:cubicBezTo>
                  <a:cubicBezTo>
                    <a:pt x="164" y="105"/>
                    <a:pt x="169" y="105"/>
                    <a:pt x="172" y="109"/>
                  </a:cubicBezTo>
                  <a:cubicBezTo>
                    <a:pt x="175" y="112"/>
                    <a:pt x="174" y="117"/>
                    <a:pt x="171" y="120"/>
                  </a:cubicBezTo>
                  <a:cubicBezTo>
                    <a:pt x="159" y="130"/>
                    <a:pt x="147" y="141"/>
                    <a:pt x="137" y="153"/>
                  </a:cubicBezTo>
                  <a:cubicBezTo>
                    <a:pt x="135" y="154"/>
                    <a:pt x="133" y="155"/>
                    <a:pt x="131" y="155"/>
                  </a:cubicBezTo>
                  <a:close/>
                  <a:moveTo>
                    <a:pt x="781" y="154"/>
                  </a:moveTo>
                  <a:cubicBezTo>
                    <a:pt x="779" y="154"/>
                    <a:pt x="776" y="153"/>
                    <a:pt x="775" y="152"/>
                  </a:cubicBezTo>
                  <a:cubicBezTo>
                    <a:pt x="764" y="140"/>
                    <a:pt x="752" y="129"/>
                    <a:pt x="740" y="119"/>
                  </a:cubicBezTo>
                  <a:cubicBezTo>
                    <a:pt x="737" y="116"/>
                    <a:pt x="737" y="111"/>
                    <a:pt x="739" y="108"/>
                  </a:cubicBezTo>
                  <a:cubicBezTo>
                    <a:pt x="742" y="105"/>
                    <a:pt x="747" y="104"/>
                    <a:pt x="751" y="107"/>
                  </a:cubicBezTo>
                  <a:cubicBezTo>
                    <a:pt x="763" y="118"/>
                    <a:pt x="775" y="129"/>
                    <a:pt x="786" y="141"/>
                  </a:cubicBezTo>
                  <a:cubicBezTo>
                    <a:pt x="789" y="144"/>
                    <a:pt x="789" y="149"/>
                    <a:pt x="786" y="152"/>
                  </a:cubicBezTo>
                  <a:cubicBezTo>
                    <a:pt x="785" y="154"/>
                    <a:pt x="783" y="154"/>
                    <a:pt x="781" y="154"/>
                  </a:cubicBezTo>
                  <a:close/>
                  <a:moveTo>
                    <a:pt x="204" y="92"/>
                  </a:moveTo>
                  <a:cubicBezTo>
                    <a:pt x="202" y="92"/>
                    <a:pt x="199" y="91"/>
                    <a:pt x="198" y="89"/>
                  </a:cubicBezTo>
                  <a:cubicBezTo>
                    <a:pt x="195" y="85"/>
                    <a:pt x="196" y="80"/>
                    <a:pt x="200" y="78"/>
                  </a:cubicBezTo>
                  <a:cubicBezTo>
                    <a:pt x="213" y="69"/>
                    <a:pt x="228" y="60"/>
                    <a:pt x="242" y="52"/>
                  </a:cubicBezTo>
                  <a:cubicBezTo>
                    <a:pt x="246" y="50"/>
                    <a:pt x="251" y="52"/>
                    <a:pt x="253" y="56"/>
                  </a:cubicBezTo>
                  <a:cubicBezTo>
                    <a:pt x="255" y="60"/>
                    <a:pt x="253" y="64"/>
                    <a:pt x="250" y="66"/>
                  </a:cubicBezTo>
                  <a:cubicBezTo>
                    <a:pt x="236" y="74"/>
                    <a:pt x="222" y="82"/>
                    <a:pt x="209" y="91"/>
                  </a:cubicBezTo>
                  <a:cubicBezTo>
                    <a:pt x="208" y="92"/>
                    <a:pt x="206" y="92"/>
                    <a:pt x="204" y="92"/>
                  </a:cubicBezTo>
                  <a:close/>
                  <a:moveTo>
                    <a:pt x="707" y="92"/>
                  </a:moveTo>
                  <a:cubicBezTo>
                    <a:pt x="705" y="92"/>
                    <a:pt x="704" y="91"/>
                    <a:pt x="702" y="90"/>
                  </a:cubicBezTo>
                  <a:cubicBezTo>
                    <a:pt x="689" y="81"/>
                    <a:pt x="676" y="73"/>
                    <a:pt x="662" y="66"/>
                  </a:cubicBezTo>
                  <a:cubicBezTo>
                    <a:pt x="658" y="64"/>
                    <a:pt x="656" y="59"/>
                    <a:pt x="658" y="55"/>
                  </a:cubicBezTo>
                  <a:cubicBezTo>
                    <a:pt x="660" y="51"/>
                    <a:pt x="665" y="50"/>
                    <a:pt x="669" y="52"/>
                  </a:cubicBezTo>
                  <a:cubicBezTo>
                    <a:pt x="683" y="59"/>
                    <a:pt x="698" y="68"/>
                    <a:pt x="711" y="77"/>
                  </a:cubicBezTo>
                  <a:cubicBezTo>
                    <a:pt x="715" y="80"/>
                    <a:pt x="716" y="85"/>
                    <a:pt x="713" y="88"/>
                  </a:cubicBezTo>
                  <a:cubicBezTo>
                    <a:pt x="712" y="90"/>
                    <a:pt x="709" y="92"/>
                    <a:pt x="707" y="92"/>
                  </a:cubicBezTo>
                  <a:close/>
                  <a:moveTo>
                    <a:pt x="290" y="47"/>
                  </a:moveTo>
                  <a:cubicBezTo>
                    <a:pt x="287" y="47"/>
                    <a:pt x="284" y="45"/>
                    <a:pt x="282" y="42"/>
                  </a:cubicBezTo>
                  <a:cubicBezTo>
                    <a:pt x="281" y="38"/>
                    <a:pt x="283" y="33"/>
                    <a:pt x="287" y="32"/>
                  </a:cubicBezTo>
                  <a:cubicBezTo>
                    <a:pt x="302" y="25"/>
                    <a:pt x="318" y="20"/>
                    <a:pt x="334" y="16"/>
                  </a:cubicBezTo>
                  <a:cubicBezTo>
                    <a:pt x="338" y="15"/>
                    <a:pt x="342" y="17"/>
                    <a:pt x="343" y="21"/>
                  </a:cubicBezTo>
                  <a:cubicBezTo>
                    <a:pt x="345" y="26"/>
                    <a:pt x="342" y="30"/>
                    <a:pt x="338" y="31"/>
                  </a:cubicBezTo>
                  <a:cubicBezTo>
                    <a:pt x="323" y="35"/>
                    <a:pt x="307" y="40"/>
                    <a:pt x="293" y="46"/>
                  </a:cubicBezTo>
                  <a:cubicBezTo>
                    <a:pt x="292" y="47"/>
                    <a:pt x="291" y="47"/>
                    <a:pt x="290" y="47"/>
                  </a:cubicBezTo>
                  <a:close/>
                  <a:moveTo>
                    <a:pt x="621" y="46"/>
                  </a:moveTo>
                  <a:cubicBezTo>
                    <a:pt x="620" y="46"/>
                    <a:pt x="619" y="46"/>
                    <a:pt x="618" y="46"/>
                  </a:cubicBezTo>
                  <a:cubicBezTo>
                    <a:pt x="604" y="40"/>
                    <a:pt x="588" y="35"/>
                    <a:pt x="573" y="31"/>
                  </a:cubicBezTo>
                  <a:cubicBezTo>
                    <a:pt x="569" y="30"/>
                    <a:pt x="566" y="25"/>
                    <a:pt x="568" y="21"/>
                  </a:cubicBezTo>
                  <a:cubicBezTo>
                    <a:pt x="569" y="17"/>
                    <a:pt x="573" y="14"/>
                    <a:pt x="577" y="15"/>
                  </a:cubicBezTo>
                  <a:cubicBezTo>
                    <a:pt x="593" y="20"/>
                    <a:pt x="609" y="25"/>
                    <a:pt x="624" y="31"/>
                  </a:cubicBezTo>
                  <a:cubicBezTo>
                    <a:pt x="628" y="33"/>
                    <a:pt x="630" y="37"/>
                    <a:pt x="629" y="41"/>
                  </a:cubicBezTo>
                  <a:cubicBezTo>
                    <a:pt x="627" y="45"/>
                    <a:pt x="624" y="46"/>
                    <a:pt x="621" y="46"/>
                  </a:cubicBezTo>
                  <a:close/>
                  <a:moveTo>
                    <a:pt x="383" y="21"/>
                  </a:moveTo>
                  <a:cubicBezTo>
                    <a:pt x="379" y="21"/>
                    <a:pt x="376" y="18"/>
                    <a:pt x="375" y="14"/>
                  </a:cubicBezTo>
                  <a:cubicBezTo>
                    <a:pt x="374" y="10"/>
                    <a:pt x="377" y="6"/>
                    <a:pt x="382" y="5"/>
                  </a:cubicBezTo>
                  <a:cubicBezTo>
                    <a:pt x="398" y="2"/>
                    <a:pt x="414" y="1"/>
                    <a:pt x="431" y="0"/>
                  </a:cubicBezTo>
                  <a:cubicBezTo>
                    <a:pt x="435" y="0"/>
                    <a:pt x="439" y="3"/>
                    <a:pt x="439" y="7"/>
                  </a:cubicBezTo>
                  <a:cubicBezTo>
                    <a:pt x="439" y="12"/>
                    <a:pt x="436" y="15"/>
                    <a:pt x="432" y="16"/>
                  </a:cubicBezTo>
                  <a:cubicBezTo>
                    <a:pt x="416" y="17"/>
                    <a:pt x="400" y="18"/>
                    <a:pt x="384" y="21"/>
                  </a:cubicBezTo>
                  <a:cubicBezTo>
                    <a:pt x="384" y="21"/>
                    <a:pt x="383" y="21"/>
                    <a:pt x="383" y="21"/>
                  </a:cubicBezTo>
                  <a:close/>
                  <a:moveTo>
                    <a:pt x="528" y="21"/>
                  </a:moveTo>
                  <a:cubicBezTo>
                    <a:pt x="527" y="21"/>
                    <a:pt x="527" y="21"/>
                    <a:pt x="527" y="21"/>
                  </a:cubicBezTo>
                  <a:cubicBezTo>
                    <a:pt x="511" y="18"/>
                    <a:pt x="495" y="16"/>
                    <a:pt x="479" y="16"/>
                  </a:cubicBezTo>
                  <a:cubicBezTo>
                    <a:pt x="475" y="15"/>
                    <a:pt x="472" y="12"/>
                    <a:pt x="472" y="7"/>
                  </a:cubicBezTo>
                  <a:cubicBezTo>
                    <a:pt x="472" y="3"/>
                    <a:pt x="476" y="0"/>
                    <a:pt x="480" y="0"/>
                  </a:cubicBezTo>
                  <a:cubicBezTo>
                    <a:pt x="497" y="1"/>
                    <a:pt x="513" y="2"/>
                    <a:pt x="529" y="5"/>
                  </a:cubicBezTo>
                  <a:cubicBezTo>
                    <a:pt x="534" y="6"/>
                    <a:pt x="536" y="10"/>
                    <a:pt x="536" y="14"/>
                  </a:cubicBezTo>
                  <a:cubicBezTo>
                    <a:pt x="535" y="18"/>
                    <a:pt x="532" y="21"/>
                    <a:pt x="528" y="21"/>
                  </a:cubicBezTo>
                  <a:close/>
                </a:path>
              </a:pathLst>
            </a:custGeom>
            <a:solidFill>
              <a:schemeClr val="accent1"/>
            </a:solidFill>
            <a:ln>
              <a:noFill/>
            </a:ln>
          </p:spPr>
          <p:txBody>
            <a:bodyPr vert="horz" wrap="square" lIns="22359" tIns="11180" rIns="22359" bIns="11180" numCol="1" anchor="t" anchorCtr="0" compatLnSpc="1">
              <a:prstTxWarp prst="textNoShape">
                <a:avLst/>
              </a:prstTxWarp>
            </a:bodyPr>
            <a:lstStyle/>
            <a:p>
              <a:pPr algn="ctr" defTabSz="223571" fontAlgn="auto">
                <a:spcBef>
                  <a:spcPts val="0"/>
                </a:spcBef>
                <a:spcAft>
                  <a:spcPts val="0"/>
                </a:spcAft>
                <a:defRPr/>
              </a:pPr>
              <a:endParaRPr lang="en-US" sz="440" dirty="0">
                <a:solidFill>
                  <a:srgbClr val="575757"/>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4" name="任意多边形: 形状 63">
              <a:extLst>
                <a:ext uri="{FF2B5EF4-FFF2-40B4-BE49-F238E27FC236}">
                  <a16:creationId xmlns:a16="http://schemas.microsoft.com/office/drawing/2014/main" id="{FB3C4C6D-E0A2-6F12-C45D-3852EE437565}"/>
                </a:ext>
              </a:extLst>
            </p:cNvPr>
            <p:cNvSpPr>
              <a:spLocks/>
            </p:cNvSpPr>
            <p:nvPr/>
          </p:nvSpPr>
          <p:spPr bwMode="auto">
            <a:xfrm rot="16200000">
              <a:off x="6432597" y="3642998"/>
              <a:ext cx="414259" cy="203117"/>
            </a:xfrm>
            <a:custGeom>
              <a:avLst/>
              <a:gdLst>
                <a:gd name="connsiteX0" fmla="*/ 872354 w 873226"/>
                <a:gd name="connsiteY0" fmla="*/ 25276 h 428156"/>
                <a:gd name="connsiteX1" fmla="*/ 511320 w 873226"/>
                <a:gd name="connsiteY1" fmla="*/ 335134 h 428156"/>
                <a:gd name="connsiteX2" fmla="*/ 493759 w 873226"/>
                <a:gd name="connsiteY2" fmla="*/ 336558 h 428156"/>
                <a:gd name="connsiteX3" fmla="*/ 493188 w 873226"/>
                <a:gd name="connsiteY3" fmla="*/ 337634 h 428156"/>
                <a:gd name="connsiteX4" fmla="*/ 448596 w 873226"/>
                <a:gd name="connsiteY4" fmla="*/ 421613 h 428156"/>
                <a:gd name="connsiteX5" fmla="*/ 427833 w 873226"/>
                <a:gd name="connsiteY5" fmla="*/ 421613 h 428156"/>
                <a:gd name="connsiteX6" fmla="*/ 391164 w 873226"/>
                <a:gd name="connsiteY6" fmla="*/ 359265 h 428156"/>
                <a:gd name="connsiteX7" fmla="*/ 377741 w 873226"/>
                <a:gd name="connsiteY7" fmla="*/ 336444 h 428156"/>
                <a:gd name="connsiteX8" fmla="*/ 361655 w 873226"/>
                <a:gd name="connsiteY8" fmla="*/ 335134 h 428156"/>
                <a:gd name="connsiteX9" fmla="*/ 1276 w 873226"/>
                <a:gd name="connsiteY9" fmla="*/ 25275 h 428156"/>
                <a:gd name="connsiteX10" fmla="*/ 19851 w 873226"/>
                <a:gd name="connsiteY10" fmla="*/ 0 h 428156"/>
                <a:gd name="connsiteX11" fmla="*/ 37449 w 873226"/>
                <a:gd name="connsiteY11" fmla="*/ 13610 h 428156"/>
                <a:gd name="connsiteX12" fmla="*/ 436326 w 873226"/>
                <a:gd name="connsiteY12" fmla="*/ 303301 h 428156"/>
                <a:gd name="connsiteX13" fmla="*/ 835204 w 873226"/>
                <a:gd name="connsiteY13" fmla="*/ 13610 h 428156"/>
                <a:gd name="connsiteX14" fmla="*/ 853779 w 873226"/>
                <a:gd name="connsiteY14" fmla="*/ 1 h 428156"/>
                <a:gd name="connsiteX15" fmla="*/ 872354 w 873226"/>
                <a:gd name="connsiteY15" fmla="*/ 25276 h 4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3226" h="428156">
                  <a:moveTo>
                    <a:pt x="872354" y="25276"/>
                  </a:moveTo>
                  <a:cubicBezTo>
                    <a:pt x="821028" y="185189"/>
                    <a:pt x="682126" y="307144"/>
                    <a:pt x="511320" y="335134"/>
                  </a:cubicBezTo>
                  <a:lnTo>
                    <a:pt x="493759" y="336558"/>
                  </a:lnTo>
                  <a:lnTo>
                    <a:pt x="493188" y="337634"/>
                  </a:lnTo>
                  <a:cubicBezTo>
                    <a:pt x="486818" y="349631"/>
                    <a:pt x="474077" y="373625"/>
                    <a:pt x="448596" y="421613"/>
                  </a:cubicBezTo>
                  <a:cubicBezTo>
                    <a:pt x="443877" y="430338"/>
                    <a:pt x="432552" y="430338"/>
                    <a:pt x="427833" y="421613"/>
                  </a:cubicBezTo>
                  <a:cubicBezTo>
                    <a:pt x="427833" y="421613"/>
                    <a:pt x="427833" y="421613"/>
                    <a:pt x="391164" y="359265"/>
                  </a:cubicBezTo>
                  <a:lnTo>
                    <a:pt x="377741" y="336444"/>
                  </a:lnTo>
                  <a:lnTo>
                    <a:pt x="361655" y="335134"/>
                  </a:lnTo>
                  <a:cubicBezTo>
                    <a:pt x="191503" y="307144"/>
                    <a:pt x="52602" y="185189"/>
                    <a:pt x="1276" y="25275"/>
                  </a:cubicBezTo>
                  <a:cubicBezTo>
                    <a:pt x="-3612" y="12638"/>
                    <a:pt x="6164" y="0"/>
                    <a:pt x="19851" y="0"/>
                  </a:cubicBezTo>
                  <a:cubicBezTo>
                    <a:pt x="27672" y="0"/>
                    <a:pt x="35493" y="4861"/>
                    <a:pt x="37449" y="13610"/>
                  </a:cubicBezTo>
                  <a:cubicBezTo>
                    <a:pt x="92196" y="180814"/>
                    <a:pt x="250574" y="303301"/>
                    <a:pt x="436326" y="303301"/>
                  </a:cubicBezTo>
                  <a:cubicBezTo>
                    <a:pt x="623056" y="303301"/>
                    <a:pt x="781433" y="180814"/>
                    <a:pt x="835204" y="13610"/>
                  </a:cubicBezTo>
                  <a:cubicBezTo>
                    <a:pt x="837159" y="4861"/>
                    <a:pt x="844980" y="1"/>
                    <a:pt x="853779" y="1"/>
                  </a:cubicBezTo>
                  <a:cubicBezTo>
                    <a:pt x="866488" y="1"/>
                    <a:pt x="876265" y="12638"/>
                    <a:pt x="872354" y="25276"/>
                  </a:cubicBezTo>
                  <a:close/>
                </a:path>
              </a:pathLst>
            </a:custGeom>
            <a:solidFill>
              <a:schemeClr val="accent1"/>
            </a:solidFill>
            <a:ln>
              <a:noFill/>
            </a:ln>
          </p:spPr>
          <p:txBody>
            <a:bodyPr vert="horz" wrap="square" lIns="22359" tIns="11180" rIns="22359" bIns="11180" numCol="1" anchor="t" anchorCtr="0" compatLnSpc="1">
              <a:prstTxWarp prst="textNoShape">
                <a:avLst/>
              </a:prstTxWarp>
              <a:noAutofit/>
            </a:bodyPr>
            <a:lstStyle/>
            <a:p>
              <a:pPr algn="ctr" defTabSz="223571" fontAlgn="auto">
                <a:spcBef>
                  <a:spcPts val="0"/>
                </a:spcBef>
                <a:spcAft>
                  <a:spcPts val="0"/>
                </a:spcAft>
                <a:defRPr/>
              </a:pPr>
              <a:endParaRPr lang="en-US" sz="440" dirty="0">
                <a:solidFill>
                  <a:srgbClr val="575757"/>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5" name="Oval 11">
              <a:extLst>
                <a:ext uri="{FF2B5EF4-FFF2-40B4-BE49-F238E27FC236}">
                  <a16:creationId xmlns:a16="http://schemas.microsoft.com/office/drawing/2014/main" id="{FED3B4A8-D11D-C875-6F2D-669934DCF890}"/>
                </a:ext>
              </a:extLst>
            </p:cNvPr>
            <p:cNvSpPr>
              <a:spLocks noChangeArrowheads="1"/>
            </p:cNvSpPr>
            <p:nvPr/>
          </p:nvSpPr>
          <p:spPr bwMode="auto">
            <a:xfrm rot="5400000" flipH="1">
              <a:off x="6316098" y="3577031"/>
              <a:ext cx="334677" cy="335051"/>
            </a:xfrm>
            <a:prstGeom prst="ellipse">
              <a:avLst/>
            </a:prstGeom>
            <a:gradFill>
              <a:gsLst>
                <a:gs pos="28000">
                  <a:schemeClr val="bg1">
                    <a:alpha val="0"/>
                  </a:schemeClr>
                </a:gs>
                <a:gs pos="100000">
                  <a:schemeClr val="accent1"/>
                </a:gs>
              </a:gsLst>
              <a:path path="circle">
                <a:fillToRect l="50000" t="50000" r="50000" b="5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200"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66" name="组合 65">
            <a:extLst>
              <a:ext uri="{FF2B5EF4-FFF2-40B4-BE49-F238E27FC236}">
                <a16:creationId xmlns:a16="http://schemas.microsoft.com/office/drawing/2014/main" id="{DC8B768D-DD2B-C72C-F461-85E0769D9FF7}"/>
              </a:ext>
            </a:extLst>
          </p:cNvPr>
          <p:cNvGrpSpPr/>
          <p:nvPr/>
        </p:nvGrpSpPr>
        <p:grpSpPr>
          <a:xfrm>
            <a:off x="641253" y="4616450"/>
            <a:ext cx="729280" cy="653940"/>
            <a:chOff x="6273780" y="3534953"/>
            <a:chExt cx="467505" cy="419210"/>
          </a:xfrm>
        </p:grpSpPr>
        <p:sp>
          <p:nvSpPr>
            <p:cNvPr id="67" name="Freeform 8">
              <a:extLst>
                <a:ext uri="{FF2B5EF4-FFF2-40B4-BE49-F238E27FC236}">
                  <a16:creationId xmlns:a16="http://schemas.microsoft.com/office/drawing/2014/main" id="{0A6E4730-3E57-A8FB-CF60-1CCF7AB21068}"/>
                </a:ext>
              </a:extLst>
            </p:cNvPr>
            <p:cNvSpPr>
              <a:spLocks noEditPoints="1"/>
            </p:cNvSpPr>
            <p:nvPr/>
          </p:nvSpPr>
          <p:spPr bwMode="auto">
            <a:xfrm rot="16200000">
              <a:off x="6273832" y="3534901"/>
              <a:ext cx="419210" cy="419313"/>
            </a:xfrm>
            <a:custGeom>
              <a:avLst/>
              <a:gdLst>
                <a:gd name="T0" fmla="*/ 433 w 912"/>
                <a:gd name="T1" fmla="*/ 894 h 910"/>
                <a:gd name="T2" fmla="*/ 456 w 912"/>
                <a:gd name="T3" fmla="*/ 910 h 910"/>
                <a:gd name="T4" fmla="*/ 329 w 912"/>
                <a:gd name="T5" fmla="*/ 884 h 910"/>
                <a:gd name="T6" fmla="*/ 384 w 912"/>
                <a:gd name="T7" fmla="*/ 905 h 910"/>
                <a:gd name="T8" fmla="*/ 574 w 912"/>
                <a:gd name="T9" fmla="*/ 879 h 910"/>
                <a:gd name="T10" fmla="*/ 529 w 912"/>
                <a:gd name="T11" fmla="*/ 905 h 910"/>
                <a:gd name="T12" fmla="*/ 240 w 912"/>
                <a:gd name="T13" fmla="*/ 847 h 910"/>
                <a:gd name="T14" fmla="*/ 291 w 912"/>
                <a:gd name="T15" fmla="*/ 879 h 910"/>
                <a:gd name="T16" fmla="*/ 662 w 912"/>
                <a:gd name="T17" fmla="*/ 843 h 910"/>
                <a:gd name="T18" fmla="*/ 622 w 912"/>
                <a:gd name="T19" fmla="*/ 879 h 910"/>
                <a:gd name="T20" fmla="*/ 160 w 912"/>
                <a:gd name="T21" fmla="*/ 791 h 910"/>
                <a:gd name="T22" fmla="*/ 205 w 912"/>
                <a:gd name="T23" fmla="*/ 834 h 910"/>
                <a:gd name="T24" fmla="*/ 741 w 912"/>
                <a:gd name="T25" fmla="*/ 790 h 910"/>
                <a:gd name="T26" fmla="*/ 708 w 912"/>
                <a:gd name="T27" fmla="*/ 833 h 910"/>
                <a:gd name="T28" fmla="*/ 95 w 912"/>
                <a:gd name="T29" fmla="*/ 720 h 910"/>
                <a:gd name="T30" fmla="*/ 131 w 912"/>
                <a:gd name="T31" fmla="*/ 771 h 910"/>
                <a:gd name="T32" fmla="*/ 806 w 912"/>
                <a:gd name="T33" fmla="*/ 721 h 910"/>
                <a:gd name="T34" fmla="*/ 781 w 912"/>
                <a:gd name="T35" fmla="*/ 771 h 910"/>
                <a:gd name="T36" fmla="*/ 47 w 912"/>
                <a:gd name="T37" fmla="*/ 636 h 910"/>
                <a:gd name="T38" fmla="*/ 73 w 912"/>
                <a:gd name="T39" fmla="*/ 694 h 910"/>
                <a:gd name="T40" fmla="*/ 855 w 912"/>
                <a:gd name="T41" fmla="*/ 639 h 910"/>
                <a:gd name="T42" fmla="*/ 840 w 912"/>
                <a:gd name="T43" fmla="*/ 694 h 910"/>
                <a:gd name="T44" fmla="*/ 17 w 912"/>
                <a:gd name="T45" fmla="*/ 544 h 910"/>
                <a:gd name="T46" fmla="*/ 32 w 912"/>
                <a:gd name="T47" fmla="*/ 606 h 910"/>
                <a:gd name="T48" fmla="*/ 886 w 912"/>
                <a:gd name="T49" fmla="*/ 549 h 910"/>
                <a:gd name="T50" fmla="*/ 881 w 912"/>
                <a:gd name="T51" fmla="*/ 606 h 910"/>
                <a:gd name="T52" fmla="*/ 8 w 912"/>
                <a:gd name="T53" fmla="*/ 447 h 910"/>
                <a:gd name="T54" fmla="*/ 12 w 912"/>
                <a:gd name="T55" fmla="*/ 512 h 910"/>
                <a:gd name="T56" fmla="*/ 893 w 912"/>
                <a:gd name="T57" fmla="*/ 502 h 910"/>
                <a:gd name="T58" fmla="*/ 912 w 912"/>
                <a:gd name="T59" fmla="*/ 454 h 910"/>
                <a:gd name="T60" fmla="*/ 11 w 912"/>
                <a:gd name="T61" fmla="*/ 415 h 910"/>
                <a:gd name="T62" fmla="*/ 20 w 912"/>
                <a:gd name="T63" fmla="*/ 351 h 910"/>
                <a:gd name="T64" fmla="*/ 901 w 912"/>
                <a:gd name="T65" fmla="*/ 413 h 910"/>
                <a:gd name="T66" fmla="*/ 901 w 912"/>
                <a:gd name="T67" fmla="*/ 356 h 910"/>
                <a:gd name="T68" fmla="*/ 32 w 912"/>
                <a:gd name="T69" fmla="*/ 320 h 910"/>
                <a:gd name="T70" fmla="*/ 53 w 912"/>
                <a:gd name="T71" fmla="*/ 260 h 910"/>
                <a:gd name="T72" fmla="*/ 880 w 912"/>
                <a:gd name="T73" fmla="*/ 319 h 910"/>
                <a:gd name="T74" fmla="*/ 869 w 912"/>
                <a:gd name="T75" fmla="*/ 263 h 910"/>
                <a:gd name="T76" fmla="*/ 72 w 912"/>
                <a:gd name="T77" fmla="*/ 232 h 910"/>
                <a:gd name="T78" fmla="*/ 104 w 912"/>
                <a:gd name="T79" fmla="*/ 178 h 910"/>
                <a:gd name="T80" fmla="*/ 839 w 912"/>
                <a:gd name="T81" fmla="*/ 231 h 910"/>
                <a:gd name="T82" fmla="*/ 818 w 912"/>
                <a:gd name="T83" fmla="*/ 178 h 910"/>
                <a:gd name="T84" fmla="*/ 131 w 912"/>
                <a:gd name="T85" fmla="*/ 155 h 910"/>
                <a:gd name="T86" fmla="*/ 172 w 912"/>
                <a:gd name="T87" fmla="*/ 109 h 910"/>
                <a:gd name="T88" fmla="*/ 781 w 912"/>
                <a:gd name="T89" fmla="*/ 154 h 910"/>
                <a:gd name="T90" fmla="*/ 751 w 912"/>
                <a:gd name="T91" fmla="*/ 107 h 910"/>
                <a:gd name="T92" fmla="*/ 204 w 912"/>
                <a:gd name="T93" fmla="*/ 92 h 910"/>
                <a:gd name="T94" fmla="*/ 253 w 912"/>
                <a:gd name="T95" fmla="*/ 56 h 910"/>
                <a:gd name="T96" fmla="*/ 707 w 912"/>
                <a:gd name="T97" fmla="*/ 92 h 910"/>
                <a:gd name="T98" fmla="*/ 669 w 912"/>
                <a:gd name="T99" fmla="*/ 52 h 910"/>
                <a:gd name="T100" fmla="*/ 290 w 912"/>
                <a:gd name="T101" fmla="*/ 47 h 910"/>
                <a:gd name="T102" fmla="*/ 343 w 912"/>
                <a:gd name="T103" fmla="*/ 21 h 910"/>
                <a:gd name="T104" fmla="*/ 621 w 912"/>
                <a:gd name="T105" fmla="*/ 46 h 910"/>
                <a:gd name="T106" fmla="*/ 577 w 912"/>
                <a:gd name="T107" fmla="*/ 15 h 910"/>
                <a:gd name="T108" fmla="*/ 383 w 912"/>
                <a:gd name="T109" fmla="*/ 21 h 910"/>
                <a:gd name="T110" fmla="*/ 439 w 912"/>
                <a:gd name="T111" fmla="*/ 7 h 910"/>
                <a:gd name="T112" fmla="*/ 528 w 912"/>
                <a:gd name="T113" fmla="*/ 21 h 910"/>
                <a:gd name="T114" fmla="*/ 480 w 912"/>
                <a:gd name="T115" fmla="*/ 0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12" h="910">
                  <a:moveTo>
                    <a:pt x="456" y="910"/>
                  </a:moveTo>
                  <a:cubicBezTo>
                    <a:pt x="448" y="910"/>
                    <a:pt x="440" y="910"/>
                    <a:pt x="432" y="910"/>
                  </a:cubicBezTo>
                  <a:cubicBezTo>
                    <a:pt x="427" y="910"/>
                    <a:pt x="424" y="906"/>
                    <a:pt x="424" y="901"/>
                  </a:cubicBezTo>
                  <a:cubicBezTo>
                    <a:pt x="424" y="897"/>
                    <a:pt x="428" y="894"/>
                    <a:pt x="433" y="894"/>
                  </a:cubicBezTo>
                  <a:cubicBezTo>
                    <a:pt x="448" y="895"/>
                    <a:pt x="464" y="895"/>
                    <a:pt x="480" y="894"/>
                  </a:cubicBezTo>
                  <a:cubicBezTo>
                    <a:pt x="485" y="894"/>
                    <a:pt x="488" y="897"/>
                    <a:pt x="489" y="901"/>
                  </a:cubicBezTo>
                  <a:cubicBezTo>
                    <a:pt x="489" y="906"/>
                    <a:pt x="485" y="910"/>
                    <a:pt x="481" y="910"/>
                  </a:cubicBezTo>
                  <a:cubicBezTo>
                    <a:pt x="473" y="910"/>
                    <a:pt x="464" y="910"/>
                    <a:pt x="456" y="910"/>
                  </a:cubicBezTo>
                  <a:close/>
                  <a:moveTo>
                    <a:pt x="384" y="905"/>
                  </a:moveTo>
                  <a:cubicBezTo>
                    <a:pt x="384" y="905"/>
                    <a:pt x="383" y="905"/>
                    <a:pt x="383" y="905"/>
                  </a:cubicBezTo>
                  <a:cubicBezTo>
                    <a:pt x="367" y="902"/>
                    <a:pt x="350" y="898"/>
                    <a:pt x="334" y="894"/>
                  </a:cubicBezTo>
                  <a:cubicBezTo>
                    <a:pt x="330" y="893"/>
                    <a:pt x="328" y="888"/>
                    <a:pt x="329" y="884"/>
                  </a:cubicBezTo>
                  <a:cubicBezTo>
                    <a:pt x="330" y="880"/>
                    <a:pt x="335" y="878"/>
                    <a:pt x="339" y="879"/>
                  </a:cubicBezTo>
                  <a:cubicBezTo>
                    <a:pt x="354" y="883"/>
                    <a:pt x="370" y="886"/>
                    <a:pt x="385" y="889"/>
                  </a:cubicBezTo>
                  <a:cubicBezTo>
                    <a:pt x="390" y="890"/>
                    <a:pt x="393" y="894"/>
                    <a:pt x="392" y="898"/>
                  </a:cubicBezTo>
                  <a:cubicBezTo>
                    <a:pt x="391" y="902"/>
                    <a:pt x="388" y="905"/>
                    <a:pt x="384" y="905"/>
                  </a:cubicBezTo>
                  <a:close/>
                  <a:moveTo>
                    <a:pt x="529" y="905"/>
                  </a:moveTo>
                  <a:cubicBezTo>
                    <a:pt x="525" y="905"/>
                    <a:pt x="522" y="902"/>
                    <a:pt x="521" y="898"/>
                  </a:cubicBezTo>
                  <a:cubicBezTo>
                    <a:pt x="520" y="894"/>
                    <a:pt x="523" y="889"/>
                    <a:pt x="528" y="889"/>
                  </a:cubicBezTo>
                  <a:cubicBezTo>
                    <a:pt x="543" y="886"/>
                    <a:pt x="559" y="883"/>
                    <a:pt x="574" y="879"/>
                  </a:cubicBezTo>
                  <a:cubicBezTo>
                    <a:pt x="578" y="877"/>
                    <a:pt x="583" y="880"/>
                    <a:pt x="584" y="884"/>
                  </a:cubicBezTo>
                  <a:cubicBezTo>
                    <a:pt x="585" y="888"/>
                    <a:pt x="583" y="893"/>
                    <a:pt x="578" y="894"/>
                  </a:cubicBezTo>
                  <a:cubicBezTo>
                    <a:pt x="562" y="898"/>
                    <a:pt x="546" y="902"/>
                    <a:pt x="530" y="904"/>
                  </a:cubicBezTo>
                  <a:cubicBezTo>
                    <a:pt x="530" y="905"/>
                    <a:pt x="529" y="905"/>
                    <a:pt x="529" y="905"/>
                  </a:cubicBezTo>
                  <a:close/>
                  <a:moveTo>
                    <a:pt x="291" y="879"/>
                  </a:moveTo>
                  <a:cubicBezTo>
                    <a:pt x="290" y="879"/>
                    <a:pt x="289" y="879"/>
                    <a:pt x="288" y="878"/>
                  </a:cubicBezTo>
                  <a:cubicBezTo>
                    <a:pt x="272" y="872"/>
                    <a:pt x="257" y="865"/>
                    <a:pt x="243" y="858"/>
                  </a:cubicBezTo>
                  <a:cubicBezTo>
                    <a:pt x="239" y="856"/>
                    <a:pt x="238" y="851"/>
                    <a:pt x="240" y="847"/>
                  </a:cubicBezTo>
                  <a:cubicBezTo>
                    <a:pt x="242" y="843"/>
                    <a:pt x="246" y="841"/>
                    <a:pt x="250" y="844"/>
                  </a:cubicBezTo>
                  <a:cubicBezTo>
                    <a:pt x="264" y="851"/>
                    <a:pt x="279" y="858"/>
                    <a:pt x="294" y="864"/>
                  </a:cubicBezTo>
                  <a:cubicBezTo>
                    <a:pt x="298" y="865"/>
                    <a:pt x="300" y="870"/>
                    <a:pt x="298" y="874"/>
                  </a:cubicBezTo>
                  <a:cubicBezTo>
                    <a:pt x="297" y="877"/>
                    <a:pt x="294" y="879"/>
                    <a:pt x="291" y="879"/>
                  </a:cubicBezTo>
                  <a:close/>
                  <a:moveTo>
                    <a:pt x="622" y="879"/>
                  </a:moveTo>
                  <a:cubicBezTo>
                    <a:pt x="619" y="879"/>
                    <a:pt x="616" y="877"/>
                    <a:pt x="615" y="874"/>
                  </a:cubicBezTo>
                  <a:cubicBezTo>
                    <a:pt x="613" y="870"/>
                    <a:pt x="615" y="865"/>
                    <a:pt x="619" y="863"/>
                  </a:cubicBezTo>
                  <a:cubicBezTo>
                    <a:pt x="634" y="858"/>
                    <a:pt x="648" y="851"/>
                    <a:pt x="662" y="843"/>
                  </a:cubicBezTo>
                  <a:cubicBezTo>
                    <a:pt x="666" y="841"/>
                    <a:pt x="671" y="843"/>
                    <a:pt x="673" y="847"/>
                  </a:cubicBezTo>
                  <a:cubicBezTo>
                    <a:pt x="675" y="851"/>
                    <a:pt x="674" y="855"/>
                    <a:pt x="670" y="857"/>
                  </a:cubicBezTo>
                  <a:cubicBezTo>
                    <a:pt x="655" y="865"/>
                    <a:pt x="640" y="872"/>
                    <a:pt x="625" y="878"/>
                  </a:cubicBezTo>
                  <a:cubicBezTo>
                    <a:pt x="624" y="879"/>
                    <a:pt x="623" y="879"/>
                    <a:pt x="622" y="879"/>
                  </a:cubicBezTo>
                  <a:close/>
                  <a:moveTo>
                    <a:pt x="205" y="834"/>
                  </a:moveTo>
                  <a:cubicBezTo>
                    <a:pt x="204" y="834"/>
                    <a:pt x="202" y="833"/>
                    <a:pt x="201" y="832"/>
                  </a:cubicBezTo>
                  <a:cubicBezTo>
                    <a:pt x="187" y="823"/>
                    <a:pt x="174" y="813"/>
                    <a:pt x="161" y="802"/>
                  </a:cubicBezTo>
                  <a:cubicBezTo>
                    <a:pt x="158" y="799"/>
                    <a:pt x="158" y="794"/>
                    <a:pt x="160" y="791"/>
                  </a:cubicBezTo>
                  <a:cubicBezTo>
                    <a:pt x="163" y="788"/>
                    <a:pt x="168" y="787"/>
                    <a:pt x="172" y="790"/>
                  </a:cubicBezTo>
                  <a:cubicBezTo>
                    <a:pt x="184" y="800"/>
                    <a:pt x="197" y="810"/>
                    <a:pt x="210" y="819"/>
                  </a:cubicBezTo>
                  <a:cubicBezTo>
                    <a:pt x="213" y="821"/>
                    <a:pt x="214" y="826"/>
                    <a:pt x="212" y="830"/>
                  </a:cubicBezTo>
                  <a:cubicBezTo>
                    <a:pt x="210" y="832"/>
                    <a:pt x="208" y="834"/>
                    <a:pt x="205" y="834"/>
                  </a:cubicBezTo>
                  <a:close/>
                  <a:moveTo>
                    <a:pt x="708" y="833"/>
                  </a:moveTo>
                  <a:cubicBezTo>
                    <a:pt x="705" y="833"/>
                    <a:pt x="702" y="832"/>
                    <a:pt x="701" y="830"/>
                  </a:cubicBezTo>
                  <a:cubicBezTo>
                    <a:pt x="698" y="826"/>
                    <a:pt x="699" y="821"/>
                    <a:pt x="703" y="819"/>
                  </a:cubicBezTo>
                  <a:cubicBezTo>
                    <a:pt x="716" y="810"/>
                    <a:pt x="729" y="800"/>
                    <a:pt x="741" y="790"/>
                  </a:cubicBezTo>
                  <a:cubicBezTo>
                    <a:pt x="744" y="787"/>
                    <a:pt x="749" y="787"/>
                    <a:pt x="752" y="791"/>
                  </a:cubicBezTo>
                  <a:cubicBezTo>
                    <a:pt x="755" y="794"/>
                    <a:pt x="755" y="799"/>
                    <a:pt x="751" y="802"/>
                  </a:cubicBezTo>
                  <a:cubicBezTo>
                    <a:pt x="739" y="813"/>
                    <a:pt x="726" y="823"/>
                    <a:pt x="712" y="832"/>
                  </a:cubicBezTo>
                  <a:cubicBezTo>
                    <a:pt x="711" y="833"/>
                    <a:pt x="709" y="833"/>
                    <a:pt x="708" y="833"/>
                  </a:cubicBezTo>
                  <a:close/>
                  <a:moveTo>
                    <a:pt x="131" y="771"/>
                  </a:moveTo>
                  <a:cubicBezTo>
                    <a:pt x="129" y="771"/>
                    <a:pt x="127" y="770"/>
                    <a:pt x="126" y="768"/>
                  </a:cubicBezTo>
                  <a:cubicBezTo>
                    <a:pt x="114" y="756"/>
                    <a:pt x="103" y="744"/>
                    <a:pt x="94" y="731"/>
                  </a:cubicBezTo>
                  <a:cubicBezTo>
                    <a:pt x="91" y="727"/>
                    <a:pt x="92" y="722"/>
                    <a:pt x="95" y="720"/>
                  </a:cubicBezTo>
                  <a:cubicBezTo>
                    <a:pt x="99" y="717"/>
                    <a:pt x="104" y="718"/>
                    <a:pt x="106" y="721"/>
                  </a:cubicBezTo>
                  <a:cubicBezTo>
                    <a:pt x="116" y="734"/>
                    <a:pt x="126" y="746"/>
                    <a:pt x="137" y="757"/>
                  </a:cubicBezTo>
                  <a:cubicBezTo>
                    <a:pt x="140" y="761"/>
                    <a:pt x="140" y="766"/>
                    <a:pt x="137" y="769"/>
                  </a:cubicBezTo>
                  <a:cubicBezTo>
                    <a:pt x="135" y="770"/>
                    <a:pt x="133" y="771"/>
                    <a:pt x="131" y="771"/>
                  </a:cubicBezTo>
                  <a:close/>
                  <a:moveTo>
                    <a:pt x="781" y="771"/>
                  </a:moveTo>
                  <a:cubicBezTo>
                    <a:pt x="779" y="771"/>
                    <a:pt x="777" y="770"/>
                    <a:pt x="776" y="768"/>
                  </a:cubicBezTo>
                  <a:cubicBezTo>
                    <a:pt x="773" y="765"/>
                    <a:pt x="772" y="760"/>
                    <a:pt x="775" y="757"/>
                  </a:cubicBezTo>
                  <a:cubicBezTo>
                    <a:pt x="786" y="746"/>
                    <a:pt x="797" y="733"/>
                    <a:pt x="806" y="721"/>
                  </a:cubicBezTo>
                  <a:cubicBezTo>
                    <a:pt x="809" y="717"/>
                    <a:pt x="814" y="717"/>
                    <a:pt x="817" y="719"/>
                  </a:cubicBezTo>
                  <a:cubicBezTo>
                    <a:pt x="821" y="722"/>
                    <a:pt x="822" y="727"/>
                    <a:pt x="819" y="731"/>
                  </a:cubicBezTo>
                  <a:cubicBezTo>
                    <a:pt x="809" y="744"/>
                    <a:pt x="798" y="756"/>
                    <a:pt x="787" y="768"/>
                  </a:cubicBezTo>
                  <a:cubicBezTo>
                    <a:pt x="785" y="770"/>
                    <a:pt x="783" y="771"/>
                    <a:pt x="781" y="771"/>
                  </a:cubicBezTo>
                  <a:close/>
                  <a:moveTo>
                    <a:pt x="73" y="694"/>
                  </a:moveTo>
                  <a:cubicBezTo>
                    <a:pt x="70" y="694"/>
                    <a:pt x="67" y="693"/>
                    <a:pt x="66" y="690"/>
                  </a:cubicBezTo>
                  <a:cubicBezTo>
                    <a:pt x="57" y="676"/>
                    <a:pt x="50" y="661"/>
                    <a:pt x="43" y="647"/>
                  </a:cubicBezTo>
                  <a:cubicBezTo>
                    <a:pt x="41" y="643"/>
                    <a:pt x="43" y="638"/>
                    <a:pt x="47" y="636"/>
                  </a:cubicBezTo>
                  <a:cubicBezTo>
                    <a:pt x="51" y="634"/>
                    <a:pt x="55" y="636"/>
                    <a:pt x="57" y="640"/>
                  </a:cubicBezTo>
                  <a:cubicBezTo>
                    <a:pt x="64" y="654"/>
                    <a:pt x="71" y="668"/>
                    <a:pt x="79" y="682"/>
                  </a:cubicBezTo>
                  <a:cubicBezTo>
                    <a:pt x="82" y="686"/>
                    <a:pt x="81" y="690"/>
                    <a:pt x="77" y="693"/>
                  </a:cubicBezTo>
                  <a:cubicBezTo>
                    <a:pt x="75" y="694"/>
                    <a:pt x="74" y="694"/>
                    <a:pt x="73" y="694"/>
                  </a:cubicBezTo>
                  <a:close/>
                  <a:moveTo>
                    <a:pt x="840" y="694"/>
                  </a:moveTo>
                  <a:cubicBezTo>
                    <a:pt x="838" y="694"/>
                    <a:pt x="837" y="693"/>
                    <a:pt x="836" y="692"/>
                  </a:cubicBezTo>
                  <a:cubicBezTo>
                    <a:pt x="832" y="690"/>
                    <a:pt x="831" y="685"/>
                    <a:pt x="833" y="681"/>
                  </a:cubicBezTo>
                  <a:cubicBezTo>
                    <a:pt x="841" y="668"/>
                    <a:pt x="849" y="654"/>
                    <a:pt x="855" y="639"/>
                  </a:cubicBezTo>
                  <a:cubicBezTo>
                    <a:pt x="857" y="635"/>
                    <a:pt x="862" y="634"/>
                    <a:pt x="866" y="636"/>
                  </a:cubicBezTo>
                  <a:cubicBezTo>
                    <a:pt x="870" y="637"/>
                    <a:pt x="872" y="642"/>
                    <a:pt x="870" y="646"/>
                  </a:cubicBezTo>
                  <a:cubicBezTo>
                    <a:pt x="863" y="661"/>
                    <a:pt x="855" y="676"/>
                    <a:pt x="847" y="690"/>
                  </a:cubicBezTo>
                  <a:cubicBezTo>
                    <a:pt x="845" y="692"/>
                    <a:pt x="843" y="694"/>
                    <a:pt x="840" y="694"/>
                  </a:cubicBezTo>
                  <a:close/>
                  <a:moveTo>
                    <a:pt x="32" y="606"/>
                  </a:moveTo>
                  <a:cubicBezTo>
                    <a:pt x="29" y="606"/>
                    <a:pt x="25" y="604"/>
                    <a:pt x="24" y="601"/>
                  </a:cubicBezTo>
                  <a:cubicBezTo>
                    <a:pt x="19" y="585"/>
                    <a:pt x="15" y="569"/>
                    <a:pt x="11" y="553"/>
                  </a:cubicBezTo>
                  <a:cubicBezTo>
                    <a:pt x="10" y="549"/>
                    <a:pt x="13" y="545"/>
                    <a:pt x="17" y="544"/>
                  </a:cubicBezTo>
                  <a:cubicBezTo>
                    <a:pt x="21" y="543"/>
                    <a:pt x="26" y="545"/>
                    <a:pt x="27" y="550"/>
                  </a:cubicBezTo>
                  <a:cubicBezTo>
                    <a:pt x="30" y="565"/>
                    <a:pt x="34" y="581"/>
                    <a:pt x="39" y="596"/>
                  </a:cubicBezTo>
                  <a:cubicBezTo>
                    <a:pt x="41" y="600"/>
                    <a:pt x="39" y="604"/>
                    <a:pt x="34" y="606"/>
                  </a:cubicBezTo>
                  <a:cubicBezTo>
                    <a:pt x="34" y="606"/>
                    <a:pt x="33" y="606"/>
                    <a:pt x="32" y="606"/>
                  </a:cubicBezTo>
                  <a:close/>
                  <a:moveTo>
                    <a:pt x="881" y="606"/>
                  </a:moveTo>
                  <a:cubicBezTo>
                    <a:pt x="880" y="606"/>
                    <a:pt x="879" y="606"/>
                    <a:pt x="878" y="605"/>
                  </a:cubicBezTo>
                  <a:cubicBezTo>
                    <a:pt x="874" y="604"/>
                    <a:pt x="872" y="599"/>
                    <a:pt x="873" y="595"/>
                  </a:cubicBezTo>
                  <a:cubicBezTo>
                    <a:pt x="878" y="580"/>
                    <a:pt x="882" y="565"/>
                    <a:pt x="886" y="549"/>
                  </a:cubicBezTo>
                  <a:cubicBezTo>
                    <a:pt x="887" y="545"/>
                    <a:pt x="891" y="542"/>
                    <a:pt x="895" y="543"/>
                  </a:cubicBezTo>
                  <a:cubicBezTo>
                    <a:pt x="900" y="544"/>
                    <a:pt x="902" y="548"/>
                    <a:pt x="901" y="553"/>
                  </a:cubicBezTo>
                  <a:cubicBezTo>
                    <a:pt x="898" y="569"/>
                    <a:pt x="893" y="585"/>
                    <a:pt x="888" y="600"/>
                  </a:cubicBezTo>
                  <a:cubicBezTo>
                    <a:pt x="887" y="604"/>
                    <a:pt x="884" y="606"/>
                    <a:pt x="881" y="606"/>
                  </a:cubicBezTo>
                  <a:close/>
                  <a:moveTo>
                    <a:pt x="11" y="512"/>
                  </a:moveTo>
                  <a:cubicBezTo>
                    <a:pt x="7" y="512"/>
                    <a:pt x="4" y="509"/>
                    <a:pt x="3" y="504"/>
                  </a:cubicBezTo>
                  <a:cubicBezTo>
                    <a:pt x="1" y="488"/>
                    <a:pt x="0" y="472"/>
                    <a:pt x="0" y="455"/>
                  </a:cubicBezTo>
                  <a:cubicBezTo>
                    <a:pt x="0" y="451"/>
                    <a:pt x="4" y="447"/>
                    <a:pt x="8" y="447"/>
                  </a:cubicBezTo>
                  <a:cubicBezTo>
                    <a:pt x="8" y="447"/>
                    <a:pt x="8" y="447"/>
                    <a:pt x="8" y="447"/>
                  </a:cubicBezTo>
                  <a:cubicBezTo>
                    <a:pt x="13" y="447"/>
                    <a:pt x="16" y="451"/>
                    <a:pt x="16" y="455"/>
                  </a:cubicBezTo>
                  <a:cubicBezTo>
                    <a:pt x="16" y="471"/>
                    <a:pt x="17" y="487"/>
                    <a:pt x="19" y="503"/>
                  </a:cubicBezTo>
                  <a:cubicBezTo>
                    <a:pt x="19" y="507"/>
                    <a:pt x="16" y="511"/>
                    <a:pt x="12" y="512"/>
                  </a:cubicBezTo>
                  <a:cubicBezTo>
                    <a:pt x="12" y="512"/>
                    <a:pt x="11" y="512"/>
                    <a:pt x="11" y="512"/>
                  </a:cubicBezTo>
                  <a:close/>
                  <a:moveTo>
                    <a:pt x="901" y="511"/>
                  </a:moveTo>
                  <a:cubicBezTo>
                    <a:pt x="901" y="511"/>
                    <a:pt x="901" y="511"/>
                    <a:pt x="900" y="511"/>
                  </a:cubicBezTo>
                  <a:cubicBezTo>
                    <a:pt x="896" y="511"/>
                    <a:pt x="893" y="507"/>
                    <a:pt x="893" y="502"/>
                  </a:cubicBezTo>
                  <a:cubicBezTo>
                    <a:pt x="895" y="487"/>
                    <a:pt x="896" y="471"/>
                    <a:pt x="896" y="455"/>
                  </a:cubicBezTo>
                  <a:cubicBezTo>
                    <a:pt x="896" y="454"/>
                    <a:pt x="896" y="454"/>
                    <a:pt x="896" y="454"/>
                  </a:cubicBezTo>
                  <a:cubicBezTo>
                    <a:pt x="896" y="449"/>
                    <a:pt x="899" y="446"/>
                    <a:pt x="904" y="446"/>
                  </a:cubicBezTo>
                  <a:cubicBezTo>
                    <a:pt x="908" y="446"/>
                    <a:pt x="912" y="449"/>
                    <a:pt x="912" y="454"/>
                  </a:cubicBezTo>
                  <a:cubicBezTo>
                    <a:pt x="912" y="455"/>
                    <a:pt x="912" y="455"/>
                    <a:pt x="912" y="455"/>
                  </a:cubicBezTo>
                  <a:cubicBezTo>
                    <a:pt x="912" y="471"/>
                    <a:pt x="911" y="488"/>
                    <a:pt x="909" y="504"/>
                  </a:cubicBezTo>
                  <a:cubicBezTo>
                    <a:pt x="909" y="508"/>
                    <a:pt x="905" y="511"/>
                    <a:pt x="901" y="511"/>
                  </a:cubicBezTo>
                  <a:close/>
                  <a:moveTo>
                    <a:pt x="11" y="415"/>
                  </a:moveTo>
                  <a:cubicBezTo>
                    <a:pt x="11" y="415"/>
                    <a:pt x="10" y="415"/>
                    <a:pt x="10" y="415"/>
                  </a:cubicBezTo>
                  <a:cubicBezTo>
                    <a:pt x="6" y="414"/>
                    <a:pt x="3" y="410"/>
                    <a:pt x="3" y="406"/>
                  </a:cubicBezTo>
                  <a:cubicBezTo>
                    <a:pt x="5" y="390"/>
                    <a:pt x="7" y="373"/>
                    <a:pt x="11" y="357"/>
                  </a:cubicBezTo>
                  <a:cubicBezTo>
                    <a:pt x="12" y="353"/>
                    <a:pt x="16" y="350"/>
                    <a:pt x="20" y="351"/>
                  </a:cubicBezTo>
                  <a:cubicBezTo>
                    <a:pt x="25" y="352"/>
                    <a:pt x="27" y="356"/>
                    <a:pt x="26" y="361"/>
                  </a:cubicBezTo>
                  <a:cubicBezTo>
                    <a:pt x="23" y="376"/>
                    <a:pt x="21" y="392"/>
                    <a:pt x="19" y="408"/>
                  </a:cubicBezTo>
                  <a:cubicBezTo>
                    <a:pt x="18" y="412"/>
                    <a:pt x="15" y="415"/>
                    <a:pt x="11" y="415"/>
                  </a:cubicBezTo>
                  <a:close/>
                  <a:moveTo>
                    <a:pt x="901" y="413"/>
                  </a:moveTo>
                  <a:cubicBezTo>
                    <a:pt x="897" y="413"/>
                    <a:pt x="894" y="410"/>
                    <a:pt x="893" y="406"/>
                  </a:cubicBezTo>
                  <a:cubicBezTo>
                    <a:pt x="892" y="391"/>
                    <a:pt x="889" y="375"/>
                    <a:pt x="886" y="359"/>
                  </a:cubicBezTo>
                  <a:cubicBezTo>
                    <a:pt x="885" y="355"/>
                    <a:pt x="887" y="351"/>
                    <a:pt x="892" y="350"/>
                  </a:cubicBezTo>
                  <a:cubicBezTo>
                    <a:pt x="896" y="349"/>
                    <a:pt x="900" y="352"/>
                    <a:pt x="901" y="356"/>
                  </a:cubicBezTo>
                  <a:cubicBezTo>
                    <a:pt x="905" y="372"/>
                    <a:pt x="907" y="388"/>
                    <a:pt x="909" y="405"/>
                  </a:cubicBezTo>
                  <a:cubicBezTo>
                    <a:pt x="910" y="409"/>
                    <a:pt x="906" y="413"/>
                    <a:pt x="902" y="413"/>
                  </a:cubicBezTo>
                  <a:cubicBezTo>
                    <a:pt x="902" y="413"/>
                    <a:pt x="901" y="413"/>
                    <a:pt x="901" y="413"/>
                  </a:cubicBezTo>
                  <a:close/>
                  <a:moveTo>
                    <a:pt x="32" y="320"/>
                  </a:moveTo>
                  <a:cubicBezTo>
                    <a:pt x="31" y="320"/>
                    <a:pt x="30" y="320"/>
                    <a:pt x="29" y="320"/>
                  </a:cubicBezTo>
                  <a:cubicBezTo>
                    <a:pt x="25" y="318"/>
                    <a:pt x="23" y="314"/>
                    <a:pt x="24" y="310"/>
                  </a:cubicBezTo>
                  <a:cubicBezTo>
                    <a:pt x="29" y="294"/>
                    <a:pt x="35" y="279"/>
                    <a:pt x="42" y="264"/>
                  </a:cubicBezTo>
                  <a:cubicBezTo>
                    <a:pt x="44" y="260"/>
                    <a:pt x="49" y="258"/>
                    <a:pt x="53" y="260"/>
                  </a:cubicBezTo>
                  <a:cubicBezTo>
                    <a:pt x="57" y="262"/>
                    <a:pt x="59" y="267"/>
                    <a:pt x="57" y="271"/>
                  </a:cubicBezTo>
                  <a:cubicBezTo>
                    <a:pt x="50" y="285"/>
                    <a:pt x="44" y="300"/>
                    <a:pt x="39" y="315"/>
                  </a:cubicBezTo>
                  <a:cubicBezTo>
                    <a:pt x="38" y="318"/>
                    <a:pt x="35" y="320"/>
                    <a:pt x="32" y="320"/>
                  </a:cubicBezTo>
                  <a:close/>
                  <a:moveTo>
                    <a:pt x="880" y="319"/>
                  </a:moveTo>
                  <a:cubicBezTo>
                    <a:pt x="877" y="319"/>
                    <a:pt x="874" y="317"/>
                    <a:pt x="873" y="313"/>
                  </a:cubicBezTo>
                  <a:cubicBezTo>
                    <a:pt x="868" y="299"/>
                    <a:pt x="862" y="284"/>
                    <a:pt x="855" y="269"/>
                  </a:cubicBezTo>
                  <a:cubicBezTo>
                    <a:pt x="853" y="265"/>
                    <a:pt x="855" y="261"/>
                    <a:pt x="859" y="259"/>
                  </a:cubicBezTo>
                  <a:cubicBezTo>
                    <a:pt x="863" y="257"/>
                    <a:pt x="868" y="259"/>
                    <a:pt x="869" y="263"/>
                  </a:cubicBezTo>
                  <a:cubicBezTo>
                    <a:pt x="876" y="277"/>
                    <a:pt x="883" y="293"/>
                    <a:pt x="888" y="308"/>
                  </a:cubicBezTo>
                  <a:cubicBezTo>
                    <a:pt x="889" y="313"/>
                    <a:pt x="887" y="317"/>
                    <a:pt x="883" y="318"/>
                  </a:cubicBezTo>
                  <a:cubicBezTo>
                    <a:pt x="882" y="319"/>
                    <a:pt x="881" y="319"/>
                    <a:pt x="880" y="319"/>
                  </a:cubicBezTo>
                  <a:close/>
                  <a:moveTo>
                    <a:pt x="72" y="232"/>
                  </a:moveTo>
                  <a:cubicBezTo>
                    <a:pt x="71" y="232"/>
                    <a:pt x="69" y="232"/>
                    <a:pt x="68" y="231"/>
                  </a:cubicBezTo>
                  <a:cubicBezTo>
                    <a:pt x="64" y="229"/>
                    <a:pt x="63" y="224"/>
                    <a:pt x="65" y="220"/>
                  </a:cubicBezTo>
                  <a:cubicBezTo>
                    <a:pt x="74" y="206"/>
                    <a:pt x="83" y="192"/>
                    <a:pt x="93" y="179"/>
                  </a:cubicBezTo>
                  <a:cubicBezTo>
                    <a:pt x="96" y="176"/>
                    <a:pt x="101" y="175"/>
                    <a:pt x="104" y="178"/>
                  </a:cubicBezTo>
                  <a:cubicBezTo>
                    <a:pt x="108" y="181"/>
                    <a:pt x="108" y="186"/>
                    <a:pt x="106" y="189"/>
                  </a:cubicBezTo>
                  <a:cubicBezTo>
                    <a:pt x="96" y="202"/>
                    <a:pt x="87" y="215"/>
                    <a:pt x="79" y="228"/>
                  </a:cubicBezTo>
                  <a:cubicBezTo>
                    <a:pt x="78" y="231"/>
                    <a:pt x="75" y="232"/>
                    <a:pt x="72" y="232"/>
                  </a:cubicBezTo>
                  <a:close/>
                  <a:moveTo>
                    <a:pt x="839" y="231"/>
                  </a:moveTo>
                  <a:cubicBezTo>
                    <a:pt x="837" y="231"/>
                    <a:pt x="834" y="230"/>
                    <a:pt x="833" y="227"/>
                  </a:cubicBezTo>
                  <a:cubicBezTo>
                    <a:pt x="824" y="214"/>
                    <a:pt x="815" y="201"/>
                    <a:pt x="806" y="188"/>
                  </a:cubicBezTo>
                  <a:cubicBezTo>
                    <a:pt x="803" y="185"/>
                    <a:pt x="804" y="180"/>
                    <a:pt x="807" y="177"/>
                  </a:cubicBezTo>
                  <a:cubicBezTo>
                    <a:pt x="811" y="174"/>
                    <a:pt x="816" y="175"/>
                    <a:pt x="818" y="178"/>
                  </a:cubicBezTo>
                  <a:cubicBezTo>
                    <a:pt x="828" y="191"/>
                    <a:pt x="838" y="205"/>
                    <a:pt x="846" y="219"/>
                  </a:cubicBezTo>
                  <a:cubicBezTo>
                    <a:pt x="849" y="223"/>
                    <a:pt x="847" y="228"/>
                    <a:pt x="844" y="230"/>
                  </a:cubicBezTo>
                  <a:cubicBezTo>
                    <a:pt x="842" y="231"/>
                    <a:pt x="841" y="231"/>
                    <a:pt x="839" y="231"/>
                  </a:cubicBezTo>
                  <a:close/>
                  <a:moveTo>
                    <a:pt x="131" y="155"/>
                  </a:moveTo>
                  <a:cubicBezTo>
                    <a:pt x="129" y="155"/>
                    <a:pt x="127" y="155"/>
                    <a:pt x="125" y="153"/>
                  </a:cubicBezTo>
                  <a:cubicBezTo>
                    <a:pt x="122" y="150"/>
                    <a:pt x="122" y="145"/>
                    <a:pt x="125" y="142"/>
                  </a:cubicBezTo>
                  <a:cubicBezTo>
                    <a:pt x="136" y="130"/>
                    <a:pt x="148" y="118"/>
                    <a:pt x="161" y="108"/>
                  </a:cubicBezTo>
                  <a:cubicBezTo>
                    <a:pt x="164" y="105"/>
                    <a:pt x="169" y="105"/>
                    <a:pt x="172" y="109"/>
                  </a:cubicBezTo>
                  <a:cubicBezTo>
                    <a:pt x="175" y="112"/>
                    <a:pt x="174" y="117"/>
                    <a:pt x="171" y="120"/>
                  </a:cubicBezTo>
                  <a:cubicBezTo>
                    <a:pt x="159" y="130"/>
                    <a:pt x="147" y="141"/>
                    <a:pt x="137" y="153"/>
                  </a:cubicBezTo>
                  <a:cubicBezTo>
                    <a:pt x="135" y="154"/>
                    <a:pt x="133" y="155"/>
                    <a:pt x="131" y="155"/>
                  </a:cubicBezTo>
                  <a:close/>
                  <a:moveTo>
                    <a:pt x="781" y="154"/>
                  </a:moveTo>
                  <a:cubicBezTo>
                    <a:pt x="779" y="154"/>
                    <a:pt x="776" y="153"/>
                    <a:pt x="775" y="152"/>
                  </a:cubicBezTo>
                  <a:cubicBezTo>
                    <a:pt x="764" y="140"/>
                    <a:pt x="752" y="129"/>
                    <a:pt x="740" y="119"/>
                  </a:cubicBezTo>
                  <a:cubicBezTo>
                    <a:pt x="737" y="116"/>
                    <a:pt x="737" y="111"/>
                    <a:pt x="739" y="108"/>
                  </a:cubicBezTo>
                  <a:cubicBezTo>
                    <a:pt x="742" y="105"/>
                    <a:pt x="747" y="104"/>
                    <a:pt x="751" y="107"/>
                  </a:cubicBezTo>
                  <a:cubicBezTo>
                    <a:pt x="763" y="118"/>
                    <a:pt x="775" y="129"/>
                    <a:pt x="786" y="141"/>
                  </a:cubicBezTo>
                  <a:cubicBezTo>
                    <a:pt x="789" y="144"/>
                    <a:pt x="789" y="149"/>
                    <a:pt x="786" y="152"/>
                  </a:cubicBezTo>
                  <a:cubicBezTo>
                    <a:pt x="785" y="154"/>
                    <a:pt x="783" y="154"/>
                    <a:pt x="781" y="154"/>
                  </a:cubicBezTo>
                  <a:close/>
                  <a:moveTo>
                    <a:pt x="204" y="92"/>
                  </a:moveTo>
                  <a:cubicBezTo>
                    <a:pt x="202" y="92"/>
                    <a:pt x="199" y="91"/>
                    <a:pt x="198" y="89"/>
                  </a:cubicBezTo>
                  <a:cubicBezTo>
                    <a:pt x="195" y="85"/>
                    <a:pt x="196" y="80"/>
                    <a:pt x="200" y="78"/>
                  </a:cubicBezTo>
                  <a:cubicBezTo>
                    <a:pt x="213" y="69"/>
                    <a:pt x="228" y="60"/>
                    <a:pt x="242" y="52"/>
                  </a:cubicBezTo>
                  <a:cubicBezTo>
                    <a:pt x="246" y="50"/>
                    <a:pt x="251" y="52"/>
                    <a:pt x="253" y="56"/>
                  </a:cubicBezTo>
                  <a:cubicBezTo>
                    <a:pt x="255" y="60"/>
                    <a:pt x="253" y="64"/>
                    <a:pt x="250" y="66"/>
                  </a:cubicBezTo>
                  <a:cubicBezTo>
                    <a:pt x="236" y="74"/>
                    <a:pt x="222" y="82"/>
                    <a:pt x="209" y="91"/>
                  </a:cubicBezTo>
                  <a:cubicBezTo>
                    <a:pt x="208" y="92"/>
                    <a:pt x="206" y="92"/>
                    <a:pt x="204" y="92"/>
                  </a:cubicBezTo>
                  <a:close/>
                  <a:moveTo>
                    <a:pt x="707" y="92"/>
                  </a:moveTo>
                  <a:cubicBezTo>
                    <a:pt x="705" y="92"/>
                    <a:pt x="704" y="91"/>
                    <a:pt x="702" y="90"/>
                  </a:cubicBezTo>
                  <a:cubicBezTo>
                    <a:pt x="689" y="81"/>
                    <a:pt x="676" y="73"/>
                    <a:pt x="662" y="66"/>
                  </a:cubicBezTo>
                  <a:cubicBezTo>
                    <a:pt x="658" y="64"/>
                    <a:pt x="656" y="59"/>
                    <a:pt x="658" y="55"/>
                  </a:cubicBezTo>
                  <a:cubicBezTo>
                    <a:pt x="660" y="51"/>
                    <a:pt x="665" y="50"/>
                    <a:pt x="669" y="52"/>
                  </a:cubicBezTo>
                  <a:cubicBezTo>
                    <a:pt x="683" y="59"/>
                    <a:pt x="698" y="68"/>
                    <a:pt x="711" y="77"/>
                  </a:cubicBezTo>
                  <a:cubicBezTo>
                    <a:pt x="715" y="80"/>
                    <a:pt x="716" y="85"/>
                    <a:pt x="713" y="88"/>
                  </a:cubicBezTo>
                  <a:cubicBezTo>
                    <a:pt x="712" y="90"/>
                    <a:pt x="709" y="92"/>
                    <a:pt x="707" y="92"/>
                  </a:cubicBezTo>
                  <a:close/>
                  <a:moveTo>
                    <a:pt x="290" y="47"/>
                  </a:moveTo>
                  <a:cubicBezTo>
                    <a:pt x="287" y="47"/>
                    <a:pt x="284" y="45"/>
                    <a:pt x="282" y="42"/>
                  </a:cubicBezTo>
                  <a:cubicBezTo>
                    <a:pt x="281" y="38"/>
                    <a:pt x="283" y="33"/>
                    <a:pt x="287" y="32"/>
                  </a:cubicBezTo>
                  <a:cubicBezTo>
                    <a:pt x="302" y="25"/>
                    <a:pt x="318" y="20"/>
                    <a:pt x="334" y="16"/>
                  </a:cubicBezTo>
                  <a:cubicBezTo>
                    <a:pt x="338" y="15"/>
                    <a:pt x="342" y="17"/>
                    <a:pt x="343" y="21"/>
                  </a:cubicBezTo>
                  <a:cubicBezTo>
                    <a:pt x="345" y="26"/>
                    <a:pt x="342" y="30"/>
                    <a:pt x="338" y="31"/>
                  </a:cubicBezTo>
                  <a:cubicBezTo>
                    <a:pt x="323" y="35"/>
                    <a:pt x="307" y="40"/>
                    <a:pt x="293" y="46"/>
                  </a:cubicBezTo>
                  <a:cubicBezTo>
                    <a:pt x="292" y="47"/>
                    <a:pt x="291" y="47"/>
                    <a:pt x="290" y="47"/>
                  </a:cubicBezTo>
                  <a:close/>
                  <a:moveTo>
                    <a:pt x="621" y="46"/>
                  </a:moveTo>
                  <a:cubicBezTo>
                    <a:pt x="620" y="46"/>
                    <a:pt x="619" y="46"/>
                    <a:pt x="618" y="46"/>
                  </a:cubicBezTo>
                  <a:cubicBezTo>
                    <a:pt x="604" y="40"/>
                    <a:pt x="588" y="35"/>
                    <a:pt x="573" y="31"/>
                  </a:cubicBezTo>
                  <a:cubicBezTo>
                    <a:pt x="569" y="30"/>
                    <a:pt x="566" y="25"/>
                    <a:pt x="568" y="21"/>
                  </a:cubicBezTo>
                  <a:cubicBezTo>
                    <a:pt x="569" y="17"/>
                    <a:pt x="573" y="14"/>
                    <a:pt x="577" y="15"/>
                  </a:cubicBezTo>
                  <a:cubicBezTo>
                    <a:pt x="593" y="20"/>
                    <a:pt x="609" y="25"/>
                    <a:pt x="624" y="31"/>
                  </a:cubicBezTo>
                  <a:cubicBezTo>
                    <a:pt x="628" y="33"/>
                    <a:pt x="630" y="37"/>
                    <a:pt x="629" y="41"/>
                  </a:cubicBezTo>
                  <a:cubicBezTo>
                    <a:pt x="627" y="45"/>
                    <a:pt x="624" y="46"/>
                    <a:pt x="621" y="46"/>
                  </a:cubicBezTo>
                  <a:close/>
                  <a:moveTo>
                    <a:pt x="383" y="21"/>
                  </a:moveTo>
                  <a:cubicBezTo>
                    <a:pt x="379" y="21"/>
                    <a:pt x="376" y="18"/>
                    <a:pt x="375" y="14"/>
                  </a:cubicBezTo>
                  <a:cubicBezTo>
                    <a:pt x="374" y="10"/>
                    <a:pt x="377" y="6"/>
                    <a:pt x="382" y="5"/>
                  </a:cubicBezTo>
                  <a:cubicBezTo>
                    <a:pt x="398" y="2"/>
                    <a:pt x="414" y="1"/>
                    <a:pt x="431" y="0"/>
                  </a:cubicBezTo>
                  <a:cubicBezTo>
                    <a:pt x="435" y="0"/>
                    <a:pt x="439" y="3"/>
                    <a:pt x="439" y="7"/>
                  </a:cubicBezTo>
                  <a:cubicBezTo>
                    <a:pt x="439" y="12"/>
                    <a:pt x="436" y="15"/>
                    <a:pt x="432" y="16"/>
                  </a:cubicBezTo>
                  <a:cubicBezTo>
                    <a:pt x="416" y="17"/>
                    <a:pt x="400" y="18"/>
                    <a:pt x="384" y="21"/>
                  </a:cubicBezTo>
                  <a:cubicBezTo>
                    <a:pt x="384" y="21"/>
                    <a:pt x="383" y="21"/>
                    <a:pt x="383" y="21"/>
                  </a:cubicBezTo>
                  <a:close/>
                  <a:moveTo>
                    <a:pt x="528" y="21"/>
                  </a:moveTo>
                  <a:cubicBezTo>
                    <a:pt x="527" y="21"/>
                    <a:pt x="527" y="21"/>
                    <a:pt x="527" y="21"/>
                  </a:cubicBezTo>
                  <a:cubicBezTo>
                    <a:pt x="511" y="18"/>
                    <a:pt x="495" y="16"/>
                    <a:pt x="479" y="16"/>
                  </a:cubicBezTo>
                  <a:cubicBezTo>
                    <a:pt x="475" y="15"/>
                    <a:pt x="472" y="12"/>
                    <a:pt x="472" y="7"/>
                  </a:cubicBezTo>
                  <a:cubicBezTo>
                    <a:pt x="472" y="3"/>
                    <a:pt x="476" y="0"/>
                    <a:pt x="480" y="0"/>
                  </a:cubicBezTo>
                  <a:cubicBezTo>
                    <a:pt x="497" y="1"/>
                    <a:pt x="513" y="2"/>
                    <a:pt x="529" y="5"/>
                  </a:cubicBezTo>
                  <a:cubicBezTo>
                    <a:pt x="534" y="6"/>
                    <a:pt x="536" y="10"/>
                    <a:pt x="536" y="14"/>
                  </a:cubicBezTo>
                  <a:cubicBezTo>
                    <a:pt x="535" y="18"/>
                    <a:pt x="532" y="21"/>
                    <a:pt x="528" y="21"/>
                  </a:cubicBezTo>
                  <a:close/>
                </a:path>
              </a:pathLst>
            </a:custGeom>
            <a:solidFill>
              <a:schemeClr val="accent1"/>
            </a:solidFill>
            <a:ln>
              <a:noFill/>
            </a:ln>
          </p:spPr>
          <p:txBody>
            <a:bodyPr vert="horz" wrap="square" lIns="22359" tIns="11180" rIns="22359" bIns="11180" numCol="1" anchor="t" anchorCtr="0" compatLnSpc="1">
              <a:prstTxWarp prst="textNoShape">
                <a:avLst/>
              </a:prstTxWarp>
            </a:bodyPr>
            <a:lstStyle/>
            <a:p>
              <a:pPr algn="ctr" defTabSz="223571" fontAlgn="auto">
                <a:spcBef>
                  <a:spcPts val="0"/>
                </a:spcBef>
                <a:spcAft>
                  <a:spcPts val="0"/>
                </a:spcAft>
                <a:defRPr/>
              </a:pPr>
              <a:endParaRPr lang="en-US" sz="440" dirty="0">
                <a:solidFill>
                  <a:srgbClr val="575757"/>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8" name="任意多边形: 形状 67">
              <a:extLst>
                <a:ext uri="{FF2B5EF4-FFF2-40B4-BE49-F238E27FC236}">
                  <a16:creationId xmlns:a16="http://schemas.microsoft.com/office/drawing/2014/main" id="{1365EC39-D043-CA9E-4921-EB9FD790BDC4}"/>
                </a:ext>
              </a:extLst>
            </p:cNvPr>
            <p:cNvSpPr>
              <a:spLocks/>
            </p:cNvSpPr>
            <p:nvPr/>
          </p:nvSpPr>
          <p:spPr bwMode="auto">
            <a:xfrm rot="16200000">
              <a:off x="6432597" y="3642998"/>
              <a:ext cx="414259" cy="203117"/>
            </a:xfrm>
            <a:custGeom>
              <a:avLst/>
              <a:gdLst>
                <a:gd name="connsiteX0" fmla="*/ 872354 w 873226"/>
                <a:gd name="connsiteY0" fmla="*/ 25276 h 428156"/>
                <a:gd name="connsiteX1" fmla="*/ 511320 w 873226"/>
                <a:gd name="connsiteY1" fmla="*/ 335134 h 428156"/>
                <a:gd name="connsiteX2" fmla="*/ 493759 w 873226"/>
                <a:gd name="connsiteY2" fmla="*/ 336558 h 428156"/>
                <a:gd name="connsiteX3" fmla="*/ 493188 w 873226"/>
                <a:gd name="connsiteY3" fmla="*/ 337634 h 428156"/>
                <a:gd name="connsiteX4" fmla="*/ 448596 w 873226"/>
                <a:gd name="connsiteY4" fmla="*/ 421613 h 428156"/>
                <a:gd name="connsiteX5" fmla="*/ 427833 w 873226"/>
                <a:gd name="connsiteY5" fmla="*/ 421613 h 428156"/>
                <a:gd name="connsiteX6" fmla="*/ 391164 w 873226"/>
                <a:gd name="connsiteY6" fmla="*/ 359265 h 428156"/>
                <a:gd name="connsiteX7" fmla="*/ 377741 w 873226"/>
                <a:gd name="connsiteY7" fmla="*/ 336444 h 428156"/>
                <a:gd name="connsiteX8" fmla="*/ 361655 w 873226"/>
                <a:gd name="connsiteY8" fmla="*/ 335134 h 428156"/>
                <a:gd name="connsiteX9" fmla="*/ 1276 w 873226"/>
                <a:gd name="connsiteY9" fmla="*/ 25275 h 428156"/>
                <a:gd name="connsiteX10" fmla="*/ 19851 w 873226"/>
                <a:gd name="connsiteY10" fmla="*/ 0 h 428156"/>
                <a:gd name="connsiteX11" fmla="*/ 37449 w 873226"/>
                <a:gd name="connsiteY11" fmla="*/ 13610 h 428156"/>
                <a:gd name="connsiteX12" fmla="*/ 436326 w 873226"/>
                <a:gd name="connsiteY12" fmla="*/ 303301 h 428156"/>
                <a:gd name="connsiteX13" fmla="*/ 835204 w 873226"/>
                <a:gd name="connsiteY13" fmla="*/ 13610 h 428156"/>
                <a:gd name="connsiteX14" fmla="*/ 853779 w 873226"/>
                <a:gd name="connsiteY14" fmla="*/ 1 h 428156"/>
                <a:gd name="connsiteX15" fmla="*/ 872354 w 873226"/>
                <a:gd name="connsiteY15" fmla="*/ 25276 h 4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73226" h="428156">
                  <a:moveTo>
                    <a:pt x="872354" y="25276"/>
                  </a:moveTo>
                  <a:cubicBezTo>
                    <a:pt x="821028" y="185189"/>
                    <a:pt x="682126" y="307144"/>
                    <a:pt x="511320" y="335134"/>
                  </a:cubicBezTo>
                  <a:lnTo>
                    <a:pt x="493759" y="336558"/>
                  </a:lnTo>
                  <a:lnTo>
                    <a:pt x="493188" y="337634"/>
                  </a:lnTo>
                  <a:cubicBezTo>
                    <a:pt x="486818" y="349631"/>
                    <a:pt x="474077" y="373625"/>
                    <a:pt x="448596" y="421613"/>
                  </a:cubicBezTo>
                  <a:cubicBezTo>
                    <a:pt x="443877" y="430338"/>
                    <a:pt x="432552" y="430338"/>
                    <a:pt x="427833" y="421613"/>
                  </a:cubicBezTo>
                  <a:cubicBezTo>
                    <a:pt x="427833" y="421613"/>
                    <a:pt x="427833" y="421613"/>
                    <a:pt x="391164" y="359265"/>
                  </a:cubicBezTo>
                  <a:lnTo>
                    <a:pt x="377741" y="336444"/>
                  </a:lnTo>
                  <a:lnTo>
                    <a:pt x="361655" y="335134"/>
                  </a:lnTo>
                  <a:cubicBezTo>
                    <a:pt x="191503" y="307144"/>
                    <a:pt x="52602" y="185189"/>
                    <a:pt x="1276" y="25275"/>
                  </a:cubicBezTo>
                  <a:cubicBezTo>
                    <a:pt x="-3612" y="12638"/>
                    <a:pt x="6164" y="0"/>
                    <a:pt x="19851" y="0"/>
                  </a:cubicBezTo>
                  <a:cubicBezTo>
                    <a:pt x="27672" y="0"/>
                    <a:pt x="35493" y="4861"/>
                    <a:pt x="37449" y="13610"/>
                  </a:cubicBezTo>
                  <a:cubicBezTo>
                    <a:pt x="92196" y="180814"/>
                    <a:pt x="250574" y="303301"/>
                    <a:pt x="436326" y="303301"/>
                  </a:cubicBezTo>
                  <a:cubicBezTo>
                    <a:pt x="623056" y="303301"/>
                    <a:pt x="781433" y="180814"/>
                    <a:pt x="835204" y="13610"/>
                  </a:cubicBezTo>
                  <a:cubicBezTo>
                    <a:pt x="837159" y="4861"/>
                    <a:pt x="844980" y="1"/>
                    <a:pt x="853779" y="1"/>
                  </a:cubicBezTo>
                  <a:cubicBezTo>
                    <a:pt x="866488" y="1"/>
                    <a:pt x="876265" y="12638"/>
                    <a:pt x="872354" y="25276"/>
                  </a:cubicBezTo>
                  <a:close/>
                </a:path>
              </a:pathLst>
            </a:custGeom>
            <a:solidFill>
              <a:schemeClr val="accent1"/>
            </a:solidFill>
            <a:ln>
              <a:noFill/>
            </a:ln>
          </p:spPr>
          <p:txBody>
            <a:bodyPr vert="horz" wrap="square" lIns="22359" tIns="11180" rIns="22359" bIns="11180" numCol="1" anchor="t" anchorCtr="0" compatLnSpc="1">
              <a:prstTxWarp prst="textNoShape">
                <a:avLst/>
              </a:prstTxWarp>
              <a:noAutofit/>
            </a:bodyPr>
            <a:lstStyle/>
            <a:p>
              <a:pPr algn="ctr" defTabSz="223571" fontAlgn="auto">
                <a:spcBef>
                  <a:spcPts val="0"/>
                </a:spcBef>
                <a:spcAft>
                  <a:spcPts val="0"/>
                </a:spcAft>
                <a:defRPr/>
              </a:pPr>
              <a:endParaRPr lang="en-US" sz="440" dirty="0">
                <a:solidFill>
                  <a:srgbClr val="575757"/>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9" name="Oval 11">
              <a:extLst>
                <a:ext uri="{FF2B5EF4-FFF2-40B4-BE49-F238E27FC236}">
                  <a16:creationId xmlns:a16="http://schemas.microsoft.com/office/drawing/2014/main" id="{23975CF6-70CE-FDE5-F8F9-BC79C57ABCB9}"/>
                </a:ext>
              </a:extLst>
            </p:cNvPr>
            <p:cNvSpPr>
              <a:spLocks noChangeArrowheads="1"/>
            </p:cNvSpPr>
            <p:nvPr/>
          </p:nvSpPr>
          <p:spPr bwMode="auto">
            <a:xfrm rot="5400000" flipH="1">
              <a:off x="6316098" y="3577031"/>
              <a:ext cx="334677" cy="335051"/>
            </a:xfrm>
            <a:prstGeom prst="ellipse">
              <a:avLst/>
            </a:prstGeom>
            <a:gradFill>
              <a:gsLst>
                <a:gs pos="28000">
                  <a:schemeClr val="bg1">
                    <a:alpha val="0"/>
                  </a:schemeClr>
                </a:gs>
                <a:gs pos="100000">
                  <a:schemeClr val="accent1"/>
                </a:gs>
              </a:gsLst>
              <a:path path="circle">
                <a:fillToRect l="50000" t="50000" r="50000" b="50000"/>
              </a:path>
            </a:gra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endParaRPr lang="en-US" sz="1200"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49" name="组合 48">
            <a:extLst>
              <a:ext uri="{FF2B5EF4-FFF2-40B4-BE49-F238E27FC236}">
                <a16:creationId xmlns:a16="http://schemas.microsoft.com/office/drawing/2014/main" id="{EB746C6D-34EC-97D5-40C7-0A87C169A0E4}"/>
              </a:ext>
            </a:extLst>
          </p:cNvPr>
          <p:cNvGrpSpPr>
            <a:grpSpLocks/>
          </p:cNvGrpSpPr>
          <p:nvPr/>
        </p:nvGrpSpPr>
        <p:grpSpPr>
          <a:xfrm>
            <a:off x="4838700" y="1028702"/>
            <a:ext cx="6981825" cy="4893623"/>
            <a:chOff x="1076325" y="7191714"/>
            <a:chExt cx="3321778" cy="2016300"/>
          </a:xfrm>
        </p:grpSpPr>
        <p:grpSp>
          <p:nvGrpSpPr>
            <p:cNvPr id="52" name="组合 51">
              <a:extLst>
                <a:ext uri="{FF2B5EF4-FFF2-40B4-BE49-F238E27FC236}">
                  <a16:creationId xmlns:a16="http://schemas.microsoft.com/office/drawing/2014/main" id="{7F48C43C-6D49-CE2E-7807-AEC540829097}"/>
                </a:ext>
              </a:extLst>
            </p:cNvPr>
            <p:cNvGrpSpPr/>
            <p:nvPr/>
          </p:nvGrpSpPr>
          <p:grpSpPr>
            <a:xfrm>
              <a:off x="1105330" y="7313770"/>
              <a:ext cx="3263771" cy="1894244"/>
              <a:chOff x="581533" y="3848815"/>
              <a:chExt cx="3451086" cy="1869454"/>
            </a:xfrm>
          </p:grpSpPr>
          <p:sp>
            <p:nvSpPr>
              <p:cNvPr id="54" name="矩形: 圆角 53">
                <a:extLst>
                  <a:ext uri="{FF2B5EF4-FFF2-40B4-BE49-F238E27FC236}">
                    <a16:creationId xmlns:a16="http://schemas.microsoft.com/office/drawing/2014/main" id="{D018AD96-E859-E06F-C445-AD99473C7816}"/>
                  </a:ext>
                </a:extLst>
              </p:cNvPr>
              <p:cNvSpPr/>
              <p:nvPr/>
            </p:nvSpPr>
            <p:spPr>
              <a:xfrm>
                <a:off x="669702" y="3990163"/>
                <a:ext cx="3274746"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5" name="矩形: 圆角 54">
                <a:extLst>
                  <a:ext uri="{FF2B5EF4-FFF2-40B4-BE49-F238E27FC236}">
                    <a16:creationId xmlns:a16="http://schemas.microsoft.com/office/drawing/2014/main" id="{F469DFE1-6EA1-84F6-A6AF-B020DB3D31D6}"/>
                  </a:ext>
                </a:extLst>
              </p:cNvPr>
              <p:cNvSpPr/>
              <p:nvPr/>
            </p:nvSpPr>
            <p:spPr>
              <a:xfrm>
                <a:off x="581533" y="3848815"/>
                <a:ext cx="3451086"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3" name="矩形: 圆角 52">
              <a:extLst>
                <a:ext uri="{FF2B5EF4-FFF2-40B4-BE49-F238E27FC236}">
                  <a16:creationId xmlns:a16="http://schemas.microsoft.com/office/drawing/2014/main" id="{E1E0FE48-9BC9-E9DC-7E36-29015E0813AD}"/>
                </a:ext>
              </a:extLst>
            </p:cNvPr>
            <p:cNvSpPr/>
            <p:nvPr/>
          </p:nvSpPr>
          <p:spPr>
            <a:xfrm>
              <a:off x="1076325" y="7191714"/>
              <a:ext cx="3321778" cy="1987260"/>
            </a:xfrm>
            <a:prstGeom prst="roundRect">
              <a:avLst>
                <a:gd name="adj" fmla="val 2379"/>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0" name="任意多边形: 形状 49">
            <a:extLst>
              <a:ext uri="{FF2B5EF4-FFF2-40B4-BE49-F238E27FC236}">
                <a16:creationId xmlns:a16="http://schemas.microsoft.com/office/drawing/2014/main" id="{7012EB01-0677-078B-1D97-8C43AF6947C8}"/>
              </a:ext>
            </a:extLst>
          </p:cNvPr>
          <p:cNvSpPr/>
          <p:nvPr/>
        </p:nvSpPr>
        <p:spPr>
          <a:xfrm flipV="1">
            <a:off x="5134810" y="1028700"/>
            <a:ext cx="6389607" cy="345227"/>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1" name="文本框 50">
            <a:extLst>
              <a:ext uri="{FF2B5EF4-FFF2-40B4-BE49-F238E27FC236}">
                <a16:creationId xmlns:a16="http://schemas.microsoft.com/office/drawing/2014/main" id="{5165E693-147C-3FCA-B459-89969E161CB3}"/>
              </a:ext>
            </a:extLst>
          </p:cNvPr>
          <p:cNvSpPr txBox="1"/>
          <p:nvPr/>
        </p:nvSpPr>
        <p:spPr>
          <a:xfrm>
            <a:off x="5473699" y="1062814"/>
            <a:ext cx="5711828" cy="276999"/>
          </a:xfrm>
          <a:prstGeom prst="rect">
            <a:avLst/>
          </a:prstGeom>
          <a:noFill/>
        </p:spPr>
        <p:txBody>
          <a:bodyPr wrap="square" anchor="ctr" anchorCtr="0">
            <a:spAutoFit/>
          </a:bodyPr>
          <a:lstStyle/>
          <a:p>
            <a:pPr algn="ctr" defTabSz="1216660" fontAlgn="base">
              <a:spcBef>
                <a:spcPct val="0"/>
              </a:spcBef>
              <a:spcAft>
                <a:spcPct val="0"/>
              </a:spcAft>
              <a:defRPr/>
            </a:pPr>
            <a:r>
              <a:rPr lang="en-US" altLang="zh-CN" sz="12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2021</a:t>
            </a:r>
            <a:r>
              <a:rPr lang="zh-CN" altLang="en-US" sz="12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年全球和地区按抗菌素耐药性造成的负担排列的十大最致命病原体</a:t>
            </a:r>
            <a:r>
              <a:rPr lang="en-US" altLang="zh-CN" sz="12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2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药物组合</a:t>
            </a:r>
          </a:p>
        </p:txBody>
      </p:sp>
      <p:sp>
        <p:nvSpPr>
          <p:cNvPr id="3" name="文本占位符 2">
            <a:extLst>
              <a:ext uri="{FF2B5EF4-FFF2-40B4-BE49-F238E27FC236}">
                <a16:creationId xmlns:a16="http://schemas.microsoft.com/office/drawing/2014/main" id="{37ED6673-3D1E-F7D4-3182-8F23FB286202}"/>
              </a:ext>
            </a:extLst>
          </p:cNvPr>
          <p:cNvSpPr>
            <a:spLocks noGrp="1"/>
          </p:cNvSpPr>
          <p:nvPr>
            <p:ph type="body" sz="quarter" idx="10"/>
          </p:nvPr>
        </p:nvSpPr>
        <p:spPr/>
        <p:txBody>
          <a:bodyPr/>
          <a:lstStyle/>
          <a:p>
            <a:r>
              <a:rPr lang="en-US" altLang="zh-CN" dirty="0">
                <a:latin typeface="Arial" panose="020B0604020202020204" pitchFamily="34" charset="0"/>
                <a:sym typeface="Arial" panose="020B0604020202020204" pitchFamily="34" charset="0"/>
              </a:rPr>
              <a:t>GBD 2021 Antimicrobial Resistance Collaborators. Lancet . 2024 Sep 28;404(10459):1199-1226</a:t>
            </a:r>
          </a:p>
        </p:txBody>
      </p:sp>
      <p:sp>
        <p:nvSpPr>
          <p:cNvPr id="4" name="文本占位符 3">
            <a:extLst>
              <a:ext uri="{FF2B5EF4-FFF2-40B4-BE49-F238E27FC236}">
                <a16:creationId xmlns:a16="http://schemas.microsoft.com/office/drawing/2014/main" id="{A7D832BE-7A25-D7C1-A528-F544532F648A}"/>
              </a:ext>
            </a:extLst>
          </p:cNvPr>
          <p:cNvSpPr>
            <a:spLocks noGrp="1"/>
          </p:cNvSpPr>
          <p:nvPr>
            <p:ph type="body" sz="quarter" idx="11"/>
          </p:nvPr>
        </p:nvSpPr>
        <p:spPr/>
        <p:txBody>
          <a:bodyPr>
            <a:normAutofit lnSpcReduction="10000"/>
          </a:bodyPr>
          <a:lstStyle/>
          <a:p>
            <a:r>
              <a:rPr lang="zh-CN" altLang="en-US" dirty="0">
                <a:latin typeface="Arial" panose="020B0604020202020204" pitchFamily="34" charset="0"/>
                <a:sym typeface="Arial" panose="020B0604020202020204" pitchFamily="34" charset="0"/>
              </a:rPr>
              <a:t>全球每年因细菌</a:t>
            </a:r>
            <a:r>
              <a:rPr lang="en-US" altLang="zh-CN" dirty="0">
                <a:latin typeface="Arial" panose="020B0604020202020204" pitchFamily="34" charset="0"/>
                <a:sym typeface="Arial" panose="020B0604020202020204" pitchFamily="34" charset="0"/>
              </a:rPr>
              <a:t>AMR</a:t>
            </a:r>
            <a:r>
              <a:rPr lang="zh-CN" altLang="en-US" dirty="0">
                <a:latin typeface="Arial" panose="020B0604020202020204" pitchFamily="34" charset="0"/>
                <a:sym typeface="Arial" panose="020B0604020202020204" pitchFamily="34" charset="0"/>
              </a:rPr>
              <a:t>致死超百万，碳青霉烯类耐药的革兰氏阴性菌致死人数的增加超过其他抗生素类别，其中</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增加最多</a:t>
            </a:r>
          </a:p>
        </p:txBody>
      </p:sp>
      <p:sp>
        <p:nvSpPr>
          <p:cNvPr id="5" name="文本占位符 4">
            <a:extLst>
              <a:ext uri="{FF2B5EF4-FFF2-40B4-BE49-F238E27FC236}">
                <a16:creationId xmlns:a16="http://schemas.microsoft.com/office/drawing/2014/main" id="{9FF1DAD3-D96A-8DC0-27AB-9CFC567BC9E9}"/>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AMR: </a:t>
            </a:r>
            <a:r>
              <a:rPr lang="zh-CN" altLang="en-US" dirty="0">
                <a:latin typeface="Arial" panose="020B0604020202020204" pitchFamily="34" charset="0"/>
                <a:sym typeface="Arial" panose="020B0604020202020204" pitchFamily="34" charset="0"/>
              </a:rPr>
              <a:t>抗菌药物耐药性；</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：碳青霉烯类耐药的鲍曼不动杆菌</a:t>
            </a:r>
          </a:p>
        </p:txBody>
      </p:sp>
      <p:grpSp>
        <p:nvGrpSpPr>
          <p:cNvPr id="29" name="组合 28">
            <a:extLst>
              <a:ext uri="{FF2B5EF4-FFF2-40B4-BE49-F238E27FC236}">
                <a16:creationId xmlns:a16="http://schemas.microsoft.com/office/drawing/2014/main" id="{EC8AE35E-FBF3-BD5A-94E8-5EB19F0F7F64}"/>
              </a:ext>
            </a:extLst>
          </p:cNvPr>
          <p:cNvGrpSpPr/>
          <p:nvPr/>
        </p:nvGrpSpPr>
        <p:grpSpPr>
          <a:xfrm>
            <a:off x="4950120" y="1267225"/>
            <a:ext cx="6749910" cy="4493415"/>
            <a:chOff x="449843" y="1278242"/>
            <a:chExt cx="6749910" cy="4493415"/>
          </a:xfrm>
        </p:grpSpPr>
        <p:sp>
          <p:nvSpPr>
            <p:cNvPr id="8" name="文本框 7">
              <a:extLst>
                <a:ext uri="{FF2B5EF4-FFF2-40B4-BE49-F238E27FC236}">
                  <a16:creationId xmlns:a16="http://schemas.microsoft.com/office/drawing/2014/main" id="{578A41B6-B9E1-D3EB-6C31-32AB66E92005}"/>
                </a:ext>
              </a:extLst>
            </p:cNvPr>
            <p:cNvSpPr txBox="1"/>
            <p:nvPr/>
          </p:nvSpPr>
          <p:spPr>
            <a:xfrm>
              <a:off x="573464" y="1278242"/>
              <a:ext cx="6626289" cy="307777"/>
            </a:xfrm>
            <a:prstGeom prst="rect">
              <a:avLst/>
            </a:prstGeom>
            <a:noFill/>
          </p:spPr>
          <p:txBody>
            <a:bodyPr wrap="square">
              <a:spAutoFit/>
            </a:bodyPr>
            <a:lstStyle/>
            <a:p>
              <a:endParaRPr lang="zh-CN" altLang="en-US" sz="1400" b="1" dirty="0">
                <a:latin typeface="Arial" panose="020B0604020202020204" pitchFamily="34" charset="0"/>
                <a:ea typeface="HarmonyOS Sans SC" panose="00000500000000000000" pitchFamily="2" charset="-122"/>
                <a:cs typeface="+mn-ea"/>
                <a:sym typeface="Arial" panose="020B0604020202020204" pitchFamily="34" charset="0"/>
              </a:endParaRPr>
            </a:p>
          </p:txBody>
        </p:sp>
        <p:grpSp>
          <p:nvGrpSpPr>
            <p:cNvPr id="2" name="组合 1">
              <a:extLst>
                <a:ext uri="{FF2B5EF4-FFF2-40B4-BE49-F238E27FC236}">
                  <a16:creationId xmlns:a16="http://schemas.microsoft.com/office/drawing/2014/main" id="{3FEABD98-6B6B-B57F-3C69-76D40FF1D071}"/>
                </a:ext>
              </a:extLst>
            </p:cNvPr>
            <p:cNvGrpSpPr/>
            <p:nvPr/>
          </p:nvGrpSpPr>
          <p:grpSpPr>
            <a:xfrm>
              <a:off x="449843" y="1671927"/>
              <a:ext cx="6588208" cy="4099730"/>
              <a:chOff x="449843" y="1671927"/>
              <a:chExt cx="6588208" cy="4099730"/>
            </a:xfrm>
          </p:grpSpPr>
          <p:pic>
            <p:nvPicPr>
              <p:cNvPr id="6" name="图片 5" descr="图表, 表格, 日历&#10;&#10;描述已自动生成">
                <a:extLst>
                  <a:ext uri="{FF2B5EF4-FFF2-40B4-BE49-F238E27FC236}">
                    <a16:creationId xmlns:a16="http://schemas.microsoft.com/office/drawing/2014/main" id="{A2249395-1F7A-A743-66FD-241B3934A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464" y="1684378"/>
                <a:ext cx="6464587" cy="4087279"/>
              </a:xfrm>
              <a:prstGeom prst="rect">
                <a:avLst/>
              </a:prstGeom>
            </p:spPr>
          </p:pic>
          <p:sp>
            <p:nvSpPr>
              <p:cNvPr id="9" name="文本框 8">
                <a:extLst>
                  <a:ext uri="{FF2B5EF4-FFF2-40B4-BE49-F238E27FC236}">
                    <a16:creationId xmlns:a16="http://schemas.microsoft.com/office/drawing/2014/main" id="{E342E37D-0A84-3D6B-D3AB-9A54746D8CAE}"/>
                  </a:ext>
                </a:extLst>
              </p:cNvPr>
              <p:cNvSpPr txBox="1"/>
              <p:nvPr/>
            </p:nvSpPr>
            <p:spPr>
              <a:xfrm>
                <a:off x="964227" y="1715852"/>
                <a:ext cx="468523" cy="263544"/>
              </a:xfrm>
              <a:prstGeom prst="rect">
                <a:avLst/>
              </a:prstGeom>
              <a:solidFill>
                <a:schemeClr val="bg1"/>
              </a:solidFill>
            </p:spPr>
            <p:txBody>
              <a:bodyPr wrap="none" rtlCol="0">
                <a:spAutoFit/>
              </a:bodyPr>
              <a:lstStyle/>
              <a:p>
                <a:r>
                  <a:rPr lang="zh-CN" altLang="en-US" sz="1050" dirty="0">
                    <a:latin typeface="Arial" panose="020B0604020202020204" pitchFamily="34" charset="0"/>
                    <a:ea typeface="HarmonyOS Sans SC" panose="00000500000000000000" pitchFamily="2" charset="-122"/>
                    <a:cs typeface="+mn-ea"/>
                    <a:sym typeface="Arial" panose="020B0604020202020204" pitchFamily="34" charset="0"/>
                  </a:rPr>
                  <a:t>全球</a:t>
                </a:r>
              </a:p>
            </p:txBody>
          </p:sp>
          <p:sp>
            <p:nvSpPr>
              <p:cNvPr id="10" name="文本框 9">
                <a:extLst>
                  <a:ext uri="{FF2B5EF4-FFF2-40B4-BE49-F238E27FC236}">
                    <a16:creationId xmlns:a16="http://schemas.microsoft.com/office/drawing/2014/main" id="{C2061CF8-18E4-3D62-449B-D95AA5312AF5}"/>
                  </a:ext>
                </a:extLst>
              </p:cNvPr>
              <p:cNvSpPr txBox="1"/>
              <p:nvPr/>
            </p:nvSpPr>
            <p:spPr>
              <a:xfrm>
                <a:off x="1670080" y="1671927"/>
                <a:ext cx="673261" cy="323165"/>
              </a:xfrm>
              <a:prstGeom prst="rect">
                <a:avLst/>
              </a:prstGeom>
              <a:solidFill>
                <a:schemeClr val="bg1"/>
              </a:solidFill>
            </p:spPr>
            <p:txBody>
              <a:bodyPr wrap="none" lIns="0" tIns="0" rIns="0" bIns="0" rtlCol="0">
                <a:spAutoFit/>
              </a:bodyPr>
              <a:lstStyle/>
              <a:p>
                <a:pPr algn="ctr"/>
                <a:r>
                  <a:rPr lang="zh-CN" altLang="en-US" sz="1050" dirty="0">
                    <a:latin typeface="Arial" panose="020B0604020202020204" pitchFamily="34" charset="0"/>
                    <a:ea typeface="HarmonyOS Sans SC" panose="00000500000000000000" pitchFamily="2" charset="-122"/>
                    <a:cs typeface="+mn-ea"/>
                    <a:sym typeface="Arial" panose="020B0604020202020204" pitchFamily="34" charset="0"/>
                  </a:rPr>
                  <a:t>中欧、东欧</a:t>
                </a:r>
                <a:endParaRPr lang="en-US" altLang="zh-CN" sz="1050" dirty="0">
                  <a:latin typeface="Arial" panose="020B0604020202020204" pitchFamily="34" charset="0"/>
                  <a:ea typeface="HarmonyOS Sans SC" panose="00000500000000000000" pitchFamily="2" charset="-122"/>
                  <a:cs typeface="+mn-ea"/>
                  <a:sym typeface="Arial" panose="020B0604020202020204" pitchFamily="34" charset="0"/>
                </a:endParaRPr>
              </a:p>
              <a:p>
                <a:pPr algn="ctr"/>
                <a:r>
                  <a:rPr lang="zh-CN" altLang="en-US" sz="1050" dirty="0">
                    <a:latin typeface="Arial" panose="020B0604020202020204" pitchFamily="34" charset="0"/>
                    <a:ea typeface="HarmonyOS Sans SC" panose="00000500000000000000" pitchFamily="2" charset="-122"/>
                    <a:cs typeface="+mn-ea"/>
                    <a:sym typeface="Arial" panose="020B0604020202020204" pitchFamily="34" charset="0"/>
                  </a:rPr>
                  <a:t>和中亚</a:t>
                </a:r>
              </a:p>
            </p:txBody>
          </p:sp>
          <p:sp>
            <p:nvSpPr>
              <p:cNvPr id="11" name="文本框 10">
                <a:extLst>
                  <a:ext uri="{FF2B5EF4-FFF2-40B4-BE49-F238E27FC236}">
                    <a16:creationId xmlns:a16="http://schemas.microsoft.com/office/drawing/2014/main" id="{186AE033-5CE7-F0EA-654B-370B069A1C19}"/>
                  </a:ext>
                </a:extLst>
              </p:cNvPr>
              <p:cNvSpPr txBox="1"/>
              <p:nvPr/>
            </p:nvSpPr>
            <p:spPr>
              <a:xfrm>
                <a:off x="2435755" y="1725190"/>
                <a:ext cx="673261" cy="234286"/>
              </a:xfrm>
              <a:prstGeom prst="rect">
                <a:avLst/>
              </a:prstGeom>
              <a:solidFill>
                <a:schemeClr val="bg1"/>
              </a:solidFill>
            </p:spPr>
            <p:txBody>
              <a:bodyPr wrap="none" lIns="0" tIns="36000" rIns="0" bIns="36000" rtlCol="0">
                <a:spAutoFit/>
              </a:bodyPr>
              <a:lstStyle/>
              <a:p>
                <a:pPr algn="ctr"/>
                <a:r>
                  <a:rPr lang="zh-CN" altLang="en-US" sz="1050" dirty="0">
                    <a:latin typeface="Arial" panose="020B0604020202020204" pitchFamily="34" charset="0"/>
                    <a:ea typeface="HarmonyOS Sans SC" panose="00000500000000000000" pitchFamily="2" charset="-122"/>
                    <a:cs typeface="+mn-ea"/>
                    <a:sym typeface="Arial" panose="020B0604020202020204" pitchFamily="34" charset="0"/>
                  </a:rPr>
                  <a:t>高收入国家</a:t>
                </a:r>
              </a:p>
            </p:txBody>
          </p:sp>
          <p:sp>
            <p:nvSpPr>
              <p:cNvPr id="12" name="文本框 9">
                <a:extLst>
                  <a:ext uri="{FF2B5EF4-FFF2-40B4-BE49-F238E27FC236}">
                    <a16:creationId xmlns:a16="http://schemas.microsoft.com/office/drawing/2014/main" id="{C2061CF8-18E4-3D62-449B-D95AA5312AF5}"/>
                  </a:ext>
                </a:extLst>
              </p:cNvPr>
              <p:cNvSpPr txBox="1"/>
              <p:nvPr/>
            </p:nvSpPr>
            <p:spPr>
              <a:xfrm>
                <a:off x="3213560" y="1671927"/>
                <a:ext cx="673261" cy="323165"/>
              </a:xfrm>
              <a:prstGeom prst="rect">
                <a:avLst/>
              </a:prstGeom>
              <a:solidFill>
                <a:schemeClr val="bg1"/>
              </a:solid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Arial" panose="020B0604020202020204" pitchFamily="34" charset="0"/>
                    <a:ea typeface="HarmonyOS Sans SC" panose="00000500000000000000" pitchFamily="2" charset="-122"/>
                    <a:cs typeface="+mn-ea"/>
                    <a:sym typeface="Arial" panose="020B0604020202020204" pitchFamily="34" charset="0"/>
                  </a:rPr>
                  <a:t>拉丁美洲和</a:t>
                </a:r>
                <a:endParaRPr lang="en-US" altLang="zh-CN" sz="1050" dirty="0">
                  <a:latin typeface="Arial" panose="020B0604020202020204" pitchFamily="34" charset="0"/>
                  <a:ea typeface="HarmonyOS Sans SC" panose="00000500000000000000" pitchFamily="2" charset="-122"/>
                  <a:cs typeface="+mn-ea"/>
                  <a:sym typeface="Arial" panose="020B0604020202020204" pitchFamily="34" charset="0"/>
                </a:endParaRPr>
              </a:p>
              <a:p>
                <a:pPr algn="ctr"/>
                <a:r>
                  <a:rPr lang="zh-CN" altLang="en-US" sz="1050" dirty="0">
                    <a:latin typeface="Arial" panose="020B0604020202020204" pitchFamily="34" charset="0"/>
                    <a:ea typeface="HarmonyOS Sans SC" panose="00000500000000000000" pitchFamily="2" charset="-122"/>
                    <a:cs typeface="+mn-ea"/>
                    <a:sym typeface="Arial" panose="020B0604020202020204" pitchFamily="34" charset="0"/>
                  </a:rPr>
                  <a:t>加勒比地区</a:t>
                </a:r>
              </a:p>
            </p:txBody>
          </p:sp>
          <p:sp>
            <p:nvSpPr>
              <p:cNvPr id="13" name="文本框 9">
                <a:extLst>
                  <a:ext uri="{FF2B5EF4-FFF2-40B4-BE49-F238E27FC236}">
                    <a16:creationId xmlns:a16="http://schemas.microsoft.com/office/drawing/2014/main" id="{C2061CF8-18E4-3D62-449B-D95AA5312AF5}"/>
                  </a:ext>
                </a:extLst>
              </p:cNvPr>
              <p:cNvSpPr txBox="1"/>
              <p:nvPr/>
            </p:nvSpPr>
            <p:spPr>
              <a:xfrm>
                <a:off x="3979235" y="1725190"/>
                <a:ext cx="673261" cy="234286"/>
              </a:xfrm>
              <a:prstGeom prst="rect">
                <a:avLst/>
              </a:prstGeom>
              <a:solidFill>
                <a:schemeClr val="bg1"/>
              </a:solidFill>
            </p:spPr>
            <p:txBody>
              <a:bodyPr wrap="none" lIns="0" tIns="36000" rIns="0" bIns="3600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Arial" panose="020B0604020202020204" pitchFamily="34" charset="0"/>
                    <a:ea typeface="HarmonyOS Sans SC" panose="00000500000000000000" pitchFamily="2" charset="-122"/>
                    <a:cs typeface="+mn-ea"/>
                    <a:sym typeface="Arial" panose="020B0604020202020204" pitchFamily="34" charset="0"/>
                  </a:rPr>
                  <a:t>北非和中东</a:t>
                </a:r>
              </a:p>
            </p:txBody>
          </p:sp>
          <p:sp>
            <p:nvSpPr>
              <p:cNvPr id="14" name="文本框 9">
                <a:extLst>
                  <a:ext uri="{FF2B5EF4-FFF2-40B4-BE49-F238E27FC236}">
                    <a16:creationId xmlns:a16="http://schemas.microsoft.com/office/drawing/2014/main" id="{C2061CF8-18E4-3D62-449B-D95AA5312AF5}"/>
                  </a:ext>
                </a:extLst>
              </p:cNvPr>
              <p:cNvSpPr txBox="1"/>
              <p:nvPr/>
            </p:nvSpPr>
            <p:spPr>
              <a:xfrm>
                <a:off x="4844778" y="1715852"/>
                <a:ext cx="468524" cy="263544"/>
              </a:xfrm>
              <a:prstGeom prst="rect">
                <a:avLst/>
              </a:prstGeom>
              <a:solidFill>
                <a:schemeClr val="bg1"/>
              </a:solidFill>
            </p:spPr>
            <p:txBody>
              <a:bodyPr wrap="none" lIns="91440" tIns="45720" rIns="91440" bIns="4572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Arial" panose="020B0604020202020204" pitchFamily="34" charset="0"/>
                    <a:ea typeface="HarmonyOS Sans SC" panose="00000500000000000000" pitchFamily="2" charset="-122"/>
                    <a:cs typeface="+mn-ea"/>
                    <a:sym typeface="Arial" panose="020B0604020202020204" pitchFamily="34" charset="0"/>
                  </a:rPr>
                  <a:t>南亚</a:t>
                </a:r>
              </a:p>
            </p:txBody>
          </p:sp>
          <p:sp>
            <p:nvSpPr>
              <p:cNvPr id="15" name="文本框 9">
                <a:extLst>
                  <a:ext uri="{FF2B5EF4-FFF2-40B4-BE49-F238E27FC236}">
                    <a16:creationId xmlns:a16="http://schemas.microsoft.com/office/drawing/2014/main" id="{86CE39EB-DF7B-5389-6FC2-138CE7251FCF}"/>
                  </a:ext>
                </a:extLst>
              </p:cNvPr>
              <p:cNvSpPr txBox="1"/>
              <p:nvPr/>
            </p:nvSpPr>
            <p:spPr>
              <a:xfrm>
                <a:off x="5509790" y="1671927"/>
                <a:ext cx="732067" cy="323165"/>
              </a:xfrm>
              <a:prstGeom prst="rect">
                <a:avLst/>
              </a:prstGeom>
              <a:solidFill>
                <a:schemeClr val="bg1"/>
              </a:solid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Arial" panose="020B0604020202020204" pitchFamily="34" charset="0"/>
                    <a:ea typeface="HarmonyOS Sans SC" panose="00000500000000000000" pitchFamily="2" charset="-122"/>
                    <a:cs typeface="+mn-ea"/>
                    <a:sym typeface="Arial" panose="020B0604020202020204" pitchFamily="34" charset="0"/>
                  </a:rPr>
                  <a:t>东南亚、东亚和大洋洲</a:t>
                </a:r>
              </a:p>
            </p:txBody>
          </p:sp>
          <p:sp>
            <p:nvSpPr>
              <p:cNvPr id="16" name="文本框 9">
                <a:extLst>
                  <a:ext uri="{FF2B5EF4-FFF2-40B4-BE49-F238E27FC236}">
                    <a16:creationId xmlns:a16="http://schemas.microsoft.com/office/drawing/2014/main" id="{C2061CF8-18E4-3D62-449B-D95AA5312AF5}"/>
                  </a:ext>
                </a:extLst>
              </p:cNvPr>
              <p:cNvSpPr txBox="1"/>
              <p:nvPr/>
            </p:nvSpPr>
            <p:spPr>
              <a:xfrm>
                <a:off x="6295900" y="1671927"/>
                <a:ext cx="688106" cy="323165"/>
              </a:xfrm>
              <a:prstGeom prst="rect">
                <a:avLst/>
              </a:prstGeom>
              <a:solidFill>
                <a:schemeClr val="bg1"/>
              </a:solid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050" dirty="0">
                    <a:latin typeface="Arial" panose="020B0604020202020204" pitchFamily="34" charset="0"/>
                    <a:ea typeface="HarmonyOS Sans SC" panose="00000500000000000000" pitchFamily="2" charset="-122"/>
                    <a:cs typeface="+mn-ea"/>
                    <a:sym typeface="Arial" panose="020B0604020202020204" pitchFamily="34" charset="0"/>
                  </a:rPr>
                  <a:t>撒哈拉</a:t>
                </a:r>
                <a:endParaRPr lang="en-US" altLang="zh-CN" sz="1050" dirty="0">
                  <a:latin typeface="Arial" panose="020B0604020202020204" pitchFamily="34" charset="0"/>
                  <a:ea typeface="HarmonyOS Sans SC" panose="00000500000000000000" pitchFamily="2" charset="-122"/>
                  <a:cs typeface="+mn-ea"/>
                  <a:sym typeface="Arial" panose="020B0604020202020204" pitchFamily="34" charset="0"/>
                </a:endParaRPr>
              </a:p>
              <a:p>
                <a:pPr algn="ctr"/>
                <a:r>
                  <a:rPr lang="zh-CN" altLang="en-US" sz="1050" dirty="0">
                    <a:latin typeface="Arial" panose="020B0604020202020204" pitchFamily="34" charset="0"/>
                    <a:ea typeface="HarmonyOS Sans SC" panose="00000500000000000000" pitchFamily="2" charset="-122"/>
                    <a:cs typeface="+mn-ea"/>
                    <a:sym typeface="Arial" panose="020B0604020202020204" pitchFamily="34" charset="0"/>
                  </a:rPr>
                  <a:t>以南非洲</a:t>
                </a:r>
              </a:p>
            </p:txBody>
          </p:sp>
          <p:sp>
            <p:nvSpPr>
              <p:cNvPr id="17" name="矩形: 圆角 16">
                <a:extLst>
                  <a:ext uri="{FF2B5EF4-FFF2-40B4-BE49-F238E27FC236}">
                    <a16:creationId xmlns:a16="http://schemas.microsoft.com/office/drawing/2014/main" id="{6543A077-03DD-205B-8DBE-376B0662FB16}"/>
                  </a:ext>
                </a:extLst>
              </p:cNvPr>
              <p:cNvSpPr/>
              <p:nvPr/>
            </p:nvSpPr>
            <p:spPr>
              <a:xfrm>
                <a:off x="837141" y="2393155"/>
                <a:ext cx="778433" cy="347053"/>
              </a:xfrm>
              <a:prstGeom prst="roundRect">
                <a:avLst>
                  <a:gd name="adj" fmla="val 2945"/>
                </a:avLst>
              </a:prstGeom>
              <a:solidFill>
                <a:schemeClr val="accent1">
                  <a:alpha val="2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9" name="文本框 18">
                <a:extLst>
                  <a:ext uri="{FF2B5EF4-FFF2-40B4-BE49-F238E27FC236}">
                    <a16:creationId xmlns:a16="http://schemas.microsoft.com/office/drawing/2014/main" id="{4AFAFB48-391F-3F5D-A1DB-F7D9475BAE51}"/>
                  </a:ext>
                </a:extLst>
              </p:cNvPr>
              <p:cNvSpPr txBox="1"/>
              <p:nvPr/>
            </p:nvSpPr>
            <p:spPr>
              <a:xfrm rot="16200000">
                <a:off x="-303548" y="3520446"/>
                <a:ext cx="1783781" cy="276999"/>
              </a:xfrm>
              <a:prstGeom prst="rect">
                <a:avLst/>
              </a:prstGeom>
              <a:solidFill>
                <a:schemeClr val="bg1"/>
              </a:solidFill>
            </p:spPr>
            <p:txBody>
              <a:bodyPr wrap="square">
                <a:spAutoFit/>
              </a:bodyPr>
              <a:lstStyle/>
              <a:p>
                <a:pPr algn="ctr"/>
                <a:r>
                  <a:rPr lang="zh-CN" altLang="en-US" sz="1200" dirty="0">
                    <a:latin typeface="Arial" panose="020B0604020202020204" pitchFamily="34" charset="0"/>
                    <a:ea typeface="HarmonyOS Sans SC" panose="00000500000000000000" pitchFamily="2" charset="-122"/>
                    <a:cs typeface="+mn-ea"/>
                    <a:sym typeface="Arial" panose="020B0604020202020204" pitchFamily="34" charset="0"/>
                  </a:rPr>
                  <a:t>可归因负担排名</a:t>
                </a:r>
              </a:p>
            </p:txBody>
          </p:sp>
          <p:sp>
            <p:nvSpPr>
              <p:cNvPr id="20" name="矩形: 圆角 19">
                <a:extLst>
                  <a:ext uri="{FF2B5EF4-FFF2-40B4-BE49-F238E27FC236}">
                    <a16:creationId xmlns:a16="http://schemas.microsoft.com/office/drawing/2014/main" id="{F80E323A-E2C7-1FF0-FB32-31CC157F105F}"/>
                  </a:ext>
                </a:extLst>
              </p:cNvPr>
              <p:cNvSpPr/>
              <p:nvPr/>
            </p:nvSpPr>
            <p:spPr>
              <a:xfrm>
                <a:off x="1607237" y="2737827"/>
                <a:ext cx="776104" cy="347053"/>
              </a:xfrm>
              <a:prstGeom prst="roundRect">
                <a:avLst>
                  <a:gd name="adj" fmla="val 2322"/>
                </a:avLst>
              </a:prstGeom>
              <a:solidFill>
                <a:schemeClr val="accent1">
                  <a:alpha val="2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1" name="矩形: 圆角 20">
                <a:extLst>
                  <a:ext uri="{FF2B5EF4-FFF2-40B4-BE49-F238E27FC236}">
                    <a16:creationId xmlns:a16="http://schemas.microsoft.com/office/drawing/2014/main" id="{A67B017A-24AD-9FB8-4549-82841CCD64D1}"/>
                  </a:ext>
                </a:extLst>
              </p:cNvPr>
              <p:cNvSpPr/>
              <p:nvPr/>
            </p:nvSpPr>
            <p:spPr>
              <a:xfrm>
                <a:off x="2389275" y="4439165"/>
                <a:ext cx="765882" cy="347053"/>
              </a:xfrm>
              <a:prstGeom prst="roundRect">
                <a:avLst>
                  <a:gd name="adj" fmla="val 2945"/>
                </a:avLst>
              </a:prstGeom>
              <a:solidFill>
                <a:schemeClr val="accent1">
                  <a:alpha val="2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2" name="矩形: 圆角 21">
                <a:extLst>
                  <a:ext uri="{FF2B5EF4-FFF2-40B4-BE49-F238E27FC236}">
                    <a16:creationId xmlns:a16="http://schemas.microsoft.com/office/drawing/2014/main" id="{6543A077-03DD-205B-8DBE-376B0662FB16}"/>
                  </a:ext>
                </a:extLst>
              </p:cNvPr>
              <p:cNvSpPr/>
              <p:nvPr/>
            </p:nvSpPr>
            <p:spPr>
              <a:xfrm>
                <a:off x="3161363" y="2393155"/>
                <a:ext cx="772269" cy="344672"/>
              </a:xfrm>
              <a:prstGeom prst="roundRect">
                <a:avLst>
                  <a:gd name="adj" fmla="val 3569"/>
                </a:avLst>
              </a:prstGeom>
              <a:solidFill>
                <a:schemeClr val="accent1">
                  <a:alpha val="2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3" name="矩形: 圆角 22">
                <a:extLst>
                  <a:ext uri="{FF2B5EF4-FFF2-40B4-BE49-F238E27FC236}">
                    <a16:creationId xmlns:a16="http://schemas.microsoft.com/office/drawing/2014/main" id="{6543A077-03DD-205B-8DBE-376B0662FB16}"/>
                  </a:ext>
                </a:extLst>
              </p:cNvPr>
              <p:cNvSpPr/>
              <p:nvPr/>
            </p:nvSpPr>
            <p:spPr>
              <a:xfrm>
                <a:off x="3924758" y="2737827"/>
                <a:ext cx="784977" cy="344672"/>
              </a:xfrm>
              <a:prstGeom prst="roundRect">
                <a:avLst>
                  <a:gd name="adj" fmla="val 0"/>
                </a:avLst>
              </a:prstGeom>
              <a:solidFill>
                <a:schemeClr val="accent1">
                  <a:alpha val="2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4" name="矩形: 圆角 23">
                <a:extLst>
                  <a:ext uri="{FF2B5EF4-FFF2-40B4-BE49-F238E27FC236}">
                    <a16:creationId xmlns:a16="http://schemas.microsoft.com/office/drawing/2014/main" id="{6543A077-03DD-205B-8DBE-376B0662FB16}"/>
                  </a:ext>
                </a:extLst>
              </p:cNvPr>
              <p:cNvSpPr/>
              <p:nvPr/>
            </p:nvSpPr>
            <p:spPr>
              <a:xfrm>
                <a:off x="4707407" y="2055654"/>
                <a:ext cx="778433" cy="344672"/>
              </a:xfrm>
              <a:prstGeom prst="roundRect">
                <a:avLst>
                  <a:gd name="adj" fmla="val 2945"/>
                </a:avLst>
              </a:prstGeom>
              <a:solidFill>
                <a:schemeClr val="accent1">
                  <a:alpha val="2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5" name="矩形: 圆角 24">
                <a:extLst>
                  <a:ext uri="{FF2B5EF4-FFF2-40B4-BE49-F238E27FC236}">
                    <a16:creationId xmlns:a16="http://schemas.microsoft.com/office/drawing/2014/main" id="{6543A077-03DD-205B-8DBE-376B0662FB16}"/>
                  </a:ext>
                </a:extLst>
              </p:cNvPr>
              <p:cNvSpPr>
                <a:spLocks/>
              </p:cNvSpPr>
              <p:nvPr/>
            </p:nvSpPr>
            <p:spPr>
              <a:xfrm>
                <a:off x="5480904" y="2393155"/>
                <a:ext cx="777021" cy="344672"/>
              </a:xfrm>
              <a:prstGeom prst="roundRect">
                <a:avLst>
                  <a:gd name="adj" fmla="val 3569"/>
                </a:avLst>
              </a:prstGeom>
              <a:solidFill>
                <a:schemeClr val="accent1">
                  <a:alpha val="2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6" name="矩形: 圆角 25">
                <a:extLst>
                  <a:ext uri="{FF2B5EF4-FFF2-40B4-BE49-F238E27FC236}">
                    <a16:creationId xmlns:a16="http://schemas.microsoft.com/office/drawing/2014/main" id="{6543A077-03DD-205B-8DBE-376B0662FB16}"/>
                  </a:ext>
                </a:extLst>
              </p:cNvPr>
              <p:cNvSpPr>
                <a:spLocks/>
              </p:cNvSpPr>
              <p:nvPr/>
            </p:nvSpPr>
            <p:spPr>
              <a:xfrm>
                <a:off x="6262863" y="2393155"/>
                <a:ext cx="770249" cy="344672"/>
              </a:xfrm>
              <a:prstGeom prst="roundRect">
                <a:avLst>
                  <a:gd name="adj" fmla="val 1698"/>
                </a:avLst>
              </a:prstGeom>
              <a:solidFill>
                <a:schemeClr val="accent1">
                  <a:alpha val="2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7" name="文本框 26">
                <a:extLst>
                  <a:ext uri="{FF2B5EF4-FFF2-40B4-BE49-F238E27FC236}">
                    <a16:creationId xmlns:a16="http://schemas.microsoft.com/office/drawing/2014/main" id="{FDD082C7-802F-56B7-E907-D29A536F9967}"/>
                  </a:ext>
                </a:extLst>
              </p:cNvPr>
              <p:cNvSpPr txBox="1"/>
              <p:nvPr/>
            </p:nvSpPr>
            <p:spPr>
              <a:xfrm>
                <a:off x="841733" y="5469327"/>
                <a:ext cx="1349235" cy="138499"/>
              </a:xfrm>
              <a:prstGeom prst="rect">
                <a:avLst/>
              </a:prstGeom>
              <a:solidFill>
                <a:schemeClr val="bg1"/>
              </a:solidFill>
            </p:spPr>
            <p:txBody>
              <a:bodyPr wrap="square" lIns="0" tIns="0" rIns="0" bIns="0" rtlCol="0">
                <a:spAutoFit/>
              </a:bodyPr>
              <a:lstStyle/>
              <a:p>
                <a:r>
                  <a:rPr lang="zh-CN" altLang="en-US" sz="900" b="1" dirty="0">
                    <a:latin typeface="Arial" panose="020B0604020202020204" pitchFamily="34" charset="0"/>
                    <a:ea typeface="HarmonyOS Sans SC" panose="00000500000000000000" pitchFamily="2" charset="-122"/>
                    <a:cs typeface="+mn-ea"/>
                    <a:sym typeface="Arial" panose="020B0604020202020204" pitchFamily="34" charset="0"/>
                  </a:rPr>
                  <a:t>年化变化率（</a:t>
                </a:r>
                <a:r>
                  <a:rPr lang="en-US" altLang="zh-CN" sz="900" b="1" dirty="0">
                    <a:latin typeface="Arial" panose="020B0604020202020204" pitchFamily="34" charset="0"/>
                    <a:ea typeface="HarmonyOS Sans SC" panose="00000500000000000000" pitchFamily="2" charset="-122"/>
                    <a:cs typeface="+mn-ea"/>
                    <a:sym typeface="Arial" panose="020B0604020202020204" pitchFamily="34" charset="0"/>
                  </a:rPr>
                  <a:t>1990-2021</a:t>
                </a:r>
                <a:r>
                  <a:rPr lang="zh-CN" altLang="en-US" sz="900" b="1" dirty="0">
                    <a:latin typeface="Arial" panose="020B0604020202020204" pitchFamily="34" charset="0"/>
                    <a:ea typeface="HarmonyOS Sans SC" panose="00000500000000000000" pitchFamily="2" charset="-122"/>
                    <a:cs typeface="+mn-ea"/>
                    <a:sym typeface="Arial" panose="020B0604020202020204" pitchFamily="34" charset="0"/>
                  </a:rPr>
                  <a:t>）</a:t>
                </a:r>
              </a:p>
            </p:txBody>
          </p:sp>
        </p:grpSp>
      </p:grpSp>
      <p:sp>
        <p:nvSpPr>
          <p:cNvPr id="120" name="文本框 32">
            <a:extLst>
              <a:ext uri="{FF2B5EF4-FFF2-40B4-BE49-F238E27FC236}">
                <a16:creationId xmlns:a16="http://schemas.microsoft.com/office/drawing/2014/main" id="{80C639B4-298B-5247-50B7-3671FA044F70}"/>
              </a:ext>
            </a:extLst>
          </p:cNvPr>
          <p:cNvSpPr txBox="1"/>
          <p:nvPr/>
        </p:nvSpPr>
        <p:spPr>
          <a:xfrm>
            <a:off x="1476274" y="1268414"/>
            <a:ext cx="3068909" cy="738664"/>
          </a:xfrm>
          <a:prstGeom prst="rect">
            <a:avLst/>
          </a:prstGeom>
          <a:noFill/>
        </p:spPr>
        <p:txBody>
          <a:bodyPr wrap="square">
            <a:spAutoFit/>
          </a:bodyPr>
          <a:lstStyle>
            <a:defPPr>
              <a:defRPr lang="en-US"/>
            </a:defPPr>
            <a:lvl1pPr marL="0" algn="l" defTabSz="228520" rtl="0" eaLnBrk="1" latinLnBrk="0" hangingPunct="1">
              <a:defRPr sz="900" kern="1200">
                <a:solidFill>
                  <a:schemeClr val="tx1"/>
                </a:solidFill>
                <a:latin typeface="+mn-lt"/>
                <a:ea typeface="+mn-ea"/>
                <a:cs typeface="+mn-cs"/>
              </a:defRPr>
            </a:lvl1pPr>
            <a:lvl2pPr marL="228520" algn="l" defTabSz="228520" rtl="0" eaLnBrk="1" latinLnBrk="0" hangingPunct="1">
              <a:defRPr sz="900" kern="1200">
                <a:solidFill>
                  <a:schemeClr val="tx1"/>
                </a:solidFill>
                <a:latin typeface="+mn-lt"/>
                <a:ea typeface="+mn-ea"/>
                <a:cs typeface="+mn-cs"/>
              </a:defRPr>
            </a:lvl2pPr>
            <a:lvl3pPr marL="457041" algn="l" defTabSz="228520" rtl="0" eaLnBrk="1" latinLnBrk="0" hangingPunct="1">
              <a:defRPr sz="900" kern="1200">
                <a:solidFill>
                  <a:schemeClr val="tx1"/>
                </a:solidFill>
                <a:latin typeface="+mn-lt"/>
                <a:ea typeface="+mn-ea"/>
                <a:cs typeface="+mn-cs"/>
              </a:defRPr>
            </a:lvl3pPr>
            <a:lvl4pPr marL="685560" algn="l" defTabSz="228520" rtl="0" eaLnBrk="1" latinLnBrk="0" hangingPunct="1">
              <a:defRPr sz="900" kern="1200">
                <a:solidFill>
                  <a:schemeClr val="tx1"/>
                </a:solidFill>
                <a:latin typeface="+mn-lt"/>
                <a:ea typeface="+mn-ea"/>
                <a:cs typeface="+mn-cs"/>
              </a:defRPr>
            </a:lvl4pPr>
            <a:lvl5pPr marL="914080" algn="l" defTabSz="228520" rtl="0" eaLnBrk="1" latinLnBrk="0" hangingPunct="1">
              <a:defRPr sz="900" kern="1200">
                <a:solidFill>
                  <a:schemeClr val="tx1"/>
                </a:solidFill>
                <a:latin typeface="+mn-lt"/>
                <a:ea typeface="+mn-ea"/>
                <a:cs typeface="+mn-cs"/>
              </a:defRPr>
            </a:lvl5pPr>
            <a:lvl6pPr marL="1142599" algn="l" defTabSz="228520" rtl="0" eaLnBrk="1" latinLnBrk="0" hangingPunct="1">
              <a:defRPr sz="900" kern="1200">
                <a:solidFill>
                  <a:schemeClr val="tx1"/>
                </a:solidFill>
                <a:latin typeface="+mn-lt"/>
                <a:ea typeface="+mn-ea"/>
                <a:cs typeface="+mn-cs"/>
              </a:defRPr>
            </a:lvl6pPr>
            <a:lvl7pPr marL="1371120" algn="l" defTabSz="228520" rtl="0" eaLnBrk="1" latinLnBrk="0" hangingPunct="1">
              <a:defRPr sz="900" kern="1200">
                <a:solidFill>
                  <a:schemeClr val="tx1"/>
                </a:solidFill>
                <a:latin typeface="+mn-lt"/>
                <a:ea typeface="+mn-ea"/>
                <a:cs typeface="+mn-cs"/>
              </a:defRPr>
            </a:lvl7pPr>
            <a:lvl8pPr marL="1599640" algn="l" defTabSz="228520" rtl="0" eaLnBrk="1" latinLnBrk="0" hangingPunct="1">
              <a:defRPr sz="900" kern="1200">
                <a:solidFill>
                  <a:schemeClr val="tx1"/>
                </a:solidFill>
                <a:latin typeface="+mn-lt"/>
                <a:ea typeface="+mn-ea"/>
                <a:cs typeface="+mn-cs"/>
              </a:defRPr>
            </a:lvl8pPr>
            <a:lvl9pPr marL="1828160" algn="l" defTabSz="228520" rtl="0" eaLnBrk="1" latinLnBrk="0" hangingPunct="1">
              <a:defRPr sz="900" kern="1200">
                <a:solidFill>
                  <a:schemeClr val="tx1"/>
                </a:solidFill>
                <a:latin typeface="+mn-lt"/>
                <a:ea typeface="+mn-ea"/>
                <a:cs typeface="+mn-cs"/>
              </a:defRPr>
            </a:lvl9pPr>
          </a:lstStyle>
          <a:p>
            <a:pPr>
              <a:lnSpc>
                <a:spcPct val="100000"/>
              </a:lnSpc>
            </a:pPr>
            <a:r>
              <a:rPr lang="en-US" altLang="zh-CN" sz="1400" dirty="0">
                <a:latin typeface="Arial" panose="020B0604020202020204" pitchFamily="34" charset="0"/>
                <a:ea typeface="HarmonyOS Sans SC" panose="00000500000000000000" pitchFamily="2" charset="-122"/>
                <a:sym typeface="Arial" panose="020B0604020202020204" pitchFamily="34" charset="0"/>
              </a:rPr>
              <a:t>1990</a:t>
            </a:r>
            <a:r>
              <a:rPr lang="zh-CN" altLang="en-US" sz="1400" dirty="0">
                <a:latin typeface="Arial" panose="020B0604020202020204" pitchFamily="34" charset="0"/>
                <a:ea typeface="HarmonyOS Sans SC" panose="00000500000000000000" pitchFamily="2" charset="-122"/>
                <a:sym typeface="Arial" panose="020B0604020202020204" pitchFamily="34" charset="0"/>
              </a:rPr>
              <a:t>年，全球因细菌的</a:t>
            </a:r>
            <a:r>
              <a:rPr lang="en-US" altLang="zh-CN" sz="1400" dirty="0">
                <a:latin typeface="Arial" panose="020B0604020202020204" pitchFamily="34" charset="0"/>
                <a:ea typeface="HarmonyOS Sans SC" panose="00000500000000000000" pitchFamily="2" charset="-122"/>
                <a:sym typeface="Arial" panose="020B0604020202020204" pitchFamily="34" charset="0"/>
              </a:rPr>
              <a:t>AMR</a:t>
            </a:r>
            <a:r>
              <a:rPr lang="zh-CN" altLang="en-US" sz="1400" dirty="0">
                <a:latin typeface="Arial" panose="020B0604020202020204" pitchFamily="34" charset="0"/>
                <a:ea typeface="HarmonyOS Sans SC" panose="00000500000000000000" pitchFamily="2" charset="-122"/>
                <a:sym typeface="Arial" panose="020B0604020202020204" pitchFamily="34" charset="0"/>
              </a:rPr>
              <a:t>导致死亡的人数为</a:t>
            </a:r>
            <a:r>
              <a:rPr lang="en-US" altLang="zh-CN" sz="1400" dirty="0">
                <a:latin typeface="Arial" panose="020B0604020202020204" pitchFamily="34" charset="0"/>
                <a:ea typeface="HarmonyOS Sans SC" panose="00000500000000000000" pitchFamily="2" charset="-122"/>
                <a:sym typeface="Arial" panose="020B0604020202020204" pitchFamily="34" charset="0"/>
              </a:rPr>
              <a:t>106</a:t>
            </a:r>
            <a:r>
              <a:rPr lang="zh-CN" altLang="en-US" sz="1400" dirty="0">
                <a:latin typeface="Arial" panose="020B0604020202020204" pitchFamily="34" charset="0"/>
                <a:ea typeface="HarmonyOS Sans SC" panose="00000500000000000000" pitchFamily="2" charset="-122"/>
                <a:sym typeface="Arial" panose="020B0604020202020204" pitchFamily="34" charset="0"/>
              </a:rPr>
              <a:t>万人；至</a:t>
            </a:r>
            <a:r>
              <a:rPr lang="en-US" altLang="zh-CN" sz="1400" dirty="0">
                <a:latin typeface="Arial" panose="020B0604020202020204" pitchFamily="34" charset="0"/>
                <a:ea typeface="HarmonyOS Sans SC" panose="00000500000000000000" pitchFamily="2" charset="-122"/>
                <a:sym typeface="Arial" panose="020B0604020202020204" pitchFamily="34" charset="0"/>
              </a:rPr>
              <a:t>2021</a:t>
            </a:r>
            <a:r>
              <a:rPr lang="zh-CN" altLang="en-US" sz="1400" dirty="0">
                <a:latin typeface="Arial" panose="020B0604020202020204" pitchFamily="34" charset="0"/>
                <a:ea typeface="HarmonyOS Sans SC" panose="00000500000000000000" pitchFamily="2" charset="-122"/>
                <a:sym typeface="Arial" panose="020B0604020202020204" pitchFamily="34" charset="0"/>
              </a:rPr>
              <a:t>年，</a:t>
            </a:r>
            <a:r>
              <a:rPr lang="en-US" altLang="zh-CN" sz="1400" dirty="0">
                <a:latin typeface="Arial" panose="020B0604020202020204" pitchFamily="34" charset="0"/>
                <a:ea typeface="HarmonyOS Sans SC" panose="00000500000000000000" pitchFamily="2" charset="-122"/>
                <a:sym typeface="Arial" panose="020B0604020202020204" pitchFamily="34" charset="0"/>
              </a:rPr>
              <a:t>AMR</a:t>
            </a:r>
            <a:r>
              <a:rPr lang="zh-CN" altLang="en-US" sz="1400" dirty="0">
                <a:latin typeface="Arial" panose="020B0604020202020204" pitchFamily="34" charset="0"/>
                <a:ea typeface="HarmonyOS Sans SC" panose="00000500000000000000" pitchFamily="2" charset="-122"/>
                <a:sym typeface="Arial" panose="020B0604020202020204" pitchFamily="34" charset="0"/>
              </a:rPr>
              <a:t>导致死亡人数增至</a:t>
            </a:r>
            <a:r>
              <a:rPr lang="en-US" altLang="zh-CN" sz="1400" dirty="0">
                <a:latin typeface="Arial" panose="020B0604020202020204" pitchFamily="34" charset="0"/>
                <a:ea typeface="HarmonyOS Sans SC" panose="00000500000000000000" pitchFamily="2" charset="-122"/>
                <a:sym typeface="Arial" panose="020B0604020202020204" pitchFamily="34" charset="0"/>
              </a:rPr>
              <a:t>114</a:t>
            </a:r>
            <a:r>
              <a:rPr lang="zh-CN" altLang="en-US" sz="1400" dirty="0">
                <a:latin typeface="Arial" panose="020B0604020202020204" pitchFamily="34" charset="0"/>
                <a:ea typeface="HarmonyOS Sans SC" panose="00000500000000000000" pitchFamily="2" charset="-122"/>
                <a:sym typeface="Arial" panose="020B0604020202020204" pitchFamily="34" charset="0"/>
              </a:rPr>
              <a:t>万。</a:t>
            </a:r>
          </a:p>
        </p:txBody>
      </p:sp>
      <p:sp>
        <p:nvSpPr>
          <p:cNvPr id="123" name="Freeform 35">
            <a:extLst>
              <a:ext uri="{FF2B5EF4-FFF2-40B4-BE49-F238E27FC236}">
                <a16:creationId xmlns:a16="http://schemas.microsoft.com/office/drawing/2014/main" id="{FFA131AC-9EAB-EEFE-51DC-B0FF73568807}"/>
              </a:ext>
            </a:extLst>
          </p:cNvPr>
          <p:cNvSpPr/>
          <p:nvPr/>
        </p:nvSpPr>
        <p:spPr>
          <a:xfrm>
            <a:off x="848670" y="1499431"/>
            <a:ext cx="194865" cy="270229"/>
          </a:xfrm>
          <a:custGeom>
            <a:avLst/>
            <a:gdLst>
              <a:gd name="connsiteX0" fmla="*/ 91443 w 436291"/>
              <a:gd name="connsiteY0" fmla="*/ 435960 h 605027"/>
              <a:gd name="connsiteX1" fmla="*/ 129077 w 436291"/>
              <a:gd name="connsiteY1" fmla="*/ 440305 h 605027"/>
              <a:gd name="connsiteX2" fmla="*/ 142678 w 436291"/>
              <a:gd name="connsiteY2" fmla="*/ 502572 h 605027"/>
              <a:gd name="connsiteX3" fmla="*/ 142332 w 436291"/>
              <a:gd name="connsiteY3" fmla="*/ 555286 h 605027"/>
              <a:gd name="connsiteX4" fmla="*/ 135877 w 436291"/>
              <a:gd name="connsiteY4" fmla="*/ 587168 h 605027"/>
              <a:gd name="connsiteX5" fmla="*/ 112479 w 436291"/>
              <a:gd name="connsiteY5" fmla="*/ 594074 h 605027"/>
              <a:gd name="connsiteX6" fmla="*/ 61186 w 436291"/>
              <a:gd name="connsiteY6" fmla="*/ 594074 h 605027"/>
              <a:gd name="connsiteX7" fmla="*/ 43781 w 436291"/>
              <a:gd name="connsiteY7" fmla="*/ 576694 h 605027"/>
              <a:gd name="connsiteX8" fmla="*/ 38825 w 436291"/>
              <a:gd name="connsiteY8" fmla="*/ 503493 h 605027"/>
              <a:gd name="connsiteX9" fmla="*/ 46317 w 436291"/>
              <a:gd name="connsiteY9" fmla="*/ 450088 h 605027"/>
              <a:gd name="connsiteX10" fmla="*/ 54501 w 436291"/>
              <a:gd name="connsiteY10" fmla="*/ 446981 h 605027"/>
              <a:gd name="connsiteX11" fmla="*/ 91443 w 436291"/>
              <a:gd name="connsiteY11" fmla="*/ 435960 h 605027"/>
              <a:gd name="connsiteX12" fmla="*/ 274932 w 436291"/>
              <a:gd name="connsiteY12" fmla="*/ 329996 h 605027"/>
              <a:gd name="connsiteX13" fmla="*/ 293251 w 436291"/>
              <a:gd name="connsiteY13" fmla="*/ 348292 h 605027"/>
              <a:gd name="connsiteX14" fmla="*/ 290601 w 436291"/>
              <a:gd name="connsiteY14" fmla="*/ 567499 h 605027"/>
              <a:gd name="connsiteX15" fmla="*/ 194976 w 436291"/>
              <a:gd name="connsiteY15" fmla="*/ 602480 h 605027"/>
              <a:gd name="connsiteX16" fmla="*/ 177003 w 436291"/>
              <a:gd name="connsiteY16" fmla="*/ 584414 h 605027"/>
              <a:gd name="connsiteX17" fmla="*/ 185183 w 436291"/>
              <a:gd name="connsiteY17" fmla="*/ 348752 h 605027"/>
              <a:gd name="connsiteX18" fmla="*/ 196589 w 436291"/>
              <a:gd name="connsiteY18" fmla="*/ 336209 h 605027"/>
              <a:gd name="connsiteX19" fmla="*/ 205576 w 436291"/>
              <a:gd name="connsiteY19" fmla="*/ 333333 h 605027"/>
              <a:gd name="connsiteX20" fmla="*/ 274932 w 436291"/>
              <a:gd name="connsiteY20" fmla="*/ 329996 h 605027"/>
              <a:gd name="connsiteX21" fmla="*/ 340634 w 436291"/>
              <a:gd name="connsiteY21" fmla="*/ 218379 h 605027"/>
              <a:gd name="connsiteX22" fmla="*/ 417823 w 436291"/>
              <a:gd name="connsiteY22" fmla="*/ 222866 h 605027"/>
              <a:gd name="connsiteX23" fmla="*/ 436257 w 436291"/>
              <a:gd name="connsiteY23" fmla="*/ 241274 h 605027"/>
              <a:gd name="connsiteX24" fmla="*/ 430842 w 436291"/>
              <a:gd name="connsiteY24" fmla="*/ 584820 h 605027"/>
              <a:gd name="connsiteX25" fmla="*/ 413446 w 436291"/>
              <a:gd name="connsiteY25" fmla="*/ 602193 h 605027"/>
              <a:gd name="connsiteX26" fmla="*/ 333606 w 436291"/>
              <a:gd name="connsiteY26" fmla="*/ 603919 h 605027"/>
              <a:gd name="connsiteX27" fmla="*/ 316556 w 436291"/>
              <a:gd name="connsiteY27" fmla="*/ 586891 h 605027"/>
              <a:gd name="connsiteX28" fmla="*/ 323238 w 436291"/>
              <a:gd name="connsiteY28" fmla="*/ 247602 h 605027"/>
              <a:gd name="connsiteX29" fmla="*/ 324044 w 436291"/>
              <a:gd name="connsiteY29" fmla="*/ 243690 h 605027"/>
              <a:gd name="connsiteX30" fmla="*/ 340634 w 436291"/>
              <a:gd name="connsiteY30" fmla="*/ 218379 h 605027"/>
              <a:gd name="connsiteX31" fmla="*/ 339245 w 436291"/>
              <a:gd name="connsiteY31" fmla="*/ 90 h 605027"/>
              <a:gd name="connsiteX32" fmla="*/ 396977 w 436291"/>
              <a:gd name="connsiteY32" fmla="*/ 10677 h 605027"/>
              <a:gd name="connsiteX33" fmla="*/ 428552 w 436291"/>
              <a:gd name="connsiteY33" fmla="*/ 27708 h 605027"/>
              <a:gd name="connsiteX34" fmla="*/ 427284 w 436291"/>
              <a:gd name="connsiteY34" fmla="*/ 66604 h 605027"/>
              <a:gd name="connsiteX35" fmla="*/ 413110 w 436291"/>
              <a:gd name="connsiteY35" fmla="*/ 130126 h 605027"/>
              <a:gd name="connsiteX36" fmla="*/ 377157 w 436291"/>
              <a:gd name="connsiteY36" fmla="*/ 120229 h 605027"/>
              <a:gd name="connsiteX37" fmla="*/ 386261 w 436291"/>
              <a:gd name="connsiteY37" fmla="*/ 78456 h 605027"/>
              <a:gd name="connsiteX38" fmla="*/ 27995 w 436291"/>
              <a:gd name="connsiteY38" fmla="*/ 366031 h 605027"/>
              <a:gd name="connsiteX39" fmla="*/ 4833 w 436291"/>
              <a:gd name="connsiteY39" fmla="*/ 342786 h 605027"/>
              <a:gd name="connsiteX40" fmla="*/ 370819 w 436291"/>
              <a:gd name="connsiteY40" fmla="*/ 44279 h 605027"/>
              <a:gd name="connsiteX41" fmla="*/ 334290 w 436291"/>
              <a:gd name="connsiteY41" fmla="*/ 36454 h 605027"/>
              <a:gd name="connsiteX42" fmla="*/ 339245 w 436291"/>
              <a:gd name="connsiteY42" fmla="*/ 90 h 60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36291" h="605027">
                <a:moveTo>
                  <a:pt x="91443" y="435960"/>
                </a:moveTo>
                <a:cubicBezTo>
                  <a:pt x="105390" y="434493"/>
                  <a:pt x="119453" y="435586"/>
                  <a:pt x="129077" y="440305"/>
                </a:cubicBezTo>
                <a:cubicBezTo>
                  <a:pt x="150170" y="450664"/>
                  <a:pt x="142678" y="484042"/>
                  <a:pt x="142678" y="502572"/>
                </a:cubicBezTo>
                <a:cubicBezTo>
                  <a:pt x="142678" y="520067"/>
                  <a:pt x="142563" y="537677"/>
                  <a:pt x="142332" y="555286"/>
                </a:cubicBezTo>
                <a:cubicBezTo>
                  <a:pt x="142217" y="565530"/>
                  <a:pt x="143600" y="578996"/>
                  <a:pt x="135877" y="587168"/>
                </a:cubicBezTo>
                <a:cubicBezTo>
                  <a:pt x="129653" y="593728"/>
                  <a:pt x="120778" y="593844"/>
                  <a:pt x="112479" y="594074"/>
                </a:cubicBezTo>
                <a:cubicBezTo>
                  <a:pt x="95420" y="594649"/>
                  <a:pt x="78245" y="594074"/>
                  <a:pt x="61186" y="594074"/>
                </a:cubicBezTo>
                <a:cubicBezTo>
                  <a:pt x="51043" y="594074"/>
                  <a:pt x="44588" y="586017"/>
                  <a:pt x="43781" y="576694"/>
                </a:cubicBezTo>
                <a:cubicBezTo>
                  <a:pt x="41707" y="552294"/>
                  <a:pt x="40208" y="527893"/>
                  <a:pt x="38825" y="503493"/>
                </a:cubicBezTo>
                <a:cubicBezTo>
                  <a:pt x="37672" y="484157"/>
                  <a:pt x="32255" y="465051"/>
                  <a:pt x="46317" y="450088"/>
                </a:cubicBezTo>
                <a:cubicBezTo>
                  <a:pt x="48507" y="447671"/>
                  <a:pt x="51504" y="446751"/>
                  <a:pt x="54501" y="446981"/>
                </a:cubicBezTo>
                <a:cubicBezTo>
                  <a:pt x="63665" y="441456"/>
                  <a:pt x="77496" y="437428"/>
                  <a:pt x="91443" y="435960"/>
                </a:cubicBezTo>
                <a:close/>
                <a:moveTo>
                  <a:pt x="274932" y="329996"/>
                </a:moveTo>
                <a:cubicBezTo>
                  <a:pt x="285071" y="329535"/>
                  <a:pt x="293020" y="338856"/>
                  <a:pt x="293251" y="348292"/>
                </a:cubicBezTo>
                <a:cubicBezTo>
                  <a:pt x="295209" y="420440"/>
                  <a:pt x="298781" y="495695"/>
                  <a:pt x="290601" y="567499"/>
                </a:cubicBezTo>
                <a:cubicBezTo>
                  <a:pt x="284841" y="618359"/>
                  <a:pt x="236567" y="602940"/>
                  <a:pt x="194976" y="602480"/>
                </a:cubicBezTo>
                <a:cubicBezTo>
                  <a:pt x="185414" y="602365"/>
                  <a:pt x="176773" y="594310"/>
                  <a:pt x="177003" y="584414"/>
                </a:cubicBezTo>
                <a:cubicBezTo>
                  <a:pt x="178386" y="505821"/>
                  <a:pt x="177464" y="426999"/>
                  <a:pt x="185183" y="348752"/>
                </a:cubicBezTo>
                <a:cubicBezTo>
                  <a:pt x="185875" y="341157"/>
                  <a:pt x="191059" y="337130"/>
                  <a:pt x="196589" y="336209"/>
                </a:cubicBezTo>
                <a:cubicBezTo>
                  <a:pt x="199124" y="334713"/>
                  <a:pt x="202004" y="333563"/>
                  <a:pt x="205576" y="333333"/>
                </a:cubicBezTo>
                <a:cubicBezTo>
                  <a:pt x="228733" y="332297"/>
                  <a:pt x="251775" y="331146"/>
                  <a:pt x="274932" y="329996"/>
                </a:cubicBezTo>
                <a:close/>
                <a:moveTo>
                  <a:pt x="340634" y="218379"/>
                </a:moveTo>
                <a:cubicBezTo>
                  <a:pt x="366441" y="219414"/>
                  <a:pt x="392132" y="220910"/>
                  <a:pt x="417823" y="222866"/>
                </a:cubicBezTo>
                <a:cubicBezTo>
                  <a:pt x="427271" y="223671"/>
                  <a:pt x="436948" y="230804"/>
                  <a:pt x="436257" y="241274"/>
                </a:cubicBezTo>
                <a:cubicBezTo>
                  <a:pt x="428999" y="355751"/>
                  <a:pt x="427501" y="470113"/>
                  <a:pt x="430842" y="584820"/>
                </a:cubicBezTo>
                <a:cubicBezTo>
                  <a:pt x="431188" y="594370"/>
                  <a:pt x="422662" y="602078"/>
                  <a:pt x="413446" y="602193"/>
                </a:cubicBezTo>
                <a:cubicBezTo>
                  <a:pt x="386833" y="602769"/>
                  <a:pt x="360219" y="603344"/>
                  <a:pt x="333606" y="603919"/>
                </a:cubicBezTo>
                <a:cubicBezTo>
                  <a:pt x="324735" y="604034"/>
                  <a:pt x="316210" y="595866"/>
                  <a:pt x="316556" y="586891"/>
                </a:cubicBezTo>
                <a:cubicBezTo>
                  <a:pt x="321625" y="473680"/>
                  <a:pt x="320012" y="360698"/>
                  <a:pt x="323238" y="247602"/>
                </a:cubicBezTo>
                <a:cubicBezTo>
                  <a:pt x="323238" y="246106"/>
                  <a:pt x="323699" y="244956"/>
                  <a:pt x="324044" y="243690"/>
                </a:cubicBezTo>
                <a:cubicBezTo>
                  <a:pt x="319897" y="232530"/>
                  <a:pt x="325311" y="217688"/>
                  <a:pt x="340634" y="218379"/>
                </a:cubicBezTo>
                <a:close/>
                <a:moveTo>
                  <a:pt x="339245" y="90"/>
                </a:moveTo>
                <a:cubicBezTo>
                  <a:pt x="358835" y="1931"/>
                  <a:pt x="378079" y="5038"/>
                  <a:pt x="396977" y="10677"/>
                </a:cubicBezTo>
                <a:cubicBezTo>
                  <a:pt x="407694" y="13784"/>
                  <a:pt x="422444" y="17236"/>
                  <a:pt x="428552" y="27708"/>
                </a:cubicBezTo>
                <a:cubicBezTo>
                  <a:pt x="435466" y="39676"/>
                  <a:pt x="430050" y="54290"/>
                  <a:pt x="427284" y="66604"/>
                </a:cubicBezTo>
                <a:cubicBezTo>
                  <a:pt x="422560" y="87778"/>
                  <a:pt x="417835" y="108952"/>
                  <a:pt x="413110" y="130126"/>
                </a:cubicBezTo>
                <a:cubicBezTo>
                  <a:pt x="407694" y="154061"/>
                  <a:pt x="368169" y="141978"/>
                  <a:pt x="377157" y="120229"/>
                </a:cubicBezTo>
                <a:cubicBezTo>
                  <a:pt x="380268" y="106420"/>
                  <a:pt x="383149" y="92496"/>
                  <a:pt x="386261" y="78456"/>
                </a:cubicBezTo>
                <a:cubicBezTo>
                  <a:pt x="263996" y="171783"/>
                  <a:pt x="145880" y="266836"/>
                  <a:pt x="27995" y="366031"/>
                </a:cubicBezTo>
                <a:cubicBezTo>
                  <a:pt x="11977" y="379495"/>
                  <a:pt x="-9802" y="358436"/>
                  <a:pt x="4833" y="342786"/>
                </a:cubicBezTo>
                <a:cubicBezTo>
                  <a:pt x="108890" y="231162"/>
                  <a:pt x="239567" y="125292"/>
                  <a:pt x="370819" y="44279"/>
                </a:cubicBezTo>
                <a:cubicBezTo>
                  <a:pt x="358719" y="41517"/>
                  <a:pt x="346505" y="38640"/>
                  <a:pt x="334290" y="36454"/>
                </a:cubicBezTo>
                <a:cubicBezTo>
                  <a:pt x="313778" y="32771"/>
                  <a:pt x="318618" y="-1982"/>
                  <a:pt x="339245" y="90"/>
                </a:cubicBezTo>
                <a:close/>
              </a:path>
            </a:pathLst>
          </a:custGeom>
          <a:solidFill>
            <a:srgbClr val="009CB8"/>
          </a:solidFill>
          <a:ln w="1862" cap="flat">
            <a:noFill/>
            <a:prstDash val="solid"/>
            <a:miter/>
          </a:ln>
        </p:spPr>
        <p:txBody>
          <a:bodyPr rtlCol="0" anchor="ctr"/>
          <a:lstStyle>
            <a:defPPr>
              <a:defRPr lang="en-US"/>
            </a:defPPr>
            <a:lvl1pPr marL="0" algn="l" defTabSz="228520" rtl="0" eaLnBrk="1" latinLnBrk="0" hangingPunct="1">
              <a:defRPr sz="900" kern="1200">
                <a:solidFill>
                  <a:schemeClr val="tx1"/>
                </a:solidFill>
                <a:latin typeface="+mn-lt"/>
                <a:ea typeface="+mn-ea"/>
                <a:cs typeface="+mn-cs"/>
              </a:defRPr>
            </a:lvl1pPr>
            <a:lvl2pPr marL="228520" algn="l" defTabSz="228520" rtl="0" eaLnBrk="1" latinLnBrk="0" hangingPunct="1">
              <a:defRPr sz="900" kern="1200">
                <a:solidFill>
                  <a:schemeClr val="tx1"/>
                </a:solidFill>
                <a:latin typeface="+mn-lt"/>
                <a:ea typeface="+mn-ea"/>
                <a:cs typeface="+mn-cs"/>
              </a:defRPr>
            </a:lvl2pPr>
            <a:lvl3pPr marL="457041" algn="l" defTabSz="228520" rtl="0" eaLnBrk="1" latinLnBrk="0" hangingPunct="1">
              <a:defRPr sz="900" kern="1200">
                <a:solidFill>
                  <a:schemeClr val="tx1"/>
                </a:solidFill>
                <a:latin typeface="+mn-lt"/>
                <a:ea typeface="+mn-ea"/>
                <a:cs typeface="+mn-cs"/>
              </a:defRPr>
            </a:lvl3pPr>
            <a:lvl4pPr marL="685560" algn="l" defTabSz="228520" rtl="0" eaLnBrk="1" latinLnBrk="0" hangingPunct="1">
              <a:defRPr sz="900" kern="1200">
                <a:solidFill>
                  <a:schemeClr val="tx1"/>
                </a:solidFill>
                <a:latin typeface="+mn-lt"/>
                <a:ea typeface="+mn-ea"/>
                <a:cs typeface="+mn-cs"/>
              </a:defRPr>
            </a:lvl4pPr>
            <a:lvl5pPr marL="914080" algn="l" defTabSz="228520" rtl="0" eaLnBrk="1" latinLnBrk="0" hangingPunct="1">
              <a:defRPr sz="900" kern="1200">
                <a:solidFill>
                  <a:schemeClr val="tx1"/>
                </a:solidFill>
                <a:latin typeface="+mn-lt"/>
                <a:ea typeface="+mn-ea"/>
                <a:cs typeface="+mn-cs"/>
              </a:defRPr>
            </a:lvl5pPr>
            <a:lvl6pPr marL="1142599" algn="l" defTabSz="228520" rtl="0" eaLnBrk="1" latinLnBrk="0" hangingPunct="1">
              <a:defRPr sz="900" kern="1200">
                <a:solidFill>
                  <a:schemeClr val="tx1"/>
                </a:solidFill>
                <a:latin typeface="+mn-lt"/>
                <a:ea typeface="+mn-ea"/>
                <a:cs typeface="+mn-cs"/>
              </a:defRPr>
            </a:lvl6pPr>
            <a:lvl7pPr marL="1371120" algn="l" defTabSz="228520" rtl="0" eaLnBrk="1" latinLnBrk="0" hangingPunct="1">
              <a:defRPr sz="900" kern="1200">
                <a:solidFill>
                  <a:schemeClr val="tx1"/>
                </a:solidFill>
                <a:latin typeface="+mn-lt"/>
                <a:ea typeface="+mn-ea"/>
                <a:cs typeface="+mn-cs"/>
              </a:defRPr>
            </a:lvl7pPr>
            <a:lvl8pPr marL="1599640" algn="l" defTabSz="228520" rtl="0" eaLnBrk="1" latinLnBrk="0" hangingPunct="1">
              <a:defRPr sz="900" kern="1200">
                <a:solidFill>
                  <a:schemeClr val="tx1"/>
                </a:solidFill>
                <a:latin typeface="+mn-lt"/>
                <a:ea typeface="+mn-ea"/>
                <a:cs typeface="+mn-cs"/>
              </a:defRPr>
            </a:lvl8pPr>
            <a:lvl9pPr marL="1828160" algn="l" defTabSz="228520" rtl="0" eaLnBrk="1" latinLnBrk="0" hangingPunct="1">
              <a:defRPr sz="900" kern="1200">
                <a:solidFill>
                  <a:schemeClr val="tx1"/>
                </a:solidFill>
                <a:latin typeface="+mn-lt"/>
                <a:ea typeface="+mn-ea"/>
                <a:cs typeface="+mn-cs"/>
              </a:defRPr>
            </a:lvl9pPr>
          </a:lstStyle>
          <a:p>
            <a:endParaRPr lang="zh-CN" altLang="en-US" sz="800" dirty="0">
              <a:latin typeface="Arial" panose="020B0604020202020204" pitchFamily="34" charset="0"/>
              <a:ea typeface="HarmonyOS Sans SC" panose="00000500000000000000" pitchFamily="2" charset="-122"/>
              <a:sym typeface="Arial" panose="020B0604020202020204" pitchFamily="34" charset="0"/>
            </a:endParaRPr>
          </a:p>
        </p:txBody>
      </p:sp>
      <p:sp>
        <p:nvSpPr>
          <p:cNvPr id="139" name="文本框 80">
            <a:extLst>
              <a:ext uri="{FF2B5EF4-FFF2-40B4-BE49-F238E27FC236}">
                <a16:creationId xmlns:a16="http://schemas.microsoft.com/office/drawing/2014/main" id="{FB4791B7-AC1B-69D0-882B-5CF3B04694BA}"/>
              </a:ext>
            </a:extLst>
          </p:cNvPr>
          <p:cNvSpPr txBox="1"/>
          <p:nvPr/>
        </p:nvSpPr>
        <p:spPr>
          <a:xfrm>
            <a:off x="1476274" y="2623598"/>
            <a:ext cx="3068909" cy="954107"/>
          </a:xfrm>
          <a:prstGeom prst="rect">
            <a:avLst/>
          </a:prstGeom>
          <a:noFill/>
        </p:spPr>
        <p:txBody>
          <a:bodyPr wrap="square">
            <a:spAutoFit/>
          </a:bodyPr>
          <a:lstStyle>
            <a:defPPr>
              <a:defRPr lang="en-US"/>
            </a:defPPr>
            <a:lvl1pPr marL="0" algn="l" defTabSz="228520" rtl="0" eaLnBrk="1" latinLnBrk="0" hangingPunct="1">
              <a:defRPr sz="900" kern="1200">
                <a:solidFill>
                  <a:schemeClr val="tx1"/>
                </a:solidFill>
                <a:latin typeface="+mn-lt"/>
                <a:ea typeface="+mn-ea"/>
                <a:cs typeface="+mn-cs"/>
              </a:defRPr>
            </a:lvl1pPr>
            <a:lvl2pPr marL="228520" algn="l" defTabSz="228520" rtl="0" eaLnBrk="1" latinLnBrk="0" hangingPunct="1">
              <a:defRPr sz="900" kern="1200">
                <a:solidFill>
                  <a:schemeClr val="tx1"/>
                </a:solidFill>
                <a:latin typeface="+mn-lt"/>
                <a:ea typeface="+mn-ea"/>
                <a:cs typeface="+mn-cs"/>
              </a:defRPr>
            </a:lvl2pPr>
            <a:lvl3pPr marL="457041" algn="l" defTabSz="228520" rtl="0" eaLnBrk="1" latinLnBrk="0" hangingPunct="1">
              <a:defRPr sz="900" kern="1200">
                <a:solidFill>
                  <a:schemeClr val="tx1"/>
                </a:solidFill>
                <a:latin typeface="+mn-lt"/>
                <a:ea typeface="+mn-ea"/>
                <a:cs typeface="+mn-cs"/>
              </a:defRPr>
            </a:lvl3pPr>
            <a:lvl4pPr marL="685560" algn="l" defTabSz="228520" rtl="0" eaLnBrk="1" latinLnBrk="0" hangingPunct="1">
              <a:defRPr sz="900" kern="1200">
                <a:solidFill>
                  <a:schemeClr val="tx1"/>
                </a:solidFill>
                <a:latin typeface="+mn-lt"/>
                <a:ea typeface="+mn-ea"/>
                <a:cs typeface="+mn-cs"/>
              </a:defRPr>
            </a:lvl4pPr>
            <a:lvl5pPr marL="914080" algn="l" defTabSz="228520" rtl="0" eaLnBrk="1" latinLnBrk="0" hangingPunct="1">
              <a:defRPr sz="900" kern="1200">
                <a:solidFill>
                  <a:schemeClr val="tx1"/>
                </a:solidFill>
                <a:latin typeface="+mn-lt"/>
                <a:ea typeface="+mn-ea"/>
                <a:cs typeface="+mn-cs"/>
              </a:defRPr>
            </a:lvl5pPr>
            <a:lvl6pPr marL="1142599" algn="l" defTabSz="228520" rtl="0" eaLnBrk="1" latinLnBrk="0" hangingPunct="1">
              <a:defRPr sz="900" kern="1200">
                <a:solidFill>
                  <a:schemeClr val="tx1"/>
                </a:solidFill>
                <a:latin typeface="+mn-lt"/>
                <a:ea typeface="+mn-ea"/>
                <a:cs typeface="+mn-cs"/>
              </a:defRPr>
            </a:lvl6pPr>
            <a:lvl7pPr marL="1371120" algn="l" defTabSz="228520" rtl="0" eaLnBrk="1" latinLnBrk="0" hangingPunct="1">
              <a:defRPr sz="900" kern="1200">
                <a:solidFill>
                  <a:schemeClr val="tx1"/>
                </a:solidFill>
                <a:latin typeface="+mn-lt"/>
                <a:ea typeface="+mn-ea"/>
                <a:cs typeface="+mn-cs"/>
              </a:defRPr>
            </a:lvl7pPr>
            <a:lvl8pPr marL="1599640" algn="l" defTabSz="228520" rtl="0" eaLnBrk="1" latinLnBrk="0" hangingPunct="1">
              <a:defRPr sz="900" kern="1200">
                <a:solidFill>
                  <a:schemeClr val="tx1"/>
                </a:solidFill>
                <a:latin typeface="+mn-lt"/>
                <a:ea typeface="+mn-ea"/>
                <a:cs typeface="+mn-cs"/>
              </a:defRPr>
            </a:lvl8pPr>
            <a:lvl9pPr marL="1828160" algn="l" defTabSz="228520" rtl="0" eaLnBrk="1" latinLnBrk="0" hangingPunct="1">
              <a:defRPr sz="900" kern="1200">
                <a:solidFill>
                  <a:schemeClr val="tx1"/>
                </a:solidFill>
                <a:latin typeface="+mn-lt"/>
                <a:ea typeface="+mn-ea"/>
                <a:cs typeface="+mn-cs"/>
              </a:defRPr>
            </a:lvl9pPr>
          </a:lstStyle>
          <a:p>
            <a:pPr>
              <a:lnSpc>
                <a:spcPct val="100000"/>
              </a:lnSpc>
            </a:pPr>
            <a:r>
              <a:rPr lang="en-US" altLang="zh-CN" sz="1400" dirty="0">
                <a:latin typeface="Arial" panose="020B0604020202020204" pitchFamily="34" charset="0"/>
                <a:ea typeface="HarmonyOS Sans SC" panose="00000500000000000000" pitchFamily="2" charset="-122"/>
                <a:sym typeface="Arial" panose="020B0604020202020204" pitchFamily="34" charset="0"/>
              </a:rPr>
              <a:t>1990-2021</a:t>
            </a:r>
            <a:r>
              <a:rPr lang="zh-CN" altLang="en-US" sz="1400" dirty="0">
                <a:latin typeface="Arial" panose="020B0604020202020204" pitchFamily="34" charset="0"/>
                <a:ea typeface="HarmonyOS Sans SC" panose="00000500000000000000" pitchFamily="2" charset="-122"/>
                <a:sym typeface="Arial" panose="020B0604020202020204" pitchFamily="34" charset="0"/>
              </a:rPr>
              <a:t>年的</a:t>
            </a:r>
            <a:r>
              <a:rPr lang="en-US" altLang="zh-CN" sz="1400" dirty="0">
                <a:latin typeface="Arial" panose="020B0604020202020204" pitchFamily="34" charset="0"/>
                <a:ea typeface="HarmonyOS Sans SC" panose="00000500000000000000" pitchFamily="2" charset="-122"/>
                <a:sym typeface="Arial" panose="020B0604020202020204" pitchFamily="34" charset="0"/>
              </a:rPr>
              <a:t>30</a:t>
            </a:r>
            <a:r>
              <a:rPr lang="zh-CN" altLang="en-US" sz="1400" dirty="0">
                <a:latin typeface="Arial" panose="020B0604020202020204" pitchFamily="34" charset="0"/>
                <a:ea typeface="HarmonyOS Sans SC" panose="00000500000000000000" pitchFamily="2" charset="-122"/>
                <a:sym typeface="Arial" panose="020B0604020202020204" pitchFamily="34" charset="0"/>
              </a:rPr>
              <a:t>年间，全球范围内碳青霉烯类耐药的革兰氏阴性菌导致的年化死亡人数增加了</a:t>
            </a:r>
            <a:r>
              <a:rPr lang="en-US" altLang="zh-CN" sz="1400" dirty="0">
                <a:latin typeface="Arial" panose="020B0604020202020204" pitchFamily="34" charset="0"/>
                <a:ea typeface="HarmonyOS Sans SC" panose="00000500000000000000" pitchFamily="2" charset="-122"/>
                <a:sym typeface="Arial" panose="020B0604020202020204" pitchFamily="34" charset="0"/>
              </a:rPr>
              <a:t>8.92</a:t>
            </a:r>
            <a:r>
              <a:rPr lang="zh-CN" altLang="en-US" sz="1400" dirty="0">
                <a:latin typeface="Arial" panose="020B0604020202020204" pitchFamily="34" charset="0"/>
                <a:ea typeface="HarmonyOS Sans SC" panose="00000500000000000000" pitchFamily="2" charset="-122"/>
                <a:sym typeface="Arial" panose="020B0604020202020204" pitchFamily="34" charset="0"/>
              </a:rPr>
              <a:t>万例，超过同期其他抗生素类别。</a:t>
            </a:r>
          </a:p>
        </p:txBody>
      </p:sp>
      <p:sp>
        <p:nvSpPr>
          <p:cNvPr id="142" name="Freeform 83">
            <a:extLst>
              <a:ext uri="{FF2B5EF4-FFF2-40B4-BE49-F238E27FC236}">
                <a16:creationId xmlns:a16="http://schemas.microsoft.com/office/drawing/2014/main" id="{C9CF52C5-BBF5-AA85-36C3-9E46731338BB}"/>
              </a:ext>
            </a:extLst>
          </p:cNvPr>
          <p:cNvSpPr/>
          <p:nvPr/>
        </p:nvSpPr>
        <p:spPr>
          <a:xfrm>
            <a:off x="845166" y="2926709"/>
            <a:ext cx="273830" cy="299623"/>
          </a:xfrm>
          <a:custGeom>
            <a:avLst/>
            <a:gdLst>
              <a:gd name="T0" fmla="*/ 883 w 1398"/>
              <a:gd name="T1" fmla="*/ 393 h 1532"/>
              <a:gd name="T2" fmla="*/ 918 w 1398"/>
              <a:gd name="T3" fmla="*/ 429 h 1532"/>
              <a:gd name="T4" fmla="*/ 918 w 1398"/>
              <a:gd name="T5" fmla="*/ 510 h 1532"/>
              <a:gd name="T6" fmla="*/ 883 w 1398"/>
              <a:gd name="T7" fmla="*/ 545 h 1532"/>
              <a:gd name="T8" fmla="*/ 802 w 1398"/>
              <a:gd name="T9" fmla="*/ 545 h 1532"/>
              <a:gd name="T10" fmla="*/ 767 w 1398"/>
              <a:gd name="T11" fmla="*/ 510 h 1532"/>
              <a:gd name="T12" fmla="*/ 767 w 1398"/>
              <a:gd name="T13" fmla="*/ 429 h 1532"/>
              <a:gd name="T14" fmla="*/ 802 w 1398"/>
              <a:gd name="T15" fmla="*/ 393 h 1532"/>
              <a:gd name="T16" fmla="*/ 1135 w 1398"/>
              <a:gd name="T17" fmla="*/ 173 h 1532"/>
              <a:gd name="T18" fmla="*/ 1094 w 1398"/>
              <a:gd name="T19" fmla="*/ 1532 h 1532"/>
              <a:gd name="T20" fmla="*/ 0 w 1398"/>
              <a:gd name="T21" fmla="*/ 1491 h 1532"/>
              <a:gd name="T22" fmla="*/ 40 w 1398"/>
              <a:gd name="T23" fmla="*/ 133 h 1532"/>
              <a:gd name="T24" fmla="*/ 305 w 1398"/>
              <a:gd name="T25" fmla="*/ 40 h 1532"/>
              <a:gd name="T26" fmla="*/ 789 w 1398"/>
              <a:gd name="T27" fmla="*/ 0 h 1532"/>
              <a:gd name="T28" fmla="*/ 829 w 1398"/>
              <a:gd name="T29" fmla="*/ 133 h 1532"/>
              <a:gd name="T30" fmla="*/ 1135 w 1398"/>
              <a:gd name="T31" fmla="*/ 173 h 1532"/>
              <a:gd name="T32" fmla="*/ 749 w 1398"/>
              <a:gd name="T33" fmla="*/ 242 h 1532"/>
              <a:gd name="T34" fmla="*/ 386 w 1398"/>
              <a:gd name="T35" fmla="*/ 81 h 1532"/>
              <a:gd name="T36" fmla="*/ 1054 w 1398"/>
              <a:gd name="T37" fmla="*/ 214 h 1532"/>
              <a:gd name="T38" fmla="*/ 829 w 1398"/>
              <a:gd name="T39" fmla="*/ 283 h 1532"/>
              <a:gd name="T40" fmla="*/ 345 w 1398"/>
              <a:gd name="T41" fmla="*/ 323 h 1532"/>
              <a:gd name="T42" fmla="*/ 305 w 1398"/>
              <a:gd name="T43" fmla="*/ 214 h 1532"/>
              <a:gd name="T44" fmla="*/ 80 w 1398"/>
              <a:gd name="T45" fmla="*/ 1451 h 1532"/>
              <a:gd name="T46" fmla="*/ 1054 w 1398"/>
              <a:gd name="T47" fmla="*/ 214 h 1532"/>
              <a:gd name="T48" fmla="*/ 206 w 1398"/>
              <a:gd name="T49" fmla="*/ 676 h 1532"/>
              <a:gd name="T50" fmla="*/ 206 w 1398"/>
              <a:gd name="T51" fmla="*/ 757 h 1532"/>
              <a:gd name="T52" fmla="*/ 968 w 1398"/>
              <a:gd name="T53" fmla="*/ 716 h 1532"/>
              <a:gd name="T54" fmla="*/ 928 w 1398"/>
              <a:gd name="T55" fmla="*/ 863 h 1532"/>
              <a:gd name="T56" fmla="*/ 166 w 1398"/>
              <a:gd name="T57" fmla="*/ 903 h 1532"/>
              <a:gd name="T58" fmla="*/ 928 w 1398"/>
              <a:gd name="T59" fmla="*/ 943 h 1532"/>
              <a:gd name="T60" fmla="*/ 928 w 1398"/>
              <a:gd name="T61" fmla="*/ 863 h 1532"/>
              <a:gd name="T62" fmla="*/ 206 w 1398"/>
              <a:gd name="T63" fmla="*/ 1049 h 1532"/>
              <a:gd name="T64" fmla="*/ 206 w 1398"/>
              <a:gd name="T65" fmla="*/ 1130 h 1532"/>
              <a:gd name="T66" fmla="*/ 968 w 1398"/>
              <a:gd name="T67" fmla="*/ 1090 h 1532"/>
              <a:gd name="T68" fmla="*/ 928 w 1398"/>
              <a:gd name="T69" fmla="*/ 1236 h 1532"/>
              <a:gd name="T70" fmla="*/ 166 w 1398"/>
              <a:gd name="T71" fmla="*/ 1276 h 1532"/>
              <a:gd name="T72" fmla="*/ 928 w 1398"/>
              <a:gd name="T73" fmla="*/ 1317 h 1532"/>
              <a:gd name="T74" fmla="*/ 928 w 1398"/>
              <a:gd name="T75" fmla="*/ 1236 h 1532"/>
              <a:gd name="T76" fmla="*/ 1230 w 1398"/>
              <a:gd name="T77" fmla="*/ 699 h 1532"/>
              <a:gd name="T78" fmla="*/ 1274 w 1398"/>
              <a:gd name="T79" fmla="*/ 1418 h 1532"/>
              <a:gd name="T80" fmla="*/ 1314 w 1398"/>
              <a:gd name="T81" fmla="*/ 1532 h 1532"/>
              <a:gd name="T82" fmla="*/ 1355 w 1398"/>
              <a:gd name="T83" fmla="*/ 1418 h 1532"/>
              <a:gd name="T84" fmla="*/ 1398 w 1398"/>
              <a:gd name="T85" fmla="*/ 699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8" h="1532">
                <a:moveTo>
                  <a:pt x="843" y="353"/>
                </a:moveTo>
                <a:cubicBezTo>
                  <a:pt x="865" y="353"/>
                  <a:pt x="883" y="371"/>
                  <a:pt x="883" y="393"/>
                </a:cubicBezTo>
                <a:lnTo>
                  <a:pt x="883" y="429"/>
                </a:lnTo>
                <a:lnTo>
                  <a:pt x="918" y="429"/>
                </a:lnTo>
                <a:cubicBezTo>
                  <a:pt x="941" y="429"/>
                  <a:pt x="959" y="447"/>
                  <a:pt x="959" y="469"/>
                </a:cubicBezTo>
                <a:cubicBezTo>
                  <a:pt x="959" y="491"/>
                  <a:pt x="941" y="510"/>
                  <a:pt x="918" y="510"/>
                </a:cubicBezTo>
                <a:lnTo>
                  <a:pt x="883" y="510"/>
                </a:lnTo>
                <a:lnTo>
                  <a:pt x="883" y="545"/>
                </a:lnTo>
                <a:cubicBezTo>
                  <a:pt x="883" y="567"/>
                  <a:pt x="865" y="585"/>
                  <a:pt x="843" y="585"/>
                </a:cubicBezTo>
                <a:cubicBezTo>
                  <a:pt x="820" y="585"/>
                  <a:pt x="802" y="567"/>
                  <a:pt x="802" y="545"/>
                </a:cubicBezTo>
                <a:lnTo>
                  <a:pt x="802" y="510"/>
                </a:lnTo>
                <a:lnTo>
                  <a:pt x="767" y="510"/>
                </a:lnTo>
                <a:cubicBezTo>
                  <a:pt x="745" y="510"/>
                  <a:pt x="727" y="491"/>
                  <a:pt x="727" y="469"/>
                </a:cubicBezTo>
                <a:cubicBezTo>
                  <a:pt x="727" y="447"/>
                  <a:pt x="745" y="429"/>
                  <a:pt x="767" y="429"/>
                </a:cubicBezTo>
                <a:lnTo>
                  <a:pt x="802" y="429"/>
                </a:lnTo>
                <a:lnTo>
                  <a:pt x="802" y="393"/>
                </a:lnTo>
                <a:cubicBezTo>
                  <a:pt x="802" y="371"/>
                  <a:pt x="820" y="353"/>
                  <a:pt x="843" y="353"/>
                </a:cubicBezTo>
                <a:close/>
                <a:moveTo>
                  <a:pt x="1135" y="173"/>
                </a:moveTo>
                <a:lnTo>
                  <a:pt x="1135" y="1491"/>
                </a:lnTo>
                <a:cubicBezTo>
                  <a:pt x="1135" y="1514"/>
                  <a:pt x="1116" y="1532"/>
                  <a:pt x="1094" y="1532"/>
                </a:cubicBezTo>
                <a:lnTo>
                  <a:pt x="40" y="1532"/>
                </a:lnTo>
                <a:cubicBezTo>
                  <a:pt x="18" y="1532"/>
                  <a:pt x="0" y="1514"/>
                  <a:pt x="0" y="1491"/>
                </a:cubicBezTo>
                <a:lnTo>
                  <a:pt x="0" y="173"/>
                </a:lnTo>
                <a:cubicBezTo>
                  <a:pt x="0" y="151"/>
                  <a:pt x="18" y="133"/>
                  <a:pt x="40" y="133"/>
                </a:cubicBezTo>
                <a:lnTo>
                  <a:pt x="305" y="133"/>
                </a:lnTo>
                <a:lnTo>
                  <a:pt x="305" y="40"/>
                </a:lnTo>
                <a:cubicBezTo>
                  <a:pt x="305" y="18"/>
                  <a:pt x="323" y="0"/>
                  <a:pt x="345" y="0"/>
                </a:cubicBezTo>
                <a:lnTo>
                  <a:pt x="789" y="0"/>
                </a:lnTo>
                <a:cubicBezTo>
                  <a:pt x="811" y="0"/>
                  <a:pt x="829" y="18"/>
                  <a:pt x="829" y="40"/>
                </a:cubicBezTo>
                <a:lnTo>
                  <a:pt x="829" y="133"/>
                </a:lnTo>
                <a:lnTo>
                  <a:pt x="1094" y="133"/>
                </a:lnTo>
                <a:cubicBezTo>
                  <a:pt x="1116" y="133"/>
                  <a:pt x="1135" y="151"/>
                  <a:pt x="1135" y="173"/>
                </a:cubicBezTo>
                <a:close/>
                <a:moveTo>
                  <a:pt x="386" y="242"/>
                </a:moveTo>
                <a:lnTo>
                  <a:pt x="749" y="242"/>
                </a:lnTo>
                <a:lnTo>
                  <a:pt x="749" y="81"/>
                </a:lnTo>
                <a:lnTo>
                  <a:pt x="386" y="81"/>
                </a:lnTo>
                <a:lnTo>
                  <a:pt x="386" y="242"/>
                </a:lnTo>
                <a:close/>
                <a:moveTo>
                  <a:pt x="1054" y="214"/>
                </a:moveTo>
                <a:lnTo>
                  <a:pt x="829" y="214"/>
                </a:lnTo>
                <a:lnTo>
                  <a:pt x="829" y="283"/>
                </a:lnTo>
                <a:cubicBezTo>
                  <a:pt x="829" y="305"/>
                  <a:pt x="811" y="323"/>
                  <a:pt x="789" y="323"/>
                </a:cubicBezTo>
                <a:lnTo>
                  <a:pt x="345" y="323"/>
                </a:lnTo>
                <a:cubicBezTo>
                  <a:pt x="323" y="323"/>
                  <a:pt x="305" y="305"/>
                  <a:pt x="305" y="283"/>
                </a:cubicBezTo>
                <a:lnTo>
                  <a:pt x="305" y="214"/>
                </a:lnTo>
                <a:lnTo>
                  <a:pt x="80" y="214"/>
                </a:lnTo>
                <a:lnTo>
                  <a:pt x="80" y="1451"/>
                </a:lnTo>
                <a:lnTo>
                  <a:pt x="1054" y="1451"/>
                </a:lnTo>
                <a:lnTo>
                  <a:pt x="1054" y="214"/>
                </a:lnTo>
                <a:close/>
                <a:moveTo>
                  <a:pt x="928" y="676"/>
                </a:moveTo>
                <a:lnTo>
                  <a:pt x="206" y="676"/>
                </a:lnTo>
                <a:cubicBezTo>
                  <a:pt x="184" y="676"/>
                  <a:pt x="166" y="694"/>
                  <a:pt x="166" y="716"/>
                </a:cubicBezTo>
                <a:cubicBezTo>
                  <a:pt x="166" y="739"/>
                  <a:pt x="184" y="757"/>
                  <a:pt x="206" y="757"/>
                </a:cubicBezTo>
                <a:lnTo>
                  <a:pt x="928" y="757"/>
                </a:lnTo>
                <a:cubicBezTo>
                  <a:pt x="950" y="757"/>
                  <a:pt x="968" y="739"/>
                  <a:pt x="968" y="716"/>
                </a:cubicBezTo>
                <a:cubicBezTo>
                  <a:pt x="968" y="694"/>
                  <a:pt x="950" y="676"/>
                  <a:pt x="928" y="676"/>
                </a:cubicBezTo>
                <a:close/>
                <a:moveTo>
                  <a:pt x="928" y="863"/>
                </a:moveTo>
                <a:lnTo>
                  <a:pt x="206" y="863"/>
                </a:lnTo>
                <a:cubicBezTo>
                  <a:pt x="184" y="863"/>
                  <a:pt x="166" y="881"/>
                  <a:pt x="166" y="903"/>
                </a:cubicBezTo>
                <a:cubicBezTo>
                  <a:pt x="166" y="925"/>
                  <a:pt x="184" y="943"/>
                  <a:pt x="206" y="943"/>
                </a:cubicBezTo>
                <a:lnTo>
                  <a:pt x="928" y="943"/>
                </a:lnTo>
                <a:cubicBezTo>
                  <a:pt x="950" y="943"/>
                  <a:pt x="968" y="925"/>
                  <a:pt x="968" y="903"/>
                </a:cubicBezTo>
                <a:cubicBezTo>
                  <a:pt x="968" y="881"/>
                  <a:pt x="950" y="863"/>
                  <a:pt x="928" y="863"/>
                </a:cubicBezTo>
                <a:close/>
                <a:moveTo>
                  <a:pt x="928" y="1049"/>
                </a:moveTo>
                <a:lnTo>
                  <a:pt x="206" y="1049"/>
                </a:lnTo>
                <a:cubicBezTo>
                  <a:pt x="184" y="1049"/>
                  <a:pt x="166" y="1067"/>
                  <a:pt x="166" y="1090"/>
                </a:cubicBezTo>
                <a:cubicBezTo>
                  <a:pt x="166" y="1112"/>
                  <a:pt x="184" y="1130"/>
                  <a:pt x="206" y="1130"/>
                </a:cubicBezTo>
                <a:lnTo>
                  <a:pt x="928" y="1130"/>
                </a:lnTo>
                <a:cubicBezTo>
                  <a:pt x="950" y="1130"/>
                  <a:pt x="968" y="1112"/>
                  <a:pt x="968" y="1090"/>
                </a:cubicBezTo>
                <a:cubicBezTo>
                  <a:pt x="968" y="1067"/>
                  <a:pt x="950" y="1049"/>
                  <a:pt x="928" y="1049"/>
                </a:cubicBezTo>
                <a:close/>
                <a:moveTo>
                  <a:pt x="928" y="1236"/>
                </a:moveTo>
                <a:lnTo>
                  <a:pt x="206" y="1236"/>
                </a:lnTo>
                <a:cubicBezTo>
                  <a:pt x="184" y="1236"/>
                  <a:pt x="166" y="1254"/>
                  <a:pt x="166" y="1276"/>
                </a:cubicBezTo>
                <a:cubicBezTo>
                  <a:pt x="166" y="1298"/>
                  <a:pt x="184" y="1317"/>
                  <a:pt x="206" y="1317"/>
                </a:cubicBezTo>
                <a:lnTo>
                  <a:pt x="928" y="1317"/>
                </a:lnTo>
                <a:cubicBezTo>
                  <a:pt x="950" y="1317"/>
                  <a:pt x="968" y="1298"/>
                  <a:pt x="968" y="1276"/>
                </a:cubicBezTo>
                <a:cubicBezTo>
                  <a:pt x="968" y="1254"/>
                  <a:pt x="950" y="1236"/>
                  <a:pt x="928" y="1236"/>
                </a:cubicBezTo>
                <a:close/>
                <a:moveTo>
                  <a:pt x="1314" y="615"/>
                </a:moveTo>
                <a:cubicBezTo>
                  <a:pt x="1268" y="615"/>
                  <a:pt x="1230" y="652"/>
                  <a:pt x="1230" y="699"/>
                </a:cubicBezTo>
                <a:lnTo>
                  <a:pt x="1230" y="1346"/>
                </a:lnTo>
                <a:cubicBezTo>
                  <a:pt x="1230" y="1378"/>
                  <a:pt x="1248" y="1404"/>
                  <a:pt x="1274" y="1418"/>
                </a:cubicBezTo>
                <a:lnTo>
                  <a:pt x="1274" y="1491"/>
                </a:lnTo>
                <a:cubicBezTo>
                  <a:pt x="1274" y="1514"/>
                  <a:pt x="1292" y="1532"/>
                  <a:pt x="1314" y="1532"/>
                </a:cubicBezTo>
                <a:cubicBezTo>
                  <a:pt x="1336" y="1532"/>
                  <a:pt x="1355" y="1514"/>
                  <a:pt x="1355" y="1491"/>
                </a:cubicBezTo>
                <a:lnTo>
                  <a:pt x="1355" y="1418"/>
                </a:lnTo>
                <a:cubicBezTo>
                  <a:pt x="1380" y="1404"/>
                  <a:pt x="1398" y="1378"/>
                  <a:pt x="1398" y="1346"/>
                </a:cubicBezTo>
                <a:lnTo>
                  <a:pt x="1398" y="699"/>
                </a:lnTo>
                <a:cubicBezTo>
                  <a:pt x="1398" y="652"/>
                  <a:pt x="1360" y="615"/>
                  <a:pt x="1314" y="615"/>
                </a:cubicBezTo>
                <a:close/>
              </a:path>
            </a:pathLst>
          </a:custGeom>
          <a:solidFill>
            <a:srgbClr val="009CB8"/>
          </a:solidFill>
          <a:ln w="1862" cap="flat">
            <a:noFill/>
            <a:prstDash val="solid"/>
            <a:miter/>
          </a:ln>
        </p:spPr>
        <p:txBody>
          <a:bodyPr rtlCol="0" anchor="ctr"/>
          <a:lstStyle>
            <a:defPPr>
              <a:defRPr lang="en-US"/>
            </a:defPPr>
            <a:lvl1pPr marL="0" algn="l" defTabSz="228520" rtl="0" eaLnBrk="1" latinLnBrk="0" hangingPunct="1">
              <a:defRPr sz="900" kern="1200">
                <a:solidFill>
                  <a:schemeClr val="tx1"/>
                </a:solidFill>
                <a:latin typeface="+mn-lt"/>
                <a:ea typeface="+mn-ea"/>
                <a:cs typeface="+mn-cs"/>
              </a:defRPr>
            </a:lvl1pPr>
            <a:lvl2pPr marL="228520" algn="l" defTabSz="228520" rtl="0" eaLnBrk="1" latinLnBrk="0" hangingPunct="1">
              <a:defRPr sz="900" kern="1200">
                <a:solidFill>
                  <a:schemeClr val="tx1"/>
                </a:solidFill>
                <a:latin typeface="+mn-lt"/>
                <a:ea typeface="+mn-ea"/>
                <a:cs typeface="+mn-cs"/>
              </a:defRPr>
            </a:lvl2pPr>
            <a:lvl3pPr marL="457041" algn="l" defTabSz="228520" rtl="0" eaLnBrk="1" latinLnBrk="0" hangingPunct="1">
              <a:defRPr sz="900" kern="1200">
                <a:solidFill>
                  <a:schemeClr val="tx1"/>
                </a:solidFill>
                <a:latin typeface="+mn-lt"/>
                <a:ea typeface="+mn-ea"/>
                <a:cs typeface="+mn-cs"/>
              </a:defRPr>
            </a:lvl3pPr>
            <a:lvl4pPr marL="685560" algn="l" defTabSz="228520" rtl="0" eaLnBrk="1" latinLnBrk="0" hangingPunct="1">
              <a:defRPr sz="900" kern="1200">
                <a:solidFill>
                  <a:schemeClr val="tx1"/>
                </a:solidFill>
                <a:latin typeface="+mn-lt"/>
                <a:ea typeface="+mn-ea"/>
                <a:cs typeface="+mn-cs"/>
              </a:defRPr>
            </a:lvl4pPr>
            <a:lvl5pPr marL="914080" algn="l" defTabSz="228520" rtl="0" eaLnBrk="1" latinLnBrk="0" hangingPunct="1">
              <a:defRPr sz="900" kern="1200">
                <a:solidFill>
                  <a:schemeClr val="tx1"/>
                </a:solidFill>
                <a:latin typeface="+mn-lt"/>
                <a:ea typeface="+mn-ea"/>
                <a:cs typeface="+mn-cs"/>
              </a:defRPr>
            </a:lvl5pPr>
            <a:lvl6pPr marL="1142599" algn="l" defTabSz="228520" rtl="0" eaLnBrk="1" latinLnBrk="0" hangingPunct="1">
              <a:defRPr sz="900" kern="1200">
                <a:solidFill>
                  <a:schemeClr val="tx1"/>
                </a:solidFill>
                <a:latin typeface="+mn-lt"/>
                <a:ea typeface="+mn-ea"/>
                <a:cs typeface="+mn-cs"/>
              </a:defRPr>
            </a:lvl6pPr>
            <a:lvl7pPr marL="1371120" algn="l" defTabSz="228520" rtl="0" eaLnBrk="1" latinLnBrk="0" hangingPunct="1">
              <a:defRPr sz="900" kern="1200">
                <a:solidFill>
                  <a:schemeClr val="tx1"/>
                </a:solidFill>
                <a:latin typeface="+mn-lt"/>
                <a:ea typeface="+mn-ea"/>
                <a:cs typeface="+mn-cs"/>
              </a:defRPr>
            </a:lvl7pPr>
            <a:lvl8pPr marL="1599640" algn="l" defTabSz="228520" rtl="0" eaLnBrk="1" latinLnBrk="0" hangingPunct="1">
              <a:defRPr sz="900" kern="1200">
                <a:solidFill>
                  <a:schemeClr val="tx1"/>
                </a:solidFill>
                <a:latin typeface="+mn-lt"/>
                <a:ea typeface="+mn-ea"/>
                <a:cs typeface="+mn-cs"/>
              </a:defRPr>
            </a:lvl8pPr>
            <a:lvl9pPr marL="1828160" algn="l" defTabSz="228520" rtl="0" eaLnBrk="1" latinLnBrk="0" hangingPunct="1">
              <a:defRPr sz="900" kern="1200">
                <a:solidFill>
                  <a:schemeClr val="tx1"/>
                </a:solidFill>
                <a:latin typeface="+mn-lt"/>
                <a:ea typeface="+mn-ea"/>
                <a:cs typeface="+mn-cs"/>
              </a:defRPr>
            </a:lvl9pPr>
          </a:lstStyle>
          <a:p>
            <a:endParaRPr lang="zh-CN" altLang="en-US" sz="800" dirty="0">
              <a:latin typeface="Arial" panose="020B0604020202020204" pitchFamily="34" charset="0"/>
              <a:ea typeface="HarmonyOS Sans SC" panose="00000500000000000000" pitchFamily="2" charset="-122"/>
              <a:sym typeface="Arial" panose="020B0604020202020204" pitchFamily="34" charset="0"/>
            </a:endParaRPr>
          </a:p>
        </p:txBody>
      </p:sp>
      <p:sp>
        <p:nvSpPr>
          <p:cNvPr id="158" name="文本框 100">
            <a:extLst>
              <a:ext uri="{FF2B5EF4-FFF2-40B4-BE49-F238E27FC236}">
                <a16:creationId xmlns:a16="http://schemas.microsoft.com/office/drawing/2014/main" id="{6605B612-0EC1-1C82-33DF-A414B6A09B99}"/>
              </a:ext>
            </a:extLst>
          </p:cNvPr>
          <p:cNvSpPr txBox="1"/>
          <p:nvPr/>
        </p:nvSpPr>
        <p:spPr>
          <a:xfrm>
            <a:off x="1476274" y="4253405"/>
            <a:ext cx="3068909" cy="1384995"/>
          </a:xfrm>
          <a:prstGeom prst="rect">
            <a:avLst/>
          </a:prstGeom>
          <a:noFill/>
        </p:spPr>
        <p:txBody>
          <a:bodyPr wrap="square">
            <a:spAutoFit/>
          </a:bodyPr>
          <a:lstStyle>
            <a:defPPr>
              <a:defRPr lang="en-US"/>
            </a:defPPr>
            <a:lvl1pPr marL="0" algn="l" defTabSz="228520" rtl="0" eaLnBrk="1" latinLnBrk="0" hangingPunct="1">
              <a:defRPr sz="900" kern="1200">
                <a:solidFill>
                  <a:schemeClr val="tx1"/>
                </a:solidFill>
                <a:latin typeface="+mn-lt"/>
                <a:ea typeface="+mn-ea"/>
                <a:cs typeface="+mn-cs"/>
              </a:defRPr>
            </a:lvl1pPr>
            <a:lvl2pPr marL="228520" algn="l" defTabSz="228520" rtl="0" eaLnBrk="1" latinLnBrk="0" hangingPunct="1">
              <a:defRPr sz="900" kern="1200">
                <a:solidFill>
                  <a:schemeClr val="tx1"/>
                </a:solidFill>
                <a:latin typeface="+mn-lt"/>
                <a:ea typeface="+mn-ea"/>
                <a:cs typeface="+mn-cs"/>
              </a:defRPr>
            </a:lvl2pPr>
            <a:lvl3pPr marL="457041" algn="l" defTabSz="228520" rtl="0" eaLnBrk="1" latinLnBrk="0" hangingPunct="1">
              <a:defRPr sz="900" kern="1200">
                <a:solidFill>
                  <a:schemeClr val="tx1"/>
                </a:solidFill>
                <a:latin typeface="+mn-lt"/>
                <a:ea typeface="+mn-ea"/>
                <a:cs typeface="+mn-cs"/>
              </a:defRPr>
            </a:lvl3pPr>
            <a:lvl4pPr marL="685560" algn="l" defTabSz="228520" rtl="0" eaLnBrk="1" latinLnBrk="0" hangingPunct="1">
              <a:defRPr sz="900" kern="1200">
                <a:solidFill>
                  <a:schemeClr val="tx1"/>
                </a:solidFill>
                <a:latin typeface="+mn-lt"/>
                <a:ea typeface="+mn-ea"/>
                <a:cs typeface="+mn-cs"/>
              </a:defRPr>
            </a:lvl4pPr>
            <a:lvl5pPr marL="914080" algn="l" defTabSz="228520" rtl="0" eaLnBrk="1" latinLnBrk="0" hangingPunct="1">
              <a:defRPr sz="900" kern="1200">
                <a:solidFill>
                  <a:schemeClr val="tx1"/>
                </a:solidFill>
                <a:latin typeface="+mn-lt"/>
                <a:ea typeface="+mn-ea"/>
                <a:cs typeface="+mn-cs"/>
              </a:defRPr>
            </a:lvl5pPr>
            <a:lvl6pPr marL="1142599" algn="l" defTabSz="228520" rtl="0" eaLnBrk="1" latinLnBrk="0" hangingPunct="1">
              <a:defRPr sz="900" kern="1200">
                <a:solidFill>
                  <a:schemeClr val="tx1"/>
                </a:solidFill>
                <a:latin typeface="+mn-lt"/>
                <a:ea typeface="+mn-ea"/>
                <a:cs typeface="+mn-cs"/>
              </a:defRPr>
            </a:lvl6pPr>
            <a:lvl7pPr marL="1371120" algn="l" defTabSz="228520" rtl="0" eaLnBrk="1" latinLnBrk="0" hangingPunct="1">
              <a:defRPr sz="900" kern="1200">
                <a:solidFill>
                  <a:schemeClr val="tx1"/>
                </a:solidFill>
                <a:latin typeface="+mn-lt"/>
                <a:ea typeface="+mn-ea"/>
                <a:cs typeface="+mn-cs"/>
              </a:defRPr>
            </a:lvl7pPr>
            <a:lvl8pPr marL="1599640" algn="l" defTabSz="228520" rtl="0" eaLnBrk="1" latinLnBrk="0" hangingPunct="1">
              <a:defRPr sz="900" kern="1200">
                <a:solidFill>
                  <a:schemeClr val="tx1"/>
                </a:solidFill>
                <a:latin typeface="+mn-lt"/>
                <a:ea typeface="+mn-ea"/>
                <a:cs typeface="+mn-cs"/>
              </a:defRPr>
            </a:lvl8pPr>
            <a:lvl9pPr marL="1828160" algn="l" defTabSz="228520" rtl="0" eaLnBrk="1" latinLnBrk="0" hangingPunct="1">
              <a:defRPr sz="900" kern="1200">
                <a:solidFill>
                  <a:schemeClr val="tx1"/>
                </a:solidFill>
                <a:latin typeface="+mn-lt"/>
                <a:ea typeface="+mn-ea"/>
                <a:cs typeface="+mn-cs"/>
              </a:defRPr>
            </a:lvl9pPr>
          </a:lstStyle>
          <a:p>
            <a:pPr>
              <a:lnSpc>
                <a:spcPct val="100000"/>
              </a:lnSpc>
            </a:pPr>
            <a:r>
              <a:rPr lang="en-US" altLang="zh-CN" sz="1400" dirty="0">
                <a:latin typeface="Arial" panose="020B0604020202020204" pitchFamily="34" charset="0"/>
                <a:ea typeface="HarmonyOS Sans SC" panose="00000500000000000000" pitchFamily="2" charset="-122"/>
                <a:sym typeface="Arial" panose="020B0604020202020204" pitchFamily="34" charset="0"/>
              </a:rPr>
              <a:t>30</a:t>
            </a:r>
            <a:r>
              <a:rPr lang="zh-CN" altLang="en-US" sz="1400" dirty="0">
                <a:latin typeface="Arial" panose="020B0604020202020204" pitchFamily="34" charset="0"/>
                <a:ea typeface="HarmonyOS Sans SC" panose="00000500000000000000" pitchFamily="2" charset="-122"/>
                <a:sym typeface="Arial" panose="020B0604020202020204" pitchFamily="34" charset="0"/>
              </a:rPr>
              <a:t>年间，碳青霉烯类耐药的鲍曼不动杆菌导致的年化死亡人数增加超过</a:t>
            </a:r>
            <a:r>
              <a:rPr lang="en-US" altLang="zh-CN" sz="1400" dirty="0">
                <a:latin typeface="Arial" panose="020B0604020202020204" pitchFamily="34" charset="0"/>
                <a:ea typeface="HarmonyOS Sans SC" panose="00000500000000000000" pitchFamily="2" charset="-122"/>
                <a:sym typeface="Arial" panose="020B0604020202020204" pitchFamily="34" charset="0"/>
              </a:rPr>
              <a:t>2.5</a:t>
            </a:r>
            <a:r>
              <a:rPr lang="zh-CN" altLang="en-US" sz="1400" dirty="0">
                <a:latin typeface="Arial" panose="020B0604020202020204" pitchFamily="34" charset="0"/>
                <a:ea typeface="HarmonyOS Sans SC" panose="00000500000000000000" pitchFamily="2" charset="-122"/>
                <a:sym typeface="Arial" panose="020B0604020202020204" pitchFamily="34" charset="0"/>
              </a:rPr>
              <a:t>万人（</a:t>
            </a:r>
            <a:r>
              <a:rPr lang="en-US" altLang="zh-CN" sz="1400" dirty="0">
                <a:latin typeface="Arial" panose="020B0604020202020204" pitchFamily="34" charset="0"/>
                <a:ea typeface="HarmonyOS Sans SC" panose="00000500000000000000" pitchFamily="2" charset="-122"/>
                <a:sym typeface="Arial" panose="020B0604020202020204" pitchFamily="34" charset="0"/>
              </a:rPr>
              <a:t>1990</a:t>
            </a:r>
            <a:r>
              <a:rPr lang="zh-CN" altLang="en-US" sz="1400" dirty="0">
                <a:latin typeface="Arial" panose="020B0604020202020204" pitchFamily="34" charset="0"/>
                <a:ea typeface="HarmonyOS Sans SC" panose="00000500000000000000" pitchFamily="2" charset="-122"/>
                <a:sym typeface="Arial" panose="020B0604020202020204" pitchFamily="34" charset="0"/>
              </a:rPr>
              <a:t>年和</a:t>
            </a:r>
            <a:r>
              <a:rPr lang="en-US" altLang="zh-CN" sz="1400" dirty="0">
                <a:latin typeface="Arial" panose="020B0604020202020204" pitchFamily="34" charset="0"/>
                <a:ea typeface="HarmonyOS Sans SC" panose="00000500000000000000" pitchFamily="2" charset="-122"/>
                <a:sym typeface="Arial" panose="020B0604020202020204" pitchFamily="34" charset="0"/>
              </a:rPr>
              <a:t>2021</a:t>
            </a:r>
            <a:r>
              <a:rPr lang="zh-CN" altLang="en-US" sz="1400" dirty="0">
                <a:latin typeface="Arial" panose="020B0604020202020204" pitchFamily="34" charset="0"/>
                <a:ea typeface="HarmonyOS Sans SC" panose="00000500000000000000" pitchFamily="2" charset="-122"/>
                <a:sym typeface="Arial" panose="020B0604020202020204" pitchFamily="34" charset="0"/>
              </a:rPr>
              <a:t>年死亡人数分别为</a:t>
            </a:r>
            <a:r>
              <a:rPr lang="en-US" altLang="zh-CN" sz="1400" dirty="0">
                <a:latin typeface="Arial" panose="020B0604020202020204" pitchFamily="34" charset="0"/>
                <a:ea typeface="HarmonyOS Sans SC" panose="00000500000000000000" pitchFamily="2" charset="-122"/>
                <a:sym typeface="Arial" panose="020B0604020202020204" pitchFamily="34" charset="0"/>
              </a:rPr>
              <a:t>5.13</a:t>
            </a:r>
            <a:r>
              <a:rPr lang="zh-CN" altLang="en-US" sz="1400" dirty="0">
                <a:latin typeface="Arial" panose="020B0604020202020204" pitchFamily="34" charset="0"/>
                <a:ea typeface="HarmonyOS Sans SC" panose="00000500000000000000" pitchFamily="2" charset="-122"/>
                <a:sym typeface="Arial" panose="020B0604020202020204" pitchFamily="34" charset="0"/>
              </a:rPr>
              <a:t>万和</a:t>
            </a:r>
            <a:r>
              <a:rPr lang="en-US" altLang="zh-CN" sz="1400" dirty="0">
                <a:latin typeface="Arial" panose="020B0604020202020204" pitchFamily="34" charset="0"/>
                <a:ea typeface="HarmonyOS Sans SC" panose="00000500000000000000" pitchFamily="2" charset="-122"/>
                <a:sym typeface="Arial" panose="020B0604020202020204" pitchFamily="34" charset="0"/>
              </a:rPr>
              <a:t>7.81</a:t>
            </a:r>
            <a:r>
              <a:rPr lang="zh-CN" altLang="en-US" sz="1400" dirty="0">
                <a:latin typeface="Arial" panose="020B0604020202020204" pitchFamily="34" charset="0"/>
                <a:ea typeface="HarmonyOS Sans SC" panose="00000500000000000000" pitchFamily="2" charset="-122"/>
                <a:sym typeface="Arial" panose="020B0604020202020204" pitchFamily="34" charset="0"/>
              </a:rPr>
              <a:t>万人），在全球因抗生素耐药造成死亡的病原体</a:t>
            </a:r>
            <a:r>
              <a:rPr lang="en-US" altLang="zh-CN" sz="1400" dirty="0">
                <a:latin typeface="Arial" panose="020B0604020202020204" pitchFamily="34" charset="0"/>
                <a:ea typeface="HarmonyOS Sans SC" panose="00000500000000000000" pitchFamily="2" charset="-122"/>
                <a:sym typeface="Arial" panose="020B0604020202020204" pitchFamily="34" charset="0"/>
              </a:rPr>
              <a:t>-</a:t>
            </a:r>
            <a:r>
              <a:rPr lang="zh-CN" altLang="en-US" sz="1400" dirty="0">
                <a:latin typeface="Arial" panose="020B0604020202020204" pitchFamily="34" charset="0"/>
                <a:ea typeface="HarmonyOS Sans SC" panose="00000500000000000000" pitchFamily="2" charset="-122"/>
                <a:sym typeface="Arial" panose="020B0604020202020204" pitchFamily="34" charset="0"/>
              </a:rPr>
              <a:t>药物组合中排名第</a:t>
            </a:r>
            <a:r>
              <a:rPr lang="en-US" altLang="zh-CN" sz="1400" dirty="0">
                <a:latin typeface="Arial" panose="020B0604020202020204" pitchFamily="34" charset="0"/>
                <a:ea typeface="HarmonyOS Sans SC" panose="00000500000000000000" pitchFamily="2" charset="-122"/>
                <a:sym typeface="Arial" panose="020B0604020202020204" pitchFamily="34" charset="0"/>
              </a:rPr>
              <a:t>2</a:t>
            </a:r>
            <a:r>
              <a:rPr lang="zh-CN" altLang="en-US" sz="1400" dirty="0">
                <a:latin typeface="Arial" panose="020B0604020202020204" pitchFamily="34" charset="0"/>
                <a:ea typeface="HarmonyOS Sans SC" panose="00000500000000000000" pitchFamily="2" charset="-122"/>
                <a:sym typeface="Arial" panose="020B0604020202020204" pitchFamily="34" charset="0"/>
              </a:rPr>
              <a:t>。</a:t>
            </a:r>
          </a:p>
        </p:txBody>
      </p:sp>
      <p:sp>
        <p:nvSpPr>
          <p:cNvPr id="161" name="Freeform 103">
            <a:extLst>
              <a:ext uri="{FF2B5EF4-FFF2-40B4-BE49-F238E27FC236}">
                <a16:creationId xmlns:a16="http://schemas.microsoft.com/office/drawing/2014/main" id="{A4FDE078-590F-457E-C0B7-2089F773E9E9}"/>
              </a:ext>
            </a:extLst>
          </p:cNvPr>
          <p:cNvSpPr/>
          <p:nvPr/>
        </p:nvSpPr>
        <p:spPr>
          <a:xfrm>
            <a:off x="853087" y="4785894"/>
            <a:ext cx="216887" cy="3150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17677" h="606722">
                <a:moveTo>
                  <a:pt x="151834" y="436084"/>
                </a:moveTo>
                <a:lnTo>
                  <a:pt x="151834" y="492963"/>
                </a:lnTo>
                <a:lnTo>
                  <a:pt x="360717" y="492963"/>
                </a:lnTo>
                <a:lnTo>
                  <a:pt x="360717" y="436084"/>
                </a:lnTo>
                <a:close/>
                <a:moveTo>
                  <a:pt x="56960" y="436084"/>
                </a:moveTo>
                <a:lnTo>
                  <a:pt x="56960" y="492963"/>
                </a:lnTo>
                <a:lnTo>
                  <a:pt x="113920" y="492963"/>
                </a:lnTo>
                <a:lnTo>
                  <a:pt x="113920" y="436084"/>
                </a:lnTo>
                <a:close/>
                <a:moveTo>
                  <a:pt x="151834" y="322325"/>
                </a:moveTo>
                <a:lnTo>
                  <a:pt x="151834" y="379204"/>
                </a:lnTo>
                <a:lnTo>
                  <a:pt x="360717" y="379204"/>
                </a:lnTo>
                <a:lnTo>
                  <a:pt x="360717" y="322325"/>
                </a:lnTo>
                <a:close/>
                <a:moveTo>
                  <a:pt x="56960" y="322325"/>
                </a:moveTo>
                <a:lnTo>
                  <a:pt x="56960" y="379204"/>
                </a:lnTo>
                <a:lnTo>
                  <a:pt x="113920" y="379204"/>
                </a:lnTo>
                <a:lnTo>
                  <a:pt x="113920" y="322325"/>
                </a:lnTo>
                <a:close/>
                <a:moveTo>
                  <a:pt x="56960" y="208565"/>
                </a:moveTo>
                <a:lnTo>
                  <a:pt x="56960" y="265445"/>
                </a:lnTo>
                <a:lnTo>
                  <a:pt x="360717" y="265445"/>
                </a:lnTo>
                <a:lnTo>
                  <a:pt x="360717" y="208565"/>
                </a:lnTo>
                <a:close/>
                <a:moveTo>
                  <a:pt x="0" y="75787"/>
                </a:moveTo>
                <a:lnTo>
                  <a:pt x="75917" y="75787"/>
                </a:lnTo>
                <a:lnTo>
                  <a:pt x="113920" y="151686"/>
                </a:lnTo>
                <a:lnTo>
                  <a:pt x="303757" y="151686"/>
                </a:lnTo>
                <a:lnTo>
                  <a:pt x="341760" y="75787"/>
                </a:lnTo>
                <a:lnTo>
                  <a:pt x="417677" y="75787"/>
                </a:lnTo>
                <a:lnTo>
                  <a:pt x="417677" y="549843"/>
                </a:lnTo>
                <a:lnTo>
                  <a:pt x="360717" y="549843"/>
                </a:lnTo>
                <a:lnTo>
                  <a:pt x="360717" y="606722"/>
                </a:lnTo>
                <a:lnTo>
                  <a:pt x="0" y="606722"/>
                </a:lnTo>
                <a:close/>
                <a:moveTo>
                  <a:pt x="208794" y="0"/>
                </a:moveTo>
                <a:cubicBezTo>
                  <a:pt x="247955" y="0"/>
                  <a:pt x="280263" y="29586"/>
                  <a:pt x="284357" y="67613"/>
                </a:cubicBezTo>
                <a:cubicBezTo>
                  <a:pt x="284624" y="70279"/>
                  <a:pt x="284802" y="73033"/>
                  <a:pt x="284802" y="75787"/>
                </a:cubicBezTo>
                <a:lnTo>
                  <a:pt x="132875" y="75787"/>
                </a:lnTo>
                <a:cubicBezTo>
                  <a:pt x="132875" y="73033"/>
                  <a:pt x="133053" y="70279"/>
                  <a:pt x="133320" y="67613"/>
                </a:cubicBezTo>
                <a:cubicBezTo>
                  <a:pt x="137414" y="29586"/>
                  <a:pt x="169633" y="0"/>
                  <a:pt x="208794" y="0"/>
                </a:cubicBezTo>
                <a:close/>
              </a:path>
            </a:pathLst>
          </a:custGeom>
          <a:solidFill>
            <a:srgbClr val="009CB8"/>
          </a:solidFill>
          <a:ln w="1862" cap="flat">
            <a:noFill/>
            <a:prstDash val="solid"/>
            <a:miter/>
          </a:ln>
        </p:spPr>
        <p:txBody>
          <a:bodyPr rtlCol="0" anchor="ctr"/>
          <a:lstStyle>
            <a:defPPr>
              <a:defRPr lang="en-US"/>
            </a:defPPr>
            <a:lvl1pPr marL="0" algn="l" defTabSz="228520" rtl="0" eaLnBrk="1" latinLnBrk="0" hangingPunct="1">
              <a:defRPr sz="900" kern="1200">
                <a:solidFill>
                  <a:schemeClr val="tx1"/>
                </a:solidFill>
                <a:latin typeface="+mn-lt"/>
                <a:ea typeface="+mn-ea"/>
                <a:cs typeface="+mn-cs"/>
              </a:defRPr>
            </a:lvl1pPr>
            <a:lvl2pPr marL="228520" algn="l" defTabSz="228520" rtl="0" eaLnBrk="1" latinLnBrk="0" hangingPunct="1">
              <a:defRPr sz="900" kern="1200">
                <a:solidFill>
                  <a:schemeClr val="tx1"/>
                </a:solidFill>
                <a:latin typeface="+mn-lt"/>
                <a:ea typeface="+mn-ea"/>
                <a:cs typeface="+mn-cs"/>
              </a:defRPr>
            </a:lvl2pPr>
            <a:lvl3pPr marL="457041" algn="l" defTabSz="228520" rtl="0" eaLnBrk="1" latinLnBrk="0" hangingPunct="1">
              <a:defRPr sz="900" kern="1200">
                <a:solidFill>
                  <a:schemeClr val="tx1"/>
                </a:solidFill>
                <a:latin typeface="+mn-lt"/>
                <a:ea typeface="+mn-ea"/>
                <a:cs typeface="+mn-cs"/>
              </a:defRPr>
            </a:lvl3pPr>
            <a:lvl4pPr marL="685560" algn="l" defTabSz="228520" rtl="0" eaLnBrk="1" latinLnBrk="0" hangingPunct="1">
              <a:defRPr sz="900" kern="1200">
                <a:solidFill>
                  <a:schemeClr val="tx1"/>
                </a:solidFill>
                <a:latin typeface="+mn-lt"/>
                <a:ea typeface="+mn-ea"/>
                <a:cs typeface="+mn-cs"/>
              </a:defRPr>
            </a:lvl4pPr>
            <a:lvl5pPr marL="914080" algn="l" defTabSz="228520" rtl="0" eaLnBrk="1" latinLnBrk="0" hangingPunct="1">
              <a:defRPr sz="900" kern="1200">
                <a:solidFill>
                  <a:schemeClr val="tx1"/>
                </a:solidFill>
                <a:latin typeface="+mn-lt"/>
                <a:ea typeface="+mn-ea"/>
                <a:cs typeface="+mn-cs"/>
              </a:defRPr>
            </a:lvl5pPr>
            <a:lvl6pPr marL="1142599" algn="l" defTabSz="228520" rtl="0" eaLnBrk="1" latinLnBrk="0" hangingPunct="1">
              <a:defRPr sz="900" kern="1200">
                <a:solidFill>
                  <a:schemeClr val="tx1"/>
                </a:solidFill>
                <a:latin typeface="+mn-lt"/>
                <a:ea typeface="+mn-ea"/>
                <a:cs typeface="+mn-cs"/>
              </a:defRPr>
            </a:lvl6pPr>
            <a:lvl7pPr marL="1371120" algn="l" defTabSz="228520" rtl="0" eaLnBrk="1" latinLnBrk="0" hangingPunct="1">
              <a:defRPr sz="900" kern="1200">
                <a:solidFill>
                  <a:schemeClr val="tx1"/>
                </a:solidFill>
                <a:latin typeface="+mn-lt"/>
                <a:ea typeface="+mn-ea"/>
                <a:cs typeface="+mn-cs"/>
              </a:defRPr>
            </a:lvl7pPr>
            <a:lvl8pPr marL="1599640" algn="l" defTabSz="228520" rtl="0" eaLnBrk="1" latinLnBrk="0" hangingPunct="1">
              <a:defRPr sz="900" kern="1200">
                <a:solidFill>
                  <a:schemeClr val="tx1"/>
                </a:solidFill>
                <a:latin typeface="+mn-lt"/>
                <a:ea typeface="+mn-ea"/>
                <a:cs typeface="+mn-cs"/>
              </a:defRPr>
            </a:lvl8pPr>
            <a:lvl9pPr marL="1828160" algn="l" defTabSz="228520" rtl="0" eaLnBrk="1" latinLnBrk="0" hangingPunct="1">
              <a:defRPr sz="900" kern="1200">
                <a:solidFill>
                  <a:schemeClr val="tx1"/>
                </a:solidFill>
                <a:latin typeface="+mn-lt"/>
                <a:ea typeface="+mn-ea"/>
                <a:cs typeface="+mn-cs"/>
              </a:defRPr>
            </a:lvl9pPr>
          </a:lstStyle>
          <a:p>
            <a:endParaRPr lang="zh-CN" altLang="en-US" sz="800" dirty="0">
              <a:latin typeface="Arial" panose="020B0604020202020204" pitchFamily="34" charset="0"/>
              <a:ea typeface="HarmonyOS Sans SC" panose="00000500000000000000" pitchFamily="2" charset="-122"/>
              <a:sym typeface="Arial" panose="020B0604020202020204" pitchFamily="34" charset="0"/>
            </a:endParaRPr>
          </a:p>
        </p:txBody>
      </p:sp>
    </p:spTree>
    <p:extLst>
      <p:ext uri="{BB962C8B-B14F-4D97-AF65-F5344CB8AC3E}">
        <p14:creationId xmlns:p14="http://schemas.microsoft.com/office/powerpoint/2010/main" val="6704816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a:extLst>
              <a:ext uri="{FF2B5EF4-FFF2-40B4-BE49-F238E27FC236}">
                <a16:creationId xmlns:a16="http://schemas.microsoft.com/office/drawing/2014/main" id="{DA111E53-A708-E56E-B848-9260B5D04162}"/>
              </a:ext>
            </a:extLst>
          </p:cNvPr>
          <p:cNvGrpSpPr>
            <a:grpSpLocks/>
          </p:cNvGrpSpPr>
          <p:nvPr/>
        </p:nvGrpSpPr>
        <p:grpSpPr>
          <a:xfrm>
            <a:off x="371475" y="1028700"/>
            <a:ext cx="11441713" cy="4992688"/>
            <a:chOff x="330200" y="1760424"/>
            <a:chExt cx="5657012" cy="3855984"/>
          </a:xfrm>
        </p:grpSpPr>
        <p:grpSp>
          <p:nvGrpSpPr>
            <p:cNvPr id="34" name="组合 33">
              <a:extLst>
                <a:ext uri="{FF2B5EF4-FFF2-40B4-BE49-F238E27FC236}">
                  <a16:creationId xmlns:a16="http://schemas.microsoft.com/office/drawing/2014/main" id="{8D0FA64A-EFCE-0A7B-55A7-56A97C6FA94E}"/>
                </a:ext>
              </a:extLst>
            </p:cNvPr>
            <p:cNvGrpSpPr>
              <a:grpSpLocks/>
            </p:cNvGrpSpPr>
            <p:nvPr/>
          </p:nvGrpSpPr>
          <p:grpSpPr>
            <a:xfrm>
              <a:off x="330200" y="1760424"/>
              <a:ext cx="5657012" cy="3855984"/>
              <a:chOff x="1076325" y="6997280"/>
              <a:chExt cx="3321778" cy="2077100"/>
            </a:xfrm>
          </p:grpSpPr>
          <p:grpSp>
            <p:nvGrpSpPr>
              <p:cNvPr id="36" name="组合 35">
                <a:extLst>
                  <a:ext uri="{FF2B5EF4-FFF2-40B4-BE49-F238E27FC236}">
                    <a16:creationId xmlns:a16="http://schemas.microsoft.com/office/drawing/2014/main" id="{9135B840-73A9-EFE6-E55E-91F7772C5983}"/>
                  </a:ext>
                </a:extLst>
              </p:cNvPr>
              <p:cNvGrpSpPr/>
              <p:nvPr/>
            </p:nvGrpSpPr>
            <p:grpSpPr>
              <a:xfrm>
                <a:off x="1261816" y="7175545"/>
                <a:ext cx="2950798" cy="1898835"/>
                <a:chOff x="747000" y="3712400"/>
                <a:chExt cx="3120150" cy="1873987"/>
              </a:xfrm>
            </p:grpSpPr>
            <p:sp>
              <p:nvSpPr>
                <p:cNvPr id="38" name="矩形: 圆角 37">
                  <a:extLst>
                    <a:ext uri="{FF2B5EF4-FFF2-40B4-BE49-F238E27FC236}">
                      <a16:creationId xmlns:a16="http://schemas.microsoft.com/office/drawing/2014/main" id="{603A204E-6135-8436-7D74-40A55B3C86B2}"/>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9" name="矩形: 圆角 38">
                  <a:extLst>
                    <a:ext uri="{FF2B5EF4-FFF2-40B4-BE49-F238E27FC236}">
                      <a16:creationId xmlns:a16="http://schemas.microsoft.com/office/drawing/2014/main" id="{128CABEE-7BEB-65BE-E41E-DCA0B4F7CB7E}"/>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7" name="矩形: 圆角 36">
                <a:extLst>
                  <a:ext uri="{FF2B5EF4-FFF2-40B4-BE49-F238E27FC236}">
                    <a16:creationId xmlns:a16="http://schemas.microsoft.com/office/drawing/2014/main" id="{604ED437-DF54-D728-31D5-A42FAE1672A5}"/>
                  </a:ext>
                </a:extLst>
              </p:cNvPr>
              <p:cNvSpPr/>
              <p:nvPr/>
            </p:nvSpPr>
            <p:spPr>
              <a:xfrm>
                <a:off x="1076325" y="6997280"/>
                <a:ext cx="3321778" cy="2045462"/>
              </a:xfrm>
              <a:prstGeom prst="roundRect">
                <a:avLst>
                  <a:gd name="adj" fmla="val 2223"/>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5" name="任意多边形: 形状 34">
              <a:extLst>
                <a:ext uri="{FF2B5EF4-FFF2-40B4-BE49-F238E27FC236}">
                  <a16:creationId xmlns:a16="http://schemas.microsoft.com/office/drawing/2014/main" id="{2FCF3C46-CD41-E9BB-5C59-560B813579FC}"/>
                </a:ext>
              </a:extLst>
            </p:cNvPr>
            <p:cNvSpPr/>
            <p:nvPr/>
          </p:nvSpPr>
          <p:spPr>
            <a:xfrm rot="10800000" flipV="1">
              <a:off x="405137" y="5234456"/>
              <a:ext cx="148757" cy="222720"/>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7" name="文本占位符 6">
            <a:extLst>
              <a:ext uri="{FF2B5EF4-FFF2-40B4-BE49-F238E27FC236}">
                <a16:creationId xmlns:a16="http://schemas.microsoft.com/office/drawing/2014/main" id="{781EC3DE-C7C4-E8D7-7388-978EA5A9D97D}"/>
              </a:ext>
            </a:extLst>
          </p:cNvPr>
          <p:cNvSpPr>
            <a:spLocks noGrp="1"/>
          </p:cNvSpPr>
          <p:nvPr>
            <p:ph type="body" sz="quarter" idx="10"/>
          </p:nvPr>
        </p:nvSpPr>
        <p:spPr>
          <a:xfrm>
            <a:off x="1043940" y="6260714"/>
            <a:ext cx="8010995" cy="597286"/>
          </a:xfrm>
        </p:spPr>
        <p:txBody>
          <a:bodyPr/>
          <a:lstStyle/>
          <a:p>
            <a:r>
              <a:rPr lang="en-US" altLang="zh-CN" dirty="0">
                <a:latin typeface="Arial" panose="020B0604020202020204" pitchFamily="34" charset="0"/>
                <a:sym typeface="Arial" panose="020B0604020202020204" pitchFamily="34" charset="0"/>
              </a:rPr>
              <a:t>1.</a:t>
            </a:r>
            <a:r>
              <a:rPr lang="zh-CN" altLang="en-US" dirty="0">
                <a:latin typeface="Arial" panose="020B0604020202020204" pitchFamily="34" charset="0"/>
                <a:sym typeface="Arial" panose="020B0604020202020204" pitchFamily="34" charset="0"/>
              </a:rPr>
              <a:t>注射用舒巴坦钠</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注射用度洛巴坦纳组合包装（</a:t>
            </a:r>
            <a:r>
              <a:rPr lang="en-US" altLang="zh-CN" dirty="0">
                <a:latin typeface="Arial" panose="020B0604020202020204" pitchFamily="34" charset="0"/>
                <a:sym typeface="Arial" panose="020B0604020202020204" pitchFamily="34" charset="0"/>
              </a:rPr>
              <a:t>XACDURO</a:t>
            </a:r>
            <a:r>
              <a:rPr lang="zh-CN" altLang="en-US" dirty="0">
                <a:latin typeface="Arial" panose="020B0604020202020204" pitchFamily="34" charset="0"/>
                <a:sym typeface="Arial" panose="020B0604020202020204" pitchFamily="34" charset="0"/>
              </a:rPr>
              <a:t>）说明书，</a:t>
            </a:r>
            <a:r>
              <a:rPr lang="en-US" altLang="zh-CN" dirty="0">
                <a:latin typeface="Arial" panose="020B0604020202020204" pitchFamily="34" charset="0"/>
                <a:sym typeface="Arial" panose="020B0604020202020204" pitchFamily="34" charset="0"/>
              </a:rPr>
              <a:t>2025</a:t>
            </a:r>
            <a:r>
              <a:rPr lang="zh-CN" altLang="en-US" dirty="0">
                <a:latin typeface="Arial" panose="020B0604020202020204" pitchFamily="34" charset="0"/>
                <a:sym typeface="Arial" panose="020B0604020202020204" pitchFamily="34" charset="0"/>
              </a:rPr>
              <a:t>年</a:t>
            </a:r>
            <a:r>
              <a:rPr lang="en-US" altLang="zh-CN" dirty="0">
                <a:latin typeface="Arial" panose="020B0604020202020204" pitchFamily="34" charset="0"/>
                <a:sym typeface="Arial" panose="020B0604020202020204" pitchFamily="34" charset="0"/>
              </a:rPr>
              <a:t>6</a:t>
            </a:r>
            <a:r>
              <a:rPr lang="zh-CN" altLang="en-US" dirty="0">
                <a:latin typeface="Arial" panose="020B0604020202020204" pitchFamily="34" charset="0"/>
                <a:sym typeface="Arial" panose="020B0604020202020204" pitchFamily="34" charset="0"/>
              </a:rPr>
              <a:t>月</a:t>
            </a:r>
            <a:r>
              <a:rPr lang="en-US" altLang="zh-CN" dirty="0">
                <a:latin typeface="Arial" panose="020B0604020202020204" pitchFamily="34" charset="0"/>
                <a:sym typeface="Arial" panose="020B0604020202020204" pitchFamily="34" charset="0"/>
              </a:rPr>
              <a:t>22</a:t>
            </a:r>
            <a:r>
              <a:rPr lang="zh-CN" altLang="en-US" dirty="0">
                <a:latin typeface="Arial" panose="020B0604020202020204" pitchFamily="34" charset="0"/>
                <a:sym typeface="Arial" panose="020B0604020202020204" pitchFamily="34" charset="0"/>
              </a:rPr>
              <a:t>日；</a:t>
            </a:r>
            <a:r>
              <a:rPr lang="en-US" altLang="zh-CN" dirty="0">
                <a:latin typeface="Arial" panose="020B0604020202020204" pitchFamily="34" charset="0"/>
                <a:sym typeface="Arial" panose="020B0604020202020204" pitchFamily="34" charset="0"/>
              </a:rPr>
              <a:t>2. </a:t>
            </a:r>
            <a:r>
              <a:rPr lang="zh-CN" altLang="en-US" dirty="0">
                <a:latin typeface="Arial" panose="020B0604020202020204" pitchFamily="34" charset="0"/>
                <a:sym typeface="Arial" panose="020B0604020202020204" pitchFamily="34" charset="0"/>
              </a:rPr>
              <a:t>注射用盐酸依拉环素（依嘉</a:t>
            </a:r>
            <a:r>
              <a:rPr lang="en-US" altLang="zh-CN" baseline="30000"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）说明书，</a:t>
            </a:r>
            <a:r>
              <a:rPr lang="en-US" altLang="zh-CN" dirty="0">
                <a:latin typeface="Arial" panose="020B0604020202020204" pitchFamily="34" charset="0"/>
                <a:sym typeface="Arial" panose="020B0604020202020204" pitchFamily="34" charset="0"/>
              </a:rPr>
              <a:t>2023</a:t>
            </a:r>
            <a:r>
              <a:rPr lang="zh-CN" altLang="en-US" dirty="0">
                <a:latin typeface="Arial" panose="020B0604020202020204" pitchFamily="34" charset="0"/>
                <a:sym typeface="Arial" panose="020B0604020202020204" pitchFamily="34" charset="0"/>
              </a:rPr>
              <a:t>年</a:t>
            </a:r>
            <a:r>
              <a:rPr lang="en-US" altLang="zh-CN" dirty="0">
                <a:latin typeface="Arial" panose="020B0604020202020204" pitchFamily="34" charset="0"/>
                <a:sym typeface="Arial" panose="020B0604020202020204" pitchFamily="34" charset="0"/>
              </a:rPr>
              <a:t>5</a:t>
            </a:r>
            <a:r>
              <a:rPr lang="zh-CN" altLang="en-US" dirty="0">
                <a:latin typeface="Arial" panose="020B0604020202020204" pitchFamily="34" charset="0"/>
                <a:sym typeface="Arial" panose="020B0604020202020204" pitchFamily="34" charset="0"/>
              </a:rPr>
              <a:t>月</a:t>
            </a:r>
            <a:r>
              <a:rPr lang="en-US" altLang="zh-CN" dirty="0">
                <a:latin typeface="Arial" panose="020B0604020202020204" pitchFamily="34" charset="0"/>
                <a:sym typeface="Arial" panose="020B0604020202020204" pitchFamily="34" charset="0"/>
              </a:rPr>
              <a:t>23</a:t>
            </a:r>
            <a:r>
              <a:rPr lang="zh-CN" altLang="en-US" dirty="0">
                <a:latin typeface="Arial" panose="020B0604020202020204" pitchFamily="34" charset="0"/>
                <a:sym typeface="Arial" panose="020B0604020202020204" pitchFamily="34" charset="0"/>
              </a:rPr>
              <a:t>日</a:t>
            </a:r>
            <a:r>
              <a:rPr lang="en-US" altLang="zh-CN" dirty="0">
                <a:latin typeface="Arial" panose="020B0604020202020204" pitchFamily="34" charset="0"/>
                <a:sym typeface="Arial" panose="020B0604020202020204" pitchFamily="34" charset="0"/>
              </a:rPr>
              <a:t>; 3. </a:t>
            </a:r>
            <a:r>
              <a:rPr lang="en-US" altLang="zh-CN" dirty="0" err="1">
                <a:latin typeface="Arial" panose="020B0604020202020204" pitchFamily="34" charset="0"/>
                <a:cs typeface="+mn-ea"/>
                <a:sym typeface="Arial" panose="020B0604020202020204" pitchFamily="34" charset="0"/>
              </a:rPr>
              <a:t>Karlowsky</a:t>
            </a:r>
            <a:r>
              <a:rPr lang="en-US" altLang="zh-CN" dirty="0">
                <a:latin typeface="Arial" panose="020B0604020202020204" pitchFamily="34" charset="0"/>
                <a:cs typeface="+mn-ea"/>
                <a:sym typeface="Arial" panose="020B0604020202020204" pitchFamily="34" charset="0"/>
              </a:rPr>
              <a:t> JA, et al. </a:t>
            </a:r>
            <a:r>
              <a:rPr lang="en-US" altLang="zh-CN" dirty="0" err="1">
                <a:latin typeface="Arial" panose="020B0604020202020204" pitchFamily="34" charset="0"/>
                <a:cs typeface="+mn-ea"/>
                <a:sym typeface="Arial" panose="020B0604020202020204" pitchFamily="34" charset="0"/>
              </a:rPr>
              <a:t>Antimicrob</a:t>
            </a:r>
            <a:r>
              <a:rPr lang="en-US" altLang="zh-CN" dirty="0">
                <a:latin typeface="Arial" panose="020B0604020202020204" pitchFamily="34" charset="0"/>
                <a:cs typeface="+mn-ea"/>
                <a:sym typeface="Arial" panose="020B0604020202020204" pitchFamily="34" charset="0"/>
              </a:rPr>
              <a:t> Agents </a:t>
            </a:r>
            <a:r>
              <a:rPr lang="en-US" altLang="zh-CN" dirty="0" err="1">
                <a:latin typeface="Arial" panose="020B0604020202020204" pitchFamily="34" charset="0"/>
                <a:cs typeface="+mn-ea"/>
                <a:sym typeface="Arial" panose="020B0604020202020204" pitchFamily="34" charset="0"/>
              </a:rPr>
              <a:t>Chemother</a:t>
            </a:r>
            <a:r>
              <a:rPr lang="en-US" altLang="zh-CN" dirty="0">
                <a:latin typeface="Arial" panose="020B0604020202020204" pitchFamily="34" charset="0"/>
                <a:cs typeface="+mn-ea"/>
                <a:sym typeface="Arial" panose="020B0604020202020204" pitchFamily="34" charset="0"/>
              </a:rPr>
              <a:t>. 2022 Sep; 66(9): e00781-22; 4. Zhao CJ, et al. BMC Infect Dis . 2019 Jun 10;19(1):508; 5. Li YT, et al. Front Cell Infect </a:t>
            </a:r>
            <a:r>
              <a:rPr lang="en-US" altLang="zh-CN" dirty="0" err="1">
                <a:latin typeface="Arial" panose="020B0604020202020204" pitchFamily="34" charset="0"/>
                <a:cs typeface="+mn-ea"/>
                <a:sym typeface="Arial" panose="020B0604020202020204" pitchFamily="34" charset="0"/>
              </a:rPr>
              <a:t>Microbiol</a:t>
            </a:r>
            <a:r>
              <a:rPr lang="en-US" altLang="zh-CN" dirty="0">
                <a:latin typeface="Arial" panose="020B0604020202020204" pitchFamily="34" charset="0"/>
                <a:cs typeface="+mn-ea"/>
                <a:sym typeface="Arial" panose="020B0604020202020204" pitchFamily="34" charset="0"/>
              </a:rPr>
              <a:t> . 2024 Mar 27:14:1356353; 6.</a:t>
            </a:r>
            <a:r>
              <a:rPr lang="en-US" altLang="zh-CN" dirty="0">
                <a:latin typeface="Arial" panose="020B0604020202020204" pitchFamily="34" charset="0"/>
                <a:sym typeface="Arial" panose="020B0604020202020204" pitchFamily="34" charset="0"/>
              </a:rPr>
              <a:t> Rodvold KA, et al. </a:t>
            </a:r>
            <a:r>
              <a:rPr lang="en-US" altLang="zh-CN" dirty="0" err="1">
                <a:latin typeface="Arial" panose="020B0604020202020204" pitchFamily="34" charset="0"/>
                <a:sym typeface="Arial" panose="020B0604020202020204" pitchFamily="34" charset="0"/>
              </a:rPr>
              <a:t>Antimicrob</a:t>
            </a:r>
            <a:r>
              <a:rPr lang="en-US" altLang="zh-CN" dirty="0">
                <a:latin typeface="Arial" panose="020B0604020202020204" pitchFamily="34" charset="0"/>
                <a:sym typeface="Arial" panose="020B0604020202020204" pitchFamily="34" charset="0"/>
              </a:rPr>
              <a:t> Agents </a:t>
            </a:r>
            <a:r>
              <a:rPr lang="en-US" altLang="zh-CN" dirty="0" err="1">
                <a:latin typeface="Arial" panose="020B0604020202020204" pitchFamily="34" charset="0"/>
                <a:sym typeface="Arial" panose="020B0604020202020204" pitchFamily="34" charset="0"/>
              </a:rPr>
              <a:t>Chemother</a:t>
            </a:r>
            <a:r>
              <a:rPr lang="en-US" altLang="zh-CN" dirty="0">
                <a:latin typeface="Arial" panose="020B0604020202020204" pitchFamily="34" charset="0"/>
                <a:sym typeface="Arial" panose="020B0604020202020204" pitchFamily="34" charset="0"/>
              </a:rPr>
              <a:t> . 2018 Oct 24;62(11):e01089-18;</a:t>
            </a:r>
            <a:r>
              <a:rPr lang="zh-CN" altLang="en-US" dirty="0">
                <a:latin typeface="Arial" panose="020B0604020202020204" pitchFamily="34" charset="0"/>
                <a:sym typeface="Arial" panose="020B0604020202020204" pitchFamily="34" charset="0"/>
              </a:rPr>
              <a:t> </a:t>
            </a:r>
            <a:r>
              <a:rPr lang="en-US" altLang="zh-CN" dirty="0">
                <a:latin typeface="Arial" panose="020B0604020202020204" pitchFamily="34" charset="0"/>
                <a:sym typeface="Arial" panose="020B0604020202020204" pitchFamily="34" charset="0"/>
              </a:rPr>
              <a:t>7. </a:t>
            </a:r>
            <a:r>
              <a:rPr lang="da-DK" altLang="zh-CN" dirty="0">
                <a:latin typeface="Arial" panose="020B0604020202020204" pitchFamily="34" charset="0"/>
                <a:sym typeface="Arial" panose="020B0604020202020204" pitchFamily="34" charset="0"/>
              </a:rPr>
              <a:t>Bhavnani SM, et al. Open Forum Infect Dis. 2022 Dec 15;9(Suppl 2):ofac492.1896</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 </a:t>
            </a:r>
            <a:r>
              <a:rPr lang="en-US" altLang="zh-CN" dirty="0">
                <a:latin typeface="Arial" panose="020B0604020202020204" pitchFamily="34" charset="0"/>
                <a:sym typeface="Arial" panose="020B0604020202020204" pitchFamily="34" charset="0"/>
              </a:rPr>
              <a:t>8.</a:t>
            </a:r>
            <a:r>
              <a:rPr lang="zh-CN" altLang="en-US" dirty="0">
                <a:latin typeface="Arial" panose="020B0604020202020204" pitchFamily="34" charset="0"/>
                <a:sym typeface="Arial" panose="020B0604020202020204" pitchFamily="34" charset="0"/>
              </a:rPr>
              <a:t> </a:t>
            </a:r>
            <a:r>
              <a:rPr lang="en-US" altLang="zh-CN" dirty="0">
                <a:latin typeface="Arial" panose="020B0604020202020204" pitchFamily="34" charset="0"/>
                <a:sym typeface="Arial" panose="020B0604020202020204" pitchFamily="34" charset="0"/>
              </a:rPr>
              <a:t>Connors KP, et al. </a:t>
            </a:r>
            <a:r>
              <a:rPr lang="en-US" altLang="zh-CN" dirty="0" err="1">
                <a:latin typeface="Arial" panose="020B0604020202020204" pitchFamily="34" charset="0"/>
                <a:sym typeface="Arial" panose="020B0604020202020204" pitchFamily="34" charset="0"/>
              </a:rPr>
              <a:t>Antimicrob</a:t>
            </a:r>
            <a:r>
              <a:rPr lang="en-US" altLang="zh-CN" dirty="0">
                <a:latin typeface="Arial" panose="020B0604020202020204" pitchFamily="34" charset="0"/>
                <a:sym typeface="Arial" panose="020B0604020202020204" pitchFamily="34" charset="0"/>
              </a:rPr>
              <a:t> Agents </a:t>
            </a:r>
            <a:r>
              <a:rPr lang="en-US" altLang="zh-CN" dirty="0" err="1">
                <a:latin typeface="Arial" panose="020B0604020202020204" pitchFamily="34" charset="0"/>
                <a:sym typeface="Arial" panose="020B0604020202020204" pitchFamily="34" charset="0"/>
              </a:rPr>
              <a:t>Chemother</a:t>
            </a:r>
            <a:r>
              <a:rPr lang="en-US" altLang="zh-CN" dirty="0">
                <a:latin typeface="Arial" panose="020B0604020202020204" pitchFamily="34" charset="0"/>
                <a:sym typeface="Arial" panose="020B0604020202020204" pitchFamily="34" charset="0"/>
              </a:rPr>
              <a:t> . 2014;58(4),2113-8</a:t>
            </a:r>
            <a:r>
              <a:rPr lang="zh-CN" altLang="en-US" dirty="0">
                <a:latin typeface="Arial" panose="020B0604020202020204" pitchFamily="34" charset="0"/>
                <a:sym typeface="Arial" panose="020B0604020202020204" pitchFamily="34" charset="0"/>
              </a:rPr>
              <a:t>；</a:t>
            </a:r>
            <a:r>
              <a:rPr lang="en-US" altLang="zh-CN" dirty="0">
                <a:latin typeface="Arial" panose="020B0604020202020204" pitchFamily="34" charset="0"/>
                <a:sym typeface="Arial" panose="020B0604020202020204" pitchFamily="34" charset="0"/>
              </a:rPr>
              <a:t>9. Kaye KS, et al. Lancet Infect Dis 2023;  23: 1072–84 ;</a:t>
            </a:r>
            <a:r>
              <a:rPr lang="zh-CN" altLang="en-US" dirty="0">
                <a:latin typeface="Arial" panose="020B0604020202020204" pitchFamily="34" charset="0"/>
                <a:sym typeface="Arial" panose="020B0604020202020204" pitchFamily="34" charset="0"/>
              </a:rPr>
              <a:t> </a:t>
            </a:r>
            <a:r>
              <a:rPr lang="en-US" altLang="zh-CN" dirty="0">
                <a:latin typeface="Arial" panose="020B0604020202020204" pitchFamily="34" charset="0"/>
                <a:sym typeface="Arial" panose="020B0604020202020204" pitchFamily="34" charset="0"/>
              </a:rPr>
              <a:t>10.</a:t>
            </a:r>
            <a:r>
              <a:rPr lang="zh-CN" altLang="en-US" dirty="0">
                <a:latin typeface="Arial" panose="020B0604020202020204" pitchFamily="34" charset="0"/>
                <a:sym typeface="Arial" panose="020B0604020202020204" pitchFamily="34" charset="0"/>
              </a:rPr>
              <a:t> </a:t>
            </a:r>
            <a:r>
              <a:rPr lang="en-US" altLang="zh-CN" dirty="0">
                <a:latin typeface="Arial" panose="020B0604020202020204" pitchFamily="34" charset="0"/>
                <a:sym typeface="Arial" panose="020B0604020202020204" pitchFamily="34" charset="0"/>
              </a:rPr>
              <a:t>Scott CJ, et al. Ann </a:t>
            </a:r>
            <a:r>
              <a:rPr lang="en-US" altLang="zh-CN" dirty="0" err="1">
                <a:latin typeface="Arial" panose="020B0604020202020204" pitchFamily="34" charset="0"/>
                <a:sym typeface="Arial" panose="020B0604020202020204" pitchFamily="34" charset="0"/>
              </a:rPr>
              <a:t>Pharmacother</a:t>
            </a:r>
            <a:r>
              <a:rPr lang="en-US" altLang="zh-CN" dirty="0">
                <a:latin typeface="Arial" panose="020B0604020202020204" pitchFamily="34" charset="0"/>
                <a:sym typeface="Arial" panose="020B0604020202020204" pitchFamily="34" charset="0"/>
              </a:rPr>
              <a:t> . 2022 Dec;56(12):1299-1307; 11.</a:t>
            </a:r>
            <a:r>
              <a:rPr lang="zh-CN" altLang="en-US" dirty="0">
                <a:latin typeface="Arial" panose="020B0604020202020204" pitchFamily="34" charset="0"/>
                <a:sym typeface="Arial" panose="020B0604020202020204" pitchFamily="34" charset="0"/>
              </a:rPr>
              <a:t>临床常用四环素类药物合理应用多学科专家共识</a:t>
            </a:r>
          </a:p>
        </p:txBody>
      </p:sp>
      <p:sp>
        <p:nvSpPr>
          <p:cNvPr id="3" name="文本占位符 2">
            <a:extLst>
              <a:ext uri="{FF2B5EF4-FFF2-40B4-BE49-F238E27FC236}">
                <a16:creationId xmlns:a16="http://schemas.microsoft.com/office/drawing/2014/main" id="{01391913-78BC-B6A5-47C5-13F28B5D55B8}"/>
              </a:ext>
            </a:extLst>
          </p:cNvPr>
          <p:cNvSpPr>
            <a:spLocks noGrp="1"/>
          </p:cNvSpPr>
          <p:nvPr>
            <p:ph type="body" sz="quarter" idx="11"/>
          </p:nvPr>
        </p:nvSpPr>
        <p:spPr>
          <a:xfrm>
            <a:off x="573741" y="144605"/>
            <a:ext cx="11516051" cy="802640"/>
          </a:xfrm>
        </p:spPr>
        <p:txBody>
          <a:bodyPr/>
          <a:lstStyle/>
          <a:p>
            <a:r>
              <a:rPr lang="zh-CN" altLang="en-US" dirty="0">
                <a:latin typeface="Arial" panose="020B0604020202020204" pitchFamily="34" charset="0"/>
                <a:sym typeface="Arial" panose="020B0604020202020204" pitchFamily="34" charset="0"/>
              </a:rPr>
              <a:t>总结：舒巴坦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度洛巴坦和依拉环素在</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感染应用中的对比</a:t>
            </a:r>
          </a:p>
        </p:txBody>
      </p:sp>
      <p:sp>
        <p:nvSpPr>
          <p:cNvPr id="5" name="文本占位符 4">
            <a:extLst>
              <a:ext uri="{FF2B5EF4-FFF2-40B4-BE49-F238E27FC236}">
                <a16:creationId xmlns:a16="http://schemas.microsoft.com/office/drawing/2014/main" id="{824D5B79-068A-EF96-FE3B-EF49601B0364}"/>
              </a:ext>
            </a:extLst>
          </p:cNvPr>
          <p:cNvSpPr>
            <a:spLocks noGrp="1"/>
          </p:cNvSpPr>
          <p:nvPr>
            <p:ph type="body" sz="quarter" idx="12"/>
          </p:nvPr>
        </p:nvSpPr>
        <p:spPr>
          <a:xfrm>
            <a:off x="290790" y="6026298"/>
            <a:ext cx="11820524" cy="215444"/>
          </a:xfrm>
        </p:spPr>
        <p:txBody>
          <a:bodyPr/>
          <a:lstStyle/>
          <a:p>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：鲍曼不动杆菌；</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：碳青霉烯类耐药的鲍曼不动杆菌；</a:t>
            </a:r>
            <a:r>
              <a:rPr lang="en-US" altLang="zh-CN" dirty="0" err="1">
                <a:latin typeface="Arial" panose="020B0604020202020204" pitchFamily="34" charset="0"/>
                <a:sym typeface="Arial" panose="020B0604020202020204" pitchFamily="34" charset="0"/>
              </a:rPr>
              <a:t>cIAI</a:t>
            </a:r>
            <a:r>
              <a:rPr lang="zh-CN" altLang="en-US" dirty="0">
                <a:latin typeface="Arial" panose="020B0604020202020204" pitchFamily="34" charset="0"/>
                <a:sym typeface="Arial" panose="020B0604020202020204" pitchFamily="34" charset="0"/>
              </a:rPr>
              <a:t>：复杂性腹腔感染；</a:t>
            </a:r>
            <a:r>
              <a:rPr lang="en-US" altLang="zh-CN" dirty="0">
                <a:latin typeface="Arial" panose="020B0604020202020204" pitchFamily="34" charset="0"/>
                <a:sym typeface="Arial" panose="020B0604020202020204" pitchFamily="34" charset="0"/>
              </a:rPr>
              <a:t>HABP</a:t>
            </a:r>
            <a:r>
              <a:rPr lang="zh-CN" altLang="en-US" dirty="0">
                <a:latin typeface="Arial" panose="020B0604020202020204" pitchFamily="34" charset="0"/>
                <a:sym typeface="Arial" panose="020B0604020202020204" pitchFamily="34" charset="0"/>
              </a:rPr>
              <a:t>：医院获得性细菌性肺炎；</a:t>
            </a:r>
            <a:r>
              <a:rPr lang="en-US" altLang="zh-CN" dirty="0">
                <a:latin typeface="Arial" panose="020B0604020202020204" pitchFamily="34" charset="0"/>
                <a:sym typeface="Arial" panose="020B0604020202020204" pitchFamily="34" charset="0"/>
              </a:rPr>
              <a:t>VABP</a:t>
            </a:r>
            <a:r>
              <a:rPr lang="zh-CN" altLang="en-US" dirty="0">
                <a:latin typeface="Arial" panose="020B0604020202020204" pitchFamily="34" charset="0"/>
                <a:sym typeface="Arial" panose="020B0604020202020204" pitchFamily="34" charset="0"/>
              </a:rPr>
              <a:t>：呼吸机获得性细菌性肺炎；</a:t>
            </a:r>
            <a:r>
              <a:rPr lang="en-US" altLang="zh-CN" dirty="0">
                <a:latin typeface="Arial" panose="020B0604020202020204" pitchFamily="34" charset="0"/>
                <a:sym typeface="Arial" panose="020B0604020202020204" pitchFamily="34" charset="0"/>
              </a:rPr>
              <a:t>ELF</a:t>
            </a:r>
            <a:r>
              <a:rPr lang="zh-CN" altLang="en-US" dirty="0">
                <a:latin typeface="Arial" panose="020B0604020202020204" pitchFamily="34" charset="0"/>
                <a:sym typeface="Arial" panose="020B0604020202020204" pitchFamily="34" charset="0"/>
              </a:rPr>
              <a:t>：肺泡上皮衬液</a:t>
            </a:r>
            <a:r>
              <a:rPr lang="en-US" altLang="zh-CN" dirty="0">
                <a:latin typeface="Arial" panose="020B0604020202020204" pitchFamily="34" charset="0"/>
                <a:sym typeface="Arial" panose="020B0604020202020204" pitchFamily="34" charset="0"/>
              </a:rPr>
              <a:t>; PTA</a:t>
            </a:r>
            <a:r>
              <a:rPr lang="zh-CN" altLang="en-US" dirty="0">
                <a:latin typeface="Arial" panose="020B0604020202020204" pitchFamily="34" charset="0"/>
                <a:sym typeface="Arial" panose="020B0604020202020204" pitchFamily="34" charset="0"/>
              </a:rPr>
              <a:t>：达标概率；</a:t>
            </a:r>
            <a:r>
              <a:rPr lang="en-US" altLang="zh-CN" dirty="0">
                <a:latin typeface="Arial" panose="020B0604020202020204" pitchFamily="34" charset="0"/>
                <a:sym typeface="Arial" panose="020B0604020202020204" pitchFamily="34" charset="0"/>
              </a:rPr>
              <a:t>MIC</a:t>
            </a:r>
            <a:r>
              <a:rPr lang="zh-CN" altLang="en-US" dirty="0">
                <a:latin typeface="Arial" panose="020B0604020202020204" pitchFamily="34" charset="0"/>
                <a:sym typeface="Arial" panose="020B0604020202020204" pitchFamily="34" charset="0"/>
              </a:rPr>
              <a:t>：最小抑制浓度</a:t>
            </a:r>
          </a:p>
        </p:txBody>
      </p:sp>
      <p:graphicFrame>
        <p:nvGraphicFramePr>
          <p:cNvPr id="4" name="表格 3">
            <a:extLst>
              <a:ext uri="{FF2B5EF4-FFF2-40B4-BE49-F238E27FC236}">
                <a16:creationId xmlns:a16="http://schemas.microsoft.com/office/drawing/2014/main" id="{67A59D9F-C0B4-B61A-3C2C-64AAE736389D}"/>
              </a:ext>
            </a:extLst>
          </p:cNvPr>
          <p:cNvGraphicFramePr>
            <a:graphicFrameLocks noGrp="1"/>
          </p:cNvGraphicFramePr>
          <p:nvPr>
            <p:extLst>
              <p:ext uri="{D42A27DB-BD31-4B8C-83A1-F6EECF244321}">
                <p14:modId xmlns:p14="http://schemas.microsoft.com/office/powerpoint/2010/main" val="1106555345"/>
              </p:ext>
            </p:extLst>
          </p:nvPr>
        </p:nvGraphicFramePr>
        <p:xfrm>
          <a:off x="368300" y="1028700"/>
          <a:ext cx="11455400" cy="4897439"/>
        </p:xfrm>
        <a:graphic>
          <a:graphicData uri="http://schemas.openxmlformats.org/drawingml/2006/table">
            <a:tbl>
              <a:tblPr firstRow="1" bandRow="1">
                <a:tableStyleId>{5C22544A-7EE6-4342-B048-85BDC9FD1C3A}</a:tableStyleId>
              </a:tblPr>
              <a:tblGrid>
                <a:gridCol w="935714">
                  <a:extLst>
                    <a:ext uri="{9D8B030D-6E8A-4147-A177-3AD203B41FA5}">
                      <a16:colId xmlns:a16="http://schemas.microsoft.com/office/drawing/2014/main" val="1337412614"/>
                    </a:ext>
                  </a:extLst>
                </a:gridCol>
                <a:gridCol w="5120640">
                  <a:extLst>
                    <a:ext uri="{9D8B030D-6E8A-4147-A177-3AD203B41FA5}">
                      <a16:colId xmlns:a16="http://schemas.microsoft.com/office/drawing/2014/main" val="2387419582"/>
                    </a:ext>
                  </a:extLst>
                </a:gridCol>
                <a:gridCol w="5399046">
                  <a:extLst>
                    <a:ext uri="{9D8B030D-6E8A-4147-A177-3AD203B41FA5}">
                      <a16:colId xmlns:a16="http://schemas.microsoft.com/office/drawing/2014/main" val="2942828270"/>
                    </a:ext>
                  </a:extLst>
                </a:gridCol>
              </a:tblGrid>
              <a:tr h="691755">
                <a:tc>
                  <a:txBody>
                    <a:bodyPr/>
                    <a:lstStyle/>
                    <a:p>
                      <a:pPr algn="ctr"/>
                      <a:endParaRPr lang="zh-CN" altLang="en-US" sz="1800" b="1" dirty="0">
                        <a:solidFill>
                          <a:schemeClr val="bg1"/>
                        </a:solidFill>
                        <a:latin typeface="Arial" panose="020B0604020202020204" pitchFamily="34" charset="0"/>
                        <a:ea typeface="HarmonyOS Sans SC" panose="00000500000000000000" pitchFamily="2" charset="-122"/>
                        <a:sym typeface="Arial" panose="020B0604020202020204" pitchFamily="34" charset="0"/>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18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舒巴坦</a:t>
                      </a:r>
                      <a:r>
                        <a:rPr lang="en-US" altLang="zh-CN" sz="18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a:t>
                      </a:r>
                      <a:r>
                        <a:rPr lang="zh-CN" altLang="en-US" sz="18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度洛巴坦</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zh-CN" altLang="en-US" sz="1800" b="1" dirty="0">
                          <a:solidFill>
                            <a:schemeClr val="bg1"/>
                          </a:solidFill>
                          <a:latin typeface="Arial" panose="020B0604020202020204" pitchFamily="34" charset="0"/>
                          <a:ea typeface="HarmonyOS Sans SC" panose="00000500000000000000" pitchFamily="2" charset="-122"/>
                          <a:sym typeface="Arial" panose="020B0604020202020204" pitchFamily="34" charset="0"/>
                        </a:rPr>
                        <a:t>依拉环素</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809868389"/>
                  </a:ext>
                </a:extLst>
              </a:tr>
              <a:tr h="362559">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p>
                  </a:txBody>
                  <a:tcPr marL="108000" marR="108000" anchor="ctr">
                    <a:lnL w="12700" cmpd="sng">
                      <a:noFill/>
                    </a:lnL>
                    <a:lnR w="3175" cap="flat" cmpd="sng" algn="ctr">
                      <a:solidFill>
                        <a:schemeClr val="bg1">
                          <a:lumMod val="75000"/>
                        </a:schemeClr>
                      </a:solidFill>
                      <a:prstDash val="solid"/>
                      <a:round/>
                      <a:headEnd type="none" w="med" len="med"/>
                      <a:tailEnd type="none" w="med" len="med"/>
                    </a:lnR>
                    <a:lnT w="381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适用于肺部</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AB</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感染的治疗</a:t>
                      </a:r>
                      <a:r>
                        <a:rPr lang="en-US" altLang="zh-CN"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1</a:t>
                      </a:r>
                    </a:p>
                  </a:txBody>
                  <a:tcPr marL="108000" marR="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81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适用于</a:t>
                      </a:r>
                      <a:r>
                        <a:rPr lang="en-US" altLang="zh-CN" sz="1200" b="0" dirty="0" err="1">
                          <a:solidFill>
                            <a:schemeClr val="tx1"/>
                          </a:solidFill>
                          <a:latin typeface="Arial" panose="020B0604020202020204" pitchFamily="34" charset="0"/>
                          <a:ea typeface="HarmonyOS Sans SC" panose="00000500000000000000" pitchFamily="2" charset="-122"/>
                          <a:sym typeface="Arial" panose="020B0604020202020204" pitchFamily="34" charset="0"/>
                        </a:rPr>
                        <a:t>cIAI</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，无</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HABP</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和</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VABP</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适应症</a:t>
                      </a:r>
                      <a:r>
                        <a:rPr lang="en-US" altLang="zh-CN"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2</a:t>
                      </a:r>
                      <a:endParaRPr lang="zh-CN" altLang="en-US"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108000" marR="108000" anchor="ctr">
                    <a:lnL w="3175" cap="flat" cmpd="sng" algn="ctr">
                      <a:solidFill>
                        <a:schemeClr val="bg1">
                          <a:lumMod val="75000"/>
                        </a:schemeClr>
                      </a:solidFill>
                      <a:prstDash val="solid"/>
                      <a:round/>
                      <a:headEnd type="none" w="med" len="med"/>
                      <a:tailEnd type="none" w="med" len="med"/>
                    </a:lnL>
                    <a:lnR w="12700" cmpd="sng">
                      <a:noFill/>
                    </a:lnR>
                    <a:lnT w="381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13800483"/>
                  </a:ext>
                </a:extLst>
              </a:tr>
              <a:tr h="616350">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机制</a:t>
                      </a:r>
                    </a:p>
                  </a:txBody>
                  <a:tcPr marL="108000" marR="108000" anchor="ctr">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抑制细菌细胞壁合成而杀死细菌，</a:t>
                      </a:r>
                      <a:r>
                        <a:rPr lang="zh-CN" altLang="en-US"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针对</a:t>
                      </a:r>
                      <a:r>
                        <a:rPr lang="en-US" altLang="zh-CN"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AB</a:t>
                      </a:r>
                      <a:r>
                        <a:rPr lang="zh-CN" altLang="en-US"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耐药机制中最常见的产</a:t>
                      </a:r>
                      <a:r>
                        <a:rPr lang="en-US" altLang="zh-CN"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β-</a:t>
                      </a:r>
                      <a:r>
                        <a:rPr lang="zh-CN" altLang="en-US"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内酰胺酶而抵抗耐药</a:t>
                      </a:r>
                      <a:r>
                        <a:rPr lang="en-US" altLang="zh-CN" sz="1200" b="1"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1</a:t>
                      </a:r>
                      <a:endParaRPr lang="zh-CN" altLang="en-US" sz="1200" b="1"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108000" marR="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抑制细菌蛋白质合成而抑制细菌增殖</a:t>
                      </a:r>
                      <a:r>
                        <a:rPr lang="en-US" altLang="zh-CN"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2</a:t>
                      </a:r>
                      <a:endParaRPr lang="zh-CN" altLang="en-US"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108000" marR="108000" anchor="ct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1237141"/>
                  </a:ext>
                </a:extLst>
              </a:tr>
              <a:tr h="616350">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体外活性</a:t>
                      </a:r>
                    </a:p>
                  </a:txBody>
                  <a:tcPr marL="108000" marR="108000" anchor="ctr">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在各类耐药</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AB</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菌株中</a:t>
                      </a:r>
                      <a:r>
                        <a:rPr lang="zh-CN" altLang="en-US"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敏感性均</a:t>
                      </a:r>
                      <a:r>
                        <a:rPr lang="en-US" altLang="zh-CN"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&gt;96% </a:t>
                      </a:r>
                      <a:r>
                        <a:rPr lang="en-US" altLang="zh-CN" sz="1200" b="1"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3</a:t>
                      </a:r>
                    </a:p>
                  </a:txBody>
                  <a:tcPr marL="108000" marR="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dirty="0">
                          <a:latin typeface="Arial" panose="020B0604020202020204" pitchFamily="34" charset="0"/>
                          <a:ea typeface="HarmonyOS Sans SC" panose="00000500000000000000" pitchFamily="2" charset="-122"/>
                          <a:sym typeface="Arial" panose="020B0604020202020204" pitchFamily="34" charset="0"/>
                        </a:rPr>
                        <a:t>对</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中国常见的</a:t>
                      </a:r>
                      <a:r>
                        <a:rPr lang="zh-CN" altLang="en-US" sz="1200" dirty="0">
                          <a:latin typeface="Arial" panose="020B0604020202020204" pitchFamily="34" charset="0"/>
                          <a:ea typeface="HarmonyOS Sans SC" panose="00000500000000000000" pitchFamily="2" charset="-122"/>
                          <a:sym typeface="Arial" panose="020B0604020202020204" pitchFamily="34" charset="0"/>
                        </a:rPr>
                        <a:t>产</a:t>
                      </a:r>
                      <a:r>
                        <a:rPr lang="en-US" altLang="zh-CN" sz="1200" dirty="0">
                          <a:latin typeface="Arial" panose="020B0604020202020204" pitchFamily="34" charset="0"/>
                          <a:ea typeface="HarmonyOS Sans SC" panose="00000500000000000000" pitchFamily="2" charset="-122"/>
                          <a:sym typeface="Arial" panose="020B0604020202020204" pitchFamily="34" charset="0"/>
                        </a:rPr>
                        <a:t>OXA-23</a:t>
                      </a:r>
                      <a:r>
                        <a:rPr lang="zh-CN" altLang="en-US" sz="1200" dirty="0">
                          <a:latin typeface="Arial" panose="020B0604020202020204" pitchFamily="34" charset="0"/>
                          <a:ea typeface="HarmonyOS Sans SC" panose="00000500000000000000" pitchFamily="2" charset="-122"/>
                          <a:sym typeface="Arial" panose="020B0604020202020204" pitchFamily="34" charset="0"/>
                        </a:rPr>
                        <a:t>型酶</a:t>
                      </a:r>
                      <a:r>
                        <a:rPr lang="en-US" altLang="zh-CN" sz="1200" dirty="0">
                          <a:latin typeface="Arial" panose="020B0604020202020204" pitchFamily="34" charset="0"/>
                          <a:ea typeface="HarmonyOS Sans SC" panose="00000500000000000000" pitchFamily="2" charset="-122"/>
                          <a:sym typeface="Arial" panose="020B0604020202020204" pitchFamily="34" charset="0"/>
                        </a:rPr>
                        <a:t>AB</a:t>
                      </a:r>
                      <a:r>
                        <a:rPr lang="zh-CN" altLang="en-US" sz="1200" dirty="0">
                          <a:latin typeface="Arial" panose="020B0604020202020204" pitchFamily="34" charset="0"/>
                          <a:ea typeface="HarmonyOS Sans SC" panose="00000500000000000000" pitchFamily="2" charset="-122"/>
                          <a:sym typeface="Arial" panose="020B0604020202020204" pitchFamily="34" charset="0"/>
                        </a:rPr>
                        <a:t>的</a:t>
                      </a:r>
                      <a:r>
                        <a:rPr lang="en-US" altLang="zh-CN" sz="1200" dirty="0">
                          <a:latin typeface="Arial" panose="020B0604020202020204" pitchFamily="34" charset="0"/>
                          <a:ea typeface="HarmonyOS Sans SC" panose="00000500000000000000" pitchFamily="2" charset="-122"/>
                          <a:sym typeface="Arial" panose="020B0604020202020204" pitchFamily="34" charset="0"/>
                        </a:rPr>
                        <a:t>MIC</a:t>
                      </a:r>
                      <a:r>
                        <a:rPr lang="en-US" altLang="zh-CN" sz="1200" baseline="-25000" dirty="0">
                          <a:latin typeface="Arial" panose="020B0604020202020204" pitchFamily="34" charset="0"/>
                          <a:ea typeface="HarmonyOS Sans SC" panose="00000500000000000000" pitchFamily="2" charset="-122"/>
                          <a:sym typeface="Arial" panose="020B0604020202020204" pitchFamily="34" charset="0"/>
                        </a:rPr>
                        <a:t>50/90</a:t>
                      </a:r>
                      <a:r>
                        <a:rPr lang="en-US" altLang="zh-CN" sz="1200" dirty="0">
                          <a:latin typeface="Arial" panose="020B0604020202020204" pitchFamily="34" charset="0"/>
                          <a:ea typeface="HarmonyOS Sans SC" panose="00000500000000000000" pitchFamily="2" charset="-122"/>
                          <a:sym typeface="Arial" panose="020B0604020202020204" pitchFamily="34" charset="0"/>
                        </a:rPr>
                        <a:t> 8</a:t>
                      </a:r>
                      <a:r>
                        <a:rPr lang="zh-CN" altLang="en-US" sz="1200" dirty="0">
                          <a:latin typeface="Arial" panose="020B0604020202020204" pitchFamily="34" charset="0"/>
                          <a:ea typeface="HarmonyOS Sans SC" panose="00000500000000000000" pitchFamily="2" charset="-122"/>
                          <a:sym typeface="Arial" panose="020B0604020202020204" pitchFamily="34" charset="0"/>
                        </a:rPr>
                        <a:t>倍于碳青霉烯和甘酰胺环素类敏感的</a:t>
                      </a:r>
                      <a:r>
                        <a:rPr lang="en-US" altLang="zh-CN" sz="1200" dirty="0">
                          <a:latin typeface="Arial" panose="020B0604020202020204" pitchFamily="34" charset="0"/>
                          <a:ea typeface="HarmonyOS Sans SC" panose="00000500000000000000" pitchFamily="2" charset="-122"/>
                          <a:sym typeface="Arial" panose="020B0604020202020204" pitchFamily="34" charset="0"/>
                        </a:rPr>
                        <a:t>AB</a:t>
                      </a:r>
                      <a:r>
                        <a:rPr lang="zh-CN" altLang="en-US" sz="1200" dirty="0">
                          <a:latin typeface="Arial" panose="020B0604020202020204" pitchFamily="34" charset="0"/>
                          <a:ea typeface="HarmonyOS Sans SC" panose="00000500000000000000" pitchFamily="2" charset="-122"/>
                          <a:sym typeface="Arial" panose="020B0604020202020204" pitchFamily="34" charset="0"/>
                        </a:rPr>
                        <a:t>菌株</a:t>
                      </a:r>
                      <a:r>
                        <a:rPr lang="en-US" altLang="zh-CN" sz="1200" baseline="30000" dirty="0">
                          <a:latin typeface="Arial" panose="020B0604020202020204" pitchFamily="34" charset="0"/>
                          <a:ea typeface="HarmonyOS Sans SC" panose="00000500000000000000" pitchFamily="2" charset="-122"/>
                          <a:sym typeface="Arial" panose="020B0604020202020204" pitchFamily="34" charset="0"/>
                        </a:rPr>
                        <a:t>4</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，且存在异质性耐药，可能导致治疗失败</a:t>
                      </a:r>
                      <a:r>
                        <a:rPr lang="en-US" altLang="zh-CN"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5</a:t>
                      </a:r>
                      <a:endParaRPr lang="zh-CN" altLang="en-US"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108000" marR="108000" anchor="ct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6401052"/>
                  </a:ext>
                </a:extLst>
              </a:tr>
              <a:tr h="1377725">
                <a:tc>
                  <a:txBody>
                    <a:bodyPr/>
                    <a:lstStyle/>
                    <a:p>
                      <a:pPr algn="ct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PK/PD</a:t>
                      </a:r>
                      <a:endPar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108000" marR="108000" anchor="ctr">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肺渗透率较高，支持其用于</a:t>
                      </a:r>
                      <a:r>
                        <a:rPr lang="en-US" altLang="zh-CN"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AB</a:t>
                      </a:r>
                      <a:r>
                        <a:rPr lang="zh-CN" altLang="en-US"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肺部感染</a:t>
                      </a:r>
                      <a:r>
                        <a:rPr lang="en-US" altLang="zh-CN" sz="1200" b="1"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6</a:t>
                      </a:r>
                      <a:endParaRPr lang="zh-CN" altLang="en-US" sz="1200" b="1"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p>
                      <a:pPr marL="285750" indent="-285750" algn="ctr">
                        <a:buFont typeface="Arial" panose="020B0604020202020204" pitchFamily="34" charset="0"/>
                        <a:buChar char="•"/>
                      </a:pP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1g/1g q6h</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输注</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3h</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方案，血浆和</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ELF</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药物水平在</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MIC≤4 </a:t>
                      </a:r>
                      <a:r>
                        <a:rPr lang="el-GR"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μ</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g/mL</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时</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PTA≥90% </a:t>
                      </a:r>
                      <a:r>
                        <a:rPr lang="en-US" altLang="zh-CN"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7</a:t>
                      </a:r>
                      <a:endParaRPr lang="zh-CN" altLang="en-US"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108000" marR="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肺渗透率较高，但胞内浓度更大，对</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AB</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肺部感染的有效性未知 </a:t>
                      </a:r>
                      <a:r>
                        <a:rPr lang="en-US" altLang="zh-CN"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8</a:t>
                      </a:r>
                      <a:endParaRPr lang="zh-CN" altLang="en-US"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p>
                      <a:pPr marL="285750" indent="-285750" algn="ctr">
                        <a:buFont typeface="Arial" panose="020B0604020202020204" pitchFamily="34" charset="0"/>
                        <a:buChar char="•"/>
                      </a:pP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血浆药物水平大幅低于肺内水平 </a:t>
                      </a:r>
                      <a:r>
                        <a:rPr lang="en-US" altLang="zh-CN"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8</a:t>
                      </a:r>
                      <a:endParaRPr lang="zh-CN" altLang="en-US"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108000" marR="108000" anchor="ct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18995377"/>
                  </a:ext>
                </a:extLst>
              </a:tr>
              <a:tr h="616350">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临床疗效</a:t>
                      </a:r>
                    </a:p>
                  </a:txBody>
                  <a:tcPr marL="108000" marR="108000" anchor="ctr">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相比多粘菌素</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E</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的</a:t>
                      </a:r>
                      <a:r>
                        <a:rPr lang="en-US" altLang="zh-CN"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28</a:t>
                      </a:r>
                      <a:r>
                        <a:rPr lang="zh-CN" altLang="en-US"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天死亡风险降低</a:t>
                      </a:r>
                      <a:r>
                        <a:rPr lang="en-US" altLang="zh-CN"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45%</a:t>
                      </a:r>
                      <a:r>
                        <a:rPr lang="zh-CN" altLang="en-US" sz="1200" b="1" dirty="0">
                          <a:solidFill>
                            <a:schemeClr val="tx1"/>
                          </a:solidFill>
                          <a:latin typeface="Arial" panose="020B0604020202020204" pitchFamily="34" charset="0"/>
                          <a:ea typeface="HarmonyOS Sans SC" panose="00000500000000000000" pitchFamily="2" charset="-122"/>
                          <a:sym typeface="Arial" panose="020B0604020202020204" pitchFamily="34" charset="0"/>
                        </a:rPr>
                        <a:t>，临床和微生物应答均更优 </a:t>
                      </a:r>
                      <a:r>
                        <a:rPr lang="en-US" altLang="zh-CN"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9</a:t>
                      </a:r>
                      <a:endParaRPr lang="zh-CN" altLang="en-US"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108000" marR="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相比多粘菌素</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E</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为主的治疗死亡率显著更高，临床和微生物应答均显著更低</a:t>
                      </a:r>
                      <a:r>
                        <a:rPr lang="en-US" altLang="zh-CN"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10</a:t>
                      </a:r>
                      <a:endParaRPr lang="zh-CN" altLang="en-US"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108000" marR="108000" anchor="ct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316088"/>
                  </a:ext>
                </a:extLst>
              </a:tr>
              <a:tr h="616350">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注意事项</a:t>
                      </a:r>
                    </a:p>
                  </a:txBody>
                  <a:tcPr marL="108000" marR="108000" anchor="ctr">
                    <a:lnL w="12700" cmpd="sng">
                      <a:noFill/>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与</a:t>
                      </a:r>
                      <a:r>
                        <a:rPr lang="en-US" altLang="zh-CN"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OAT1</a:t>
                      </a:r>
                      <a:r>
                        <a:rPr lang="zh-CN" altLang="en-US" sz="1200" b="0" dirty="0">
                          <a:solidFill>
                            <a:schemeClr val="tx1"/>
                          </a:solidFill>
                          <a:latin typeface="Arial" panose="020B0604020202020204" pitchFamily="34" charset="0"/>
                          <a:ea typeface="HarmonyOS Sans SC" panose="00000500000000000000" pitchFamily="2" charset="-122"/>
                          <a:sym typeface="Arial" panose="020B0604020202020204" pitchFamily="34" charset="0"/>
                        </a:rPr>
                        <a:t>抑制剂合用可能增加舒巴坦暴露量，但与多种其他常见抗生素联用无拮抗作用</a:t>
                      </a:r>
                      <a:r>
                        <a:rPr lang="en-US" altLang="zh-CN"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rPr>
                        <a:t>1</a:t>
                      </a:r>
                      <a:endParaRPr lang="zh-CN" altLang="en-US"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108000" marR="108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zh-CN" altLang="en-US" sz="1200" dirty="0">
                          <a:latin typeface="Arial" panose="020B0604020202020204" pitchFamily="34" charset="0"/>
                          <a:ea typeface="HarmonyOS Sans SC" panose="00000500000000000000" pitchFamily="2" charset="-122"/>
                          <a:sym typeface="Arial" panose="020B0604020202020204" pitchFamily="34" charset="0"/>
                        </a:rPr>
                        <a:t>与强效</a:t>
                      </a:r>
                      <a:r>
                        <a:rPr lang="en-US" altLang="zh-CN" sz="1200" dirty="0">
                          <a:latin typeface="Arial" panose="020B0604020202020204" pitchFamily="34" charset="0"/>
                          <a:ea typeface="HarmonyOS Sans SC" panose="00000500000000000000" pitchFamily="2" charset="-122"/>
                          <a:sym typeface="Arial" panose="020B0604020202020204" pitchFamily="34" charset="0"/>
                        </a:rPr>
                        <a:t>CYP3A</a:t>
                      </a:r>
                      <a:r>
                        <a:rPr lang="zh-CN" altLang="en-US" sz="1200" dirty="0">
                          <a:latin typeface="Arial" panose="020B0604020202020204" pitchFamily="34" charset="0"/>
                          <a:ea typeface="HarmonyOS Sans SC" panose="00000500000000000000" pitchFamily="2" charset="-122"/>
                          <a:sym typeface="Arial" panose="020B0604020202020204" pitchFamily="34" charset="0"/>
                        </a:rPr>
                        <a:t>诱导剂</a:t>
                      </a:r>
                      <a:r>
                        <a:rPr lang="en-US" altLang="zh-CN" sz="1200" dirty="0">
                          <a:latin typeface="Arial" panose="020B0604020202020204" pitchFamily="34" charset="0"/>
                          <a:ea typeface="HarmonyOS Sans SC" panose="00000500000000000000" pitchFamily="2" charset="-122"/>
                          <a:sym typeface="Arial" panose="020B0604020202020204" pitchFamily="34" charset="0"/>
                        </a:rPr>
                        <a:t>/</a:t>
                      </a:r>
                      <a:r>
                        <a:rPr lang="zh-CN" altLang="en-US" sz="1200" dirty="0">
                          <a:latin typeface="Arial" panose="020B0604020202020204" pitchFamily="34" charset="0"/>
                          <a:ea typeface="HarmonyOS Sans SC" panose="00000500000000000000" pitchFamily="2" charset="-122"/>
                          <a:sym typeface="Arial" panose="020B0604020202020204" pitchFamily="34" charset="0"/>
                        </a:rPr>
                        <a:t>抑制剂合用需调整剂量，禁用于妊娠期，与其他四环素类有相似的不良反应</a:t>
                      </a:r>
                      <a:r>
                        <a:rPr lang="en-US" altLang="zh-CN" sz="1200" baseline="30000" dirty="0">
                          <a:latin typeface="Arial" panose="020B0604020202020204" pitchFamily="34" charset="0"/>
                          <a:ea typeface="HarmonyOS Sans SC" panose="00000500000000000000" pitchFamily="2" charset="-122"/>
                          <a:sym typeface="Arial" panose="020B0604020202020204" pitchFamily="34" charset="0"/>
                        </a:rPr>
                        <a:t>2,11</a:t>
                      </a:r>
                      <a:endParaRPr lang="zh-CN" altLang="en-US" sz="1200" b="0" baseline="30000" dirty="0">
                        <a:solidFill>
                          <a:schemeClr val="tx1"/>
                        </a:solidFill>
                        <a:latin typeface="Arial" panose="020B0604020202020204" pitchFamily="34" charset="0"/>
                        <a:ea typeface="HarmonyOS Sans SC" panose="00000500000000000000" pitchFamily="2" charset="-122"/>
                        <a:sym typeface="Arial" panose="020B0604020202020204" pitchFamily="34" charset="0"/>
                      </a:endParaRPr>
                    </a:p>
                  </a:txBody>
                  <a:tcPr marL="108000" marR="108000" anchor="ctr">
                    <a:lnL w="3175" cap="flat" cmpd="sng" algn="ctr">
                      <a:solidFill>
                        <a:schemeClr val="bg1">
                          <a:lumMod val="75000"/>
                        </a:schemeClr>
                      </a:solidFill>
                      <a:prstDash val="solid"/>
                      <a:round/>
                      <a:headEnd type="none" w="med" len="med"/>
                      <a:tailEnd type="none" w="med" len="med"/>
                    </a:lnL>
                    <a:lnR w="12700" cmpd="sng">
                      <a:noFill/>
                    </a:lnR>
                    <a:lnT w="3175" cap="flat" cmpd="sng" algn="ctr">
                      <a:solidFill>
                        <a:schemeClr val="bg1">
                          <a:lumMod val="7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52213809"/>
                  </a:ext>
                </a:extLst>
              </a:tr>
            </a:tbl>
          </a:graphicData>
        </a:graphic>
      </p:graphicFrame>
    </p:spTree>
    <p:extLst>
      <p:ext uri="{BB962C8B-B14F-4D97-AF65-F5344CB8AC3E}">
        <p14:creationId xmlns:p14="http://schemas.microsoft.com/office/powerpoint/2010/main" val="104601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0529DBD-80F0-BAF3-B633-702EFA55698E}"/>
              </a:ext>
            </a:extLst>
          </p:cNvPr>
          <p:cNvGrpSpPr/>
          <p:nvPr/>
        </p:nvGrpSpPr>
        <p:grpSpPr>
          <a:xfrm>
            <a:off x="-8224912" y="464424"/>
            <a:ext cx="28641824" cy="1976774"/>
            <a:chOff x="-8224912" y="5531262"/>
            <a:chExt cx="28641824" cy="1976774"/>
          </a:xfrm>
        </p:grpSpPr>
        <p:sp>
          <p:nvSpPr>
            <p:cNvPr id="8" name="任意多边形 29">
              <a:extLst>
                <a:ext uri="{FF2B5EF4-FFF2-40B4-BE49-F238E27FC236}">
                  <a16:creationId xmlns:a16="http://schemas.microsoft.com/office/drawing/2014/main" id="{2FF69102-0F88-9F6B-A65B-2A72F8B9B045}"/>
                </a:ext>
              </a:extLst>
            </p:cNvPr>
            <p:cNvSpPr/>
            <p:nvPr/>
          </p:nvSpPr>
          <p:spPr>
            <a:xfrm>
              <a:off x="-5023082" y="5652337"/>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gradFill>
                <a:gsLst>
                  <a:gs pos="50000">
                    <a:schemeClr val="accent1"/>
                  </a:gs>
                  <a:gs pos="0">
                    <a:schemeClr val="accent1">
                      <a:alpha val="50000"/>
                    </a:schemeClr>
                  </a:gs>
                  <a:gs pos="100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3599"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9" name="任意多边形 30">
              <a:extLst>
                <a:ext uri="{FF2B5EF4-FFF2-40B4-BE49-F238E27FC236}">
                  <a16:creationId xmlns:a16="http://schemas.microsoft.com/office/drawing/2014/main" id="{A7F61FA5-CC6B-DFDA-D465-1711A99D9AF6}"/>
                </a:ext>
              </a:extLst>
            </p:cNvPr>
            <p:cNvSpPr/>
            <p:nvPr/>
          </p:nvSpPr>
          <p:spPr>
            <a:xfrm>
              <a:off x="-3771254" y="5531262"/>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gradFill flip="none" rotWithShape="1">
                <a:gsLst>
                  <a:gs pos="0">
                    <a:schemeClr val="accent1"/>
                  </a:gs>
                  <a:gs pos="100000">
                    <a:schemeClr val="accent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3599"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0" name="任意多边形 31">
              <a:extLst>
                <a:ext uri="{FF2B5EF4-FFF2-40B4-BE49-F238E27FC236}">
                  <a16:creationId xmlns:a16="http://schemas.microsoft.com/office/drawing/2014/main" id="{BF6990C0-E09E-5D87-8B84-E6F97DA58E39}"/>
                </a:ext>
              </a:extLst>
            </p:cNvPr>
            <p:cNvSpPr/>
            <p:nvPr/>
          </p:nvSpPr>
          <p:spPr>
            <a:xfrm>
              <a:off x="-8224912" y="5766786"/>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3599"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1" name="任意多边形 32">
              <a:extLst>
                <a:ext uri="{FF2B5EF4-FFF2-40B4-BE49-F238E27FC236}">
                  <a16:creationId xmlns:a16="http://schemas.microsoft.com/office/drawing/2014/main" id="{4C3E398A-DE2D-E8D7-DC1A-8D2EAD132F8E}"/>
                </a:ext>
              </a:extLst>
            </p:cNvPr>
            <p:cNvSpPr/>
            <p:nvPr/>
          </p:nvSpPr>
          <p:spPr>
            <a:xfrm>
              <a:off x="-5737878" y="5802768"/>
              <a:ext cx="24188166" cy="1705268"/>
            </a:xfrm>
            <a:custGeom>
              <a:avLst/>
              <a:gdLst>
                <a:gd name="connsiteX0" fmla="*/ 0 w 12096750"/>
                <a:gd name="connsiteY0" fmla="*/ 30708 h 852822"/>
                <a:gd name="connsiteX1" fmla="*/ 1981200 w 12096750"/>
                <a:gd name="connsiteY1" fmla="*/ 87858 h 852822"/>
                <a:gd name="connsiteX2" fmla="*/ 4495800 w 12096750"/>
                <a:gd name="connsiteY2" fmla="*/ 773658 h 852822"/>
                <a:gd name="connsiteX3" fmla="*/ 6000750 w 12096750"/>
                <a:gd name="connsiteY3" fmla="*/ 411708 h 852822"/>
                <a:gd name="connsiteX4" fmla="*/ 7448550 w 12096750"/>
                <a:gd name="connsiteY4" fmla="*/ 849858 h 852822"/>
                <a:gd name="connsiteX5" fmla="*/ 9220200 w 12096750"/>
                <a:gd name="connsiteY5" fmla="*/ 145008 h 852822"/>
                <a:gd name="connsiteX6" fmla="*/ 12096750 w 12096750"/>
                <a:gd name="connsiteY6" fmla="*/ 697458 h 852822"/>
                <a:gd name="connsiteX7" fmla="*/ 12096750 w 12096750"/>
                <a:gd name="connsiteY7" fmla="*/ 697458 h 85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50" h="852822">
                  <a:moveTo>
                    <a:pt x="0" y="30708"/>
                  </a:moveTo>
                  <a:cubicBezTo>
                    <a:pt x="615950" y="-2630"/>
                    <a:pt x="1231900" y="-35967"/>
                    <a:pt x="1981200" y="87858"/>
                  </a:cubicBezTo>
                  <a:cubicBezTo>
                    <a:pt x="2730500" y="211683"/>
                    <a:pt x="3825875" y="719683"/>
                    <a:pt x="4495800" y="773658"/>
                  </a:cubicBezTo>
                  <a:cubicBezTo>
                    <a:pt x="5165725" y="827633"/>
                    <a:pt x="5508625" y="399008"/>
                    <a:pt x="6000750" y="411708"/>
                  </a:cubicBezTo>
                  <a:cubicBezTo>
                    <a:pt x="6492875" y="424408"/>
                    <a:pt x="6911975" y="894308"/>
                    <a:pt x="7448550" y="849858"/>
                  </a:cubicBezTo>
                  <a:cubicBezTo>
                    <a:pt x="7985125" y="805408"/>
                    <a:pt x="8445500" y="170408"/>
                    <a:pt x="9220200" y="145008"/>
                  </a:cubicBezTo>
                  <a:cubicBezTo>
                    <a:pt x="9994900" y="119608"/>
                    <a:pt x="12096750" y="697458"/>
                    <a:pt x="12096750" y="697458"/>
                  </a:cubicBezTo>
                  <a:lnTo>
                    <a:pt x="12096750" y="697458"/>
                  </a:lnTo>
                </a:path>
              </a:pathLst>
            </a:custGeom>
            <a:noFill/>
            <a:ln>
              <a:solidFill>
                <a:schemeClr val="accent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17" rtl="0" eaLnBrk="1" fontAlgn="auto" latinLnBrk="0" hangingPunct="1">
                <a:lnSpc>
                  <a:spcPct val="100000"/>
                </a:lnSpc>
                <a:spcBef>
                  <a:spcPts val="0"/>
                </a:spcBef>
                <a:spcAft>
                  <a:spcPts val="0"/>
                </a:spcAft>
                <a:buClrTx/>
                <a:buSzTx/>
                <a:buFontTx/>
                <a:buNone/>
                <a:tabLst/>
                <a:defRPr/>
              </a:pPr>
              <a:endParaRPr kumimoji="0" lang="zh-CN" altLang="en-US" sz="3599"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5" name="矩形 14">
            <a:extLst>
              <a:ext uri="{FF2B5EF4-FFF2-40B4-BE49-F238E27FC236}">
                <a16:creationId xmlns:a16="http://schemas.microsoft.com/office/drawing/2014/main" id="{B0C149E0-4EEB-C056-8F01-09130674E283}"/>
              </a:ext>
            </a:extLst>
          </p:cNvPr>
          <p:cNvSpPr/>
          <p:nvPr/>
        </p:nvSpPr>
        <p:spPr>
          <a:xfrm>
            <a:off x="-241300" y="0"/>
            <a:ext cx="12674600" cy="2857500"/>
          </a:xfrm>
          <a:prstGeom prst="rect">
            <a:avLst/>
          </a:prstGeom>
          <a:gradFill>
            <a:gsLst>
              <a:gs pos="50000">
                <a:schemeClr val="bg1">
                  <a:alpha val="86000"/>
                </a:schemeClr>
              </a:gs>
              <a:gs pos="0">
                <a:schemeClr val="bg1">
                  <a:alpha val="0"/>
                </a:schemeClr>
              </a:gs>
              <a:gs pos="100000">
                <a:schemeClr val="bg1">
                  <a:alpha val="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4" name="文本占位符 13">
            <a:extLst>
              <a:ext uri="{FF2B5EF4-FFF2-40B4-BE49-F238E27FC236}">
                <a16:creationId xmlns:a16="http://schemas.microsoft.com/office/drawing/2014/main" id="{D11D51C8-05E3-BEE5-4203-61421C859435}"/>
              </a:ext>
            </a:extLst>
          </p:cNvPr>
          <p:cNvSpPr>
            <a:spLocks noGrp="1"/>
          </p:cNvSpPr>
          <p:nvPr>
            <p:ph type="body" sz="quarter" idx="4294967295"/>
          </p:nvPr>
        </p:nvSpPr>
        <p:spPr>
          <a:xfrm>
            <a:off x="1043940" y="6260714"/>
            <a:ext cx="8421677" cy="597286"/>
          </a:xfrm>
          <a:prstGeom prst="rect">
            <a:avLst/>
          </a:prstGeom>
        </p:spPr>
        <p:txBody>
          <a:bodyPr/>
          <a:lstStyle/>
          <a:p>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2" name="标题 1">
            <a:extLst>
              <a:ext uri="{FF2B5EF4-FFF2-40B4-BE49-F238E27FC236}">
                <a16:creationId xmlns:a16="http://schemas.microsoft.com/office/drawing/2014/main" id="{D684E832-A112-5BBC-9F2C-495F683220FA}"/>
              </a:ext>
            </a:extLst>
          </p:cNvPr>
          <p:cNvSpPr txBox="1">
            <a:spLocks/>
          </p:cNvSpPr>
          <p:nvPr/>
        </p:nvSpPr>
        <p:spPr>
          <a:xfrm>
            <a:off x="1771740" y="1452811"/>
            <a:ext cx="8648521" cy="769441"/>
          </a:xfrm>
          <a:prstGeom prst="rect">
            <a:avLst/>
          </a:prstGeom>
        </p:spPr>
        <p:txBody>
          <a:bodyPr wrap="none">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4400" b="1" i="0" u="none" strike="noStrike" kern="1200" cap="none" spc="0" normalizeH="0" baseline="0" noProof="0" dirty="0">
                <a:ln>
                  <a:noFill/>
                </a:ln>
                <a:solidFill>
                  <a:srgbClr val="009CB8"/>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药品说明书请扫描以下二维码查看</a:t>
            </a:r>
          </a:p>
        </p:txBody>
      </p:sp>
      <p:sp>
        <p:nvSpPr>
          <p:cNvPr id="6" name="文本框 5">
            <a:extLst>
              <a:ext uri="{FF2B5EF4-FFF2-40B4-BE49-F238E27FC236}">
                <a16:creationId xmlns:a16="http://schemas.microsoft.com/office/drawing/2014/main" id="{6ACE1D44-8367-CCC5-3435-978D5857F5E6}"/>
              </a:ext>
            </a:extLst>
          </p:cNvPr>
          <p:cNvSpPr txBox="1"/>
          <p:nvPr/>
        </p:nvSpPr>
        <p:spPr>
          <a:xfrm>
            <a:off x="1242988" y="4460336"/>
            <a:ext cx="2485855"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扫描二维码查看</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XACDURO</a:t>
            </a:r>
            <a:r>
              <a:rPr kumimoji="0" lang="en-US" altLang="zh-CN" sz="1600" b="0" i="0" u="none" strike="noStrike" kern="1200" cap="none" spc="0" normalizeH="0" baseline="3000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详细说明书－移动端</a:t>
            </a:r>
          </a:p>
        </p:txBody>
      </p:sp>
      <p:pic>
        <p:nvPicPr>
          <p:cNvPr id="3" name="图片 2" descr="形状&#10;&#10;低可信度描述已自动生成">
            <a:extLst>
              <a:ext uri="{FF2B5EF4-FFF2-40B4-BE49-F238E27FC236}">
                <a16:creationId xmlns:a16="http://schemas.microsoft.com/office/drawing/2014/main" id="{7B18156E-90D3-5B7A-4042-3CD1C1165B5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677192" y="2621159"/>
            <a:ext cx="1686412" cy="1626079"/>
          </a:xfrm>
          <a:prstGeom prst="rect">
            <a:avLst/>
          </a:prstGeom>
        </p:spPr>
      </p:pic>
      <p:pic>
        <p:nvPicPr>
          <p:cNvPr id="4" name="图片 3">
            <a:extLst>
              <a:ext uri="{FF2B5EF4-FFF2-40B4-BE49-F238E27FC236}">
                <a16:creationId xmlns:a16="http://schemas.microsoft.com/office/drawing/2014/main" id="{C56B4D8C-513A-FE19-0F23-A6ED9E2C5444}"/>
              </a:ext>
            </a:extLst>
          </p:cNvPr>
          <p:cNvPicPr>
            <a:picLocks/>
          </p:cNvPicPr>
          <p:nvPr/>
        </p:nvPicPr>
        <p:blipFill>
          <a:blip r:embed="rId3">
            <a:extLst>
              <a:ext uri="{28A0092B-C50C-407E-A947-70E740481C1C}">
                <a14:useLocalDpi xmlns:a14="http://schemas.microsoft.com/office/drawing/2010/main" val="0"/>
              </a:ext>
            </a:extLst>
          </a:blip>
          <a:srcRect l="5279" t="6063" r="4669" b="5627"/>
          <a:stretch/>
        </p:blipFill>
        <p:spPr>
          <a:xfrm>
            <a:off x="4080985" y="2651712"/>
            <a:ext cx="1686412" cy="1626079"/>
          </a:xfrm>
          <a:prstGeom prst="rect">
            <a:avLst/>
          </a:prstGeom>
        </p:spPr>
      </p:pic>
      <p:sp>
        <p:nvSpPr>
          <p:cNvPr id="5" name="文本框 4">
            <a:extLst>
              <a:ext uri="{FF2B5EF4-FFF2-40B4-BE49-F238E27FC236}">
                <a16:creationId xmlns:a16="http://schemas.microsoft.com/office/drawing/2014/main" id="{F950A53E-5F38-D42E-1A7B-61B75630B4BF}"/>
              </a:ext>
            </a:extLst>
          </p:cNvPr>
          <p:cNvSpPr txBox="1"/>
          <p:nvPr/>
        </p:nvSpPr>
        <p:spPr>
          <a:xfrm>
            <a:off x="3901305" y="4498298"/>
            <a:ext cx="204577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扫描二维码查看</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舒普深</a:t>
            </a:r>
            <a:r>
              <a:rPr kumimoji="0" lang="en-US" altLang="zh-CN" sz="1600" b="0" i="0" u="none" strike="noStrike" kern="1200" cap="none" spc="0" normalizeH="0" baseline="3000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详细说明书－移动端</a:t>
            </a:r>
          </a:p>
        </p:txBody>
      </p:sp>
      <p:sp>
        <p:nvSpPr>
          <p:cNvPr id="2" name="文本框 1">
            <a:extLst>
              <a:ext uri="{FF2B5EF4-FFF2-40B4-BE49-F238E27FC236}">
                <a16:creationId xmlns:a16="http://schemas.microsoft.com/office/drawing/2014/main" id="{280321E4-D813-A89A-1CA4-2672842C03CF}"/>
              </a:ext>
            </a:extLst>
          </p:cNvPr>
          <p:cNvSpPr txBox="1"/>
          <p:nvPr/>
        </p:nvSpPr>
        <p:spPr>
          <a:xfrm>
            <a:off x="3116145" y="5429717"/>
            <a:ext cx="5959710"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微软雅黑" charset="-122"/>
                <a:sym typeface="Arial" panose="020B0604020202020204" pitchFamily="34" charset="0"/>
              </a:rPr>
              <a:t>此资料应仅在其原始链接位置观看。对于经其他途径查看到的内容，辉瑞不承担责任。</a:t>
            </a:r>
            <a:endParaRPr kumimoji="0" lang="en-US" altLang="zh-CN" sz="1200" b="0" i="0" u="none" strike="noStrike" kern="1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微软雅黑" charset="-122"/>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200" b="0" i="0" u="none" strike="noStrike" kern="1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微软雅黑" charset="-122"/>
                <a:sym typeface="Arial" panose="020B0604020202020204" pitchFamily="34" charset="0"/>
              </a:rPr>
              <a:t>请扫描文档旁边的二维码，以获得</a:t>
            </a:r>
            <a:r>
              <a:rPr kumimoji="0" lang="zh-CN" altLang="zh-CN" sz="1200" b="0" i="0" u="none" strike="noStrike" kern="1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说明书信息。</a:t>
            </a:r>
            <a:endParaRPr kumimoji="0" lang="en-US" altLang="zh-CN" sz="1200" b="0" i="0" u="none" strike="noStrike" kern="1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仅供医学药学专业人士阅读</a:t>
            </a:r>
            <a:r>
              <a:rPr kumimoji="0" lang="en-US" altLang="zh-CN" sz="1200" b="0" i="0" u="none" strike="noStrike" kern="1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a:t>
            </a:r>
            <a:r>
              <a:rPr kumimoji="0" lang="zh-CN" altLang="en-US" sz="1200" b="0" i="0" u="none" strike="noStrike" kern="1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参考。</a:t>
            </a:r>
          </a:p>
        </p:txBody>
      </p:sp>
      <p:pic>
        <p:nvPicPr>
          <p:cNvPr id="13" name="图片 12" descr="QR 代码&#10;&#10;描述已自动生成">
            <a:extLst>
              <a:ext uri="{FF2B5EF4-FFF2-40B4-BE49-F238E27FC236}">
                <a16:creationId xmlns:a16="http://schemas.microsoft.com/office/drawing/2014/main" id="{3444C96A-0BDC-5372-69B6-153B6C8792C5}"/>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6307814" y="2637013"/>
            <a:ext cx="1686412" cy="1626079"/>
          </a:xfrm>
          <a:prstGeom prst="rect">
            <a:avLst/>
          </a:prstGeom>
        </p:spPr>
      </p:pic>
      <p:sp>
        <p:nvSpPr>
          <p:cNvPr id="16" name="文本框 15">
            <a:extLst>
              <a:ext uri="{FF2B5EF4-FFF2-40B4-BE49-F238E27FC236}">
                <a16:creationId xmlns:a16="http://schemas.microsoft.com/office/drawing/2014/main" id="{816F0906-8388-4D56-8567-741B8DF0793D}"/>
              </a:ext>
            </a:extLst>
          </p:cNvPr>
          <p:cNvSpPr txBox="1"/>
          <p:nvPr/>
        </p:nvSpPr>
        <p:spPr>
          <a:xfrm>
            <a:off x="6119539" y="4460336"/>
            <a:ext cx="2045772"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扫描二维码查看</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思福妥</a:t>
            </a:r>
            <a:r>
              <a:rPr kumimoji="0" lang="en-US" altLang="zh-CN" sz="1600" b="0" i="0" u="none" strike="noStrike" kern="1200" cap="none" spc="0" normalizeH="0" baseline="30000" noProof="0" dirty="0">
                <a:ln>
                  <a:noFill/>
                </a:ln>
                <a:solidFill>
                  <a:prstClr val="black"/>
                </a:solidFill>
                <a:effectLst/>
                <a:uLnTx/>
                <a:uFillTx/>
                <a:latin typeface="Arial" panose="020B0604020202020204" pitchFamily="34" charset="0"/>
                <a:ea typeface="HarmonyOS Sans SC" panose="00000500000000000000" pitchFamily="2" charset="-122"/>
                <a:cs typeface="Arial" panose="020B0604020202090204" pitchFamily="34" charset="0"/>
                <a:sym typeface="Arial" panose="020B0604020202020204" pitchFamily="34" charset="0"/>
              </a:rPr>
              <a:t>®</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详细说明书－移动端</a:t>
            </a:r>
            <a:endParaRPr kumimoji="0" lang="en-US" altLang="zh-CN" sz="1600" b="0" i="0" u="none" strike="noStrike" kern="1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微软雅黑" charset="-122"/>
              <a:sym typeface="Arial" panose="020B0604020202020204" pitchFamily="34" charset="0"/>
            </a:endParaRPr>
          </a:p>
        </p:txBody>
      </p:sp>
      <p:sp>
        <p:nvSpPr>
          <p:cNvPr id="18" name="文本框 17">
            <a:extLst>
              <a:ext uri="{FF2B5EF4-FFF2-40B4-BE49-F238E27FC236}">
                <a16:creationId xmlns:a16="http://schemas.microsoft.com/office/drawing/2014/main" id="{76141825-C682-1E37-C525-3E7BE1DF7318}"/>
              </a:ext>
            </a:extLst>
          </p:cNvPr>
          <p:cNvSpPr txBox="1"/>
          <p:nvPr/>
        </p:nvSpPr>
        <p:spPr>
          <a:xfrm>
            <a:off x="8586303" y="4430043"/>
            <a:ext cx="2045772"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扫描二维码查看</a:t>
            </a:r>
            <a:endParaRPr kumimoji="0" lang="en-US" altLang="zh-CN"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优立新</a:t>
            </a:r>
            <a:r>
              <a:rPr kumimoji="0" lang="en-US" altLang="zh-CN" sz="1600" b="0" i="0" u="none" strike="noStrike" kern="1200" cap="none" spc="0" normalizeH="0" baseline="30000" noProof="0" dirty="0">
                <a:ln>
                  <a:noFill/>
                </a:ln>
                <a:solidFill>
                  <a:prstClr val="black"/>
                </a:solidFill>
                <a:effectLst/>
                <a:uLnTx/>
                <a:uFillTx/>
                <a:latin typeface="Arial" panose="020B0604020202020204" pitchFamily="34" charset="0"/>
                <a:ea typeface="HarmonyOS Sans SC" panose="00000500000000000000" pitchFamily="2" charset="-122"/>
                <a:cs typeface="Arial" panose="020B0604020202090204" pitchFamily="34" charset="0"/>
                <a:sym typeface="Arial" panose="020B0604020202020204" pitchFamily="34" charset="0"/>
              </a:rPr>
              <a:t>®</a:t>
            </a:r>
            <a:r>
              <a:rPr kumimoji="0" lang="zh-CN" altLang="en-US" sz="16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rPr>
              <a:t>详细说明书－移动端</a:t>
            </a:r>
            <a:endParaRPr kumimoji="0" lang="en-US" altLang="zh-CN" sz="1600" b="0" i="0" u="none" strike="noStrike" kern="1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微软雅黑" charset="-122"/>
              <a:sym typeface="Arial" panose="020B0604020202020204" pitchFamily="34" charset="0"/>
            </a:endParaRPr>
          </a:p>
        </p:txBody>
      </p:sp>
      <p:pic>
        <p:nvPicPr>
          <p:cNvPr id="20" name="图片 19" descr="形状&#10;&#10;AI 生成的内容可能不正确。">
            <a:extLst>
              <a:ext uri="{FF2B5EF4-FFF2-40B4-BE49-F238E27FC236}">
                <a16:creationId xmlns:a16="http://schemas.microsoft.com/office/drawing/2014/main" id="{977979D7-1302-E5E1-3CD6-846ACB0004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87798" y="2634116"/>
            <a:ext cx="1631872" cy="1631872"/>
          </a:xfrm>
          <a:prstGeom prst="rect">
            <a:avLst/>
          </a:prstGeom>
        </p:spPr>
      </p:pic>
    </p:spTree>
    <p:extLst>
      <p:ext uri="{BB962C8B-B14F-4D97-AF65-F5344CB8AC3E}">
        <p14:creationId xmlns:p14="http://schemas.microsoft.com/office/powerpoint/2010/main" val="3502375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6B2E4-2A41-79CC-5496-F9A81AC9D6B3}"/>
            </a:ext>
          </a:extLst>
        </p:cNvPr>
        <p:cNvGrpSpPr/>
        <p:nvPr/>
      </p:nvGrpSpPr>
      <p:grpSpPr>
        <a:xfrm>
          <a:off x="0" y="0"/>
          <a:ext cx="0" cy="0"/>
          <a:chOff x="0" y="0"/>
          <a:chExt cx="0" cy="0"/>
        </a:xfrm>
      </p:grpSpPr>
      <p:sp>
        <p:nvSpPr>
          <p:cNvPr id="50" name="矩形 49">
            <a:extLst>
              <a:ext uri="{FF2B5EF4-FFF2-40B4-BE49-F238E27FC236}">
                <a16:creationId xmlns:a16="http://schemas.microsoft.com/office/drawing/2014/main" id="{5D6CA2BC-61BD-8721-3B5C-F85074D149FB}"/>
              </a:ext>
            </a:extLst>
          </p:cNvPr>
          <p:cNvSpPr/>
          <p:nvPr/>
        </p:nvSpPr>
        <p:spPr>
          <a:xfrm>
            <a:off x="444500" y="3590924"/>
            <a:ext cx="9093200" cy="2212975"/>
          </a:xfrm>
          <a:prstGeom prst="rect">
            <a:avLst/>
          </a:prstGeom>
          <a:gradFill>
            <a:gsLst>
              <a:gs pos="0">
                <a:schemeClr val="accent1">
                  <a:alpha val="10000"/>
                </a:schemeClr>
              </a:gs>
              <a:gs pos="100000">
                <a:srgbClr val="5D9CD1">
                  <a:alpha val="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2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51" name="椭圆 50">
            <a:extLst>
              <a:ext uri="{FF2B5EF4-FFF2-40B4-BE49-F238E27FC236}">
                <a16:creationId xmlns:a16="http://schemas.microsoft.com/office/drawing/2014/main" id="{B05EBFDA-9943-8A5F-460A-F498161D6111}"/>
              </a:ext>
            </a:extLst>
          </p:cNvPr>
          <p:cNvSpPr>
            <a:spLocks/>
          </p:cNvSpPr>
          <p:nvPr/>
        </p:nvSpPr>
        <p:spPr>
          <a:xfrm>
            <a:off x="614283" y="3819524"/>
            <a:ext cx="274320" cy="274320"/>
          </a:xfrm>
          <a:prstGeom prst="ellipse">
            <a:avLst/>
          </a:prstGeom>
          <a:solidFill>
            <a:srgbClr val="49AE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2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52" name="椭圆 51">
            <a:extLst>
              <a:ext uri="{FF2B5EF4-FFF2-40B4-BE49-F238E27FC236}">
                <a16:creationId xmlns:a16="http://schemas.microsoft.com/office/drawing/2014/main" id="{EAFD7803-8738-B047-3A6F-062177691D71}"/>
              </a:ext>
            </a:extLst>
          </p:cNvPr>
          <p:cNvSpPr>
            <a:spLocks/>
          </p:cNvSpPr>
          <p:nvPr/>
        </p:nvSpPr>
        <p:spPr>
          <a:xfrm>
            <a:off x="614283" y="4308474"/>
            <a:ext cx="274320" cy="274320"/>
          </a:xfrm>
          <a:prstGeom prst="ellipse">
            <a:avLst/>
          </a:prstGeom>
          <a:solidFill>
            <a:srgbClr val="49AE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2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53" name="椭圆 52">
            <a:extLst>
              <a:ext uri="{FF2B5EF4-FFF2-40B4-BE49-F238E27FC236}">
                <a16:creationId xmlns:a16="http://schemas.microsoft.com/office/drawing/2014/main" id="{737DA4A4-FA18-C0E0-BAF7-4A6561F64A88}"/>
              </a:ext>
            </a:extLst>
          </p:cNvPr>
          <p:cNvSpPr>
            <a:spLocks/>
          </p:cNvSpPr>
          <p:nvPr/>
        </p:nvSpPr>
        <p:spPr>
          <a:xfrm>
            <a:off x="614283" y="5280024"/>
            <a:ext cx="274320" cy="274320"/>
          </a:xfrm>
          <a:prstGeom prst="ellipse">
            <a:avLst/>
          </a:prstGeom>
          <a:solidFill>
            <a:srgbClr val="49AE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2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9" name="矩形: 圆角 48">
            <a:extLst>
              <a:ext uri="{FF2B5EF4-FFF2-40B4-BE49-F238E27FC236}">
                <a16:creationId xmlns:a16="http://schemas.microsoft.com/office/drawing/2014/main" id="{F81EA756-7B8C-4CF0-F292-7F49D5C71967}"/>
              </a:ext>
            </a:extLst>
          </p:cNvPr>
          <p:cNvSpPr/>
          <p:nvPr/>
        </p:nvSpPr>
        <p:spPr>
          <a:xfrm>
            <a:off x="8918222" y="3420534"/>
            <a:ext cx="2527712" cy="2456743"/>
          </a:xfrm>
          <a:prstGeom prst="roundRect">
            <a:avLst>
              <a:gd name="adj" fmla="val 1624"/>
            </a:avLst>
          </a:prstGeom>
          <a:solidFill>
            <a:sysClr val="window" lastClr="FFFFFF"/>
          </a:solidFill>
          <a:ln w="6350" cap="flat" cmpd="sng" algn="ctr">
            <a:solidFill>
              <a:srgbClr val="009CB8">
                <a:lumMod val="20000"/>
                <a:lumOff val="80000"/>
              </a:srgbClr>
            </a:solidFill>
            <a:prstDash val="solid"/>
            <a:miter lim="800000"/>
          </a:ln>
          <a:effectLst>
            <a:outerShdw blurRad="127000" dist="38100" dir="2700000" algn="tl" rotWithShape="0">
              <a:srgbClr val="009CB8">
                <a:alpha val="10000"/>
              </a:srgbClr>
            </a:outerShdw>
          </a:effectLst>
          <a:scene3d>
            <a:camera prst="orthographicFront"/>
            <a:lightRig rig="glow" dir="t"/>
          </a:scene3d>
          <a:sp3d/>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6" name="文本占位符 5">
            <a:extLst>
              <a:ext uri="{FF2B5EF4-FFF2-40B4-BE49-F238E27FC236}">
                <a16:creationId xmlns:a16="http://schemas.microsoft.com/office/drawing/2014/main" id="{3E56C683-4056-6D58-2BB7-864831758B11}"/>
              </a:ext>
            </a:extLst>
          </p:cNvPr>
          <p:cNvSpPr>
            <a:spLocks noGrp="1"/>
          </p:cNvSpPr>
          <p:nvPr>
            <p:ph type="body" sz="quarter" idx="11"/>
          </p:nvPr>
        </p:nvSpPr>
        <p:spPr/>
        <p:txBody>
          <a:bodyPr/>
          <a:lstStyle/>
          <a:p>
            <a:r>
              <a:rPr lang="zh-CN" altLang="en-US" dirty="0">
                <a:latin typeface="Arial" panose="020B0604020202020204" pitchFamily="34" charset="0"/>
                <a:sym typeface="Arial" panose="020B0604020202020204" pitchFamily="34" charset="0"/>
              </a:rPr>
              <a:t>针对专员的联系方式</a:t>
            </a:r>
          </a:p>
        </p:txBody>
      </p:sp>
      <p:sp>
        <p:nvSpPr>
          <p:cNvPr id="4" name="文本占位符 3">
            <a:extLst>
              <a:ext uri="{FF2B5EF4-FFF2-40B4-BE49-F238E27FC236}">
                <a16:creationId xmlns:a16="http://schemas.microsoft.com/office/drawing/2014/main" id="{B58CFEA1-2D5F-9865-A5EF-5AFAC88ACEBF}"/>
              </a:ext>
            </a:extLst>
          </p:cNvPr>
          <p:cNvSpPr>
            <a:spLocks noGrp="1"/>
          </p:cNvSpPr>
          <p:nvPr>
            <p:ph type="body" sz="quarter" idx="12"/>
          </p:nvPr>
        </p:nvSpPr>
        <p:spPr/>
        <p:txBody>
          <a:bodyPr/>
          <a:lstStyle/>
          <a:p>
            <a:endParaRPr lang="zh-CN" altLang="en-US">
              <a:latin typeface="Arial" panose="020B0604020202020204" pitchFamily="34" charset="0"/>
              <a:sym typeface="Arial" panose="020B0604020202020204" pitchFamily="34" charset="0"/>
            </a:endParaRPr>
          </a:p>
        </p:txBody>
      </p:sp>
      <p:pic>
        <p:nvPicPr>
          <p:cNvPr id="5" name="Picture 4" descr="A qr code with a logo&#10;&#10;Description automatically generated">
            <a:extLst>
              <a:ext uri="{FF2B5EF4-FFF2-40B4-BE49-F238E27FC236}">
                <a16:creationId xmlns:a16="http://schemas.microsoft.com/office/drawing/2014/main" id="{8E1FAB7D-B578-95BE-437E-1EC3F33854FB}"/>
              </a:ext>
            </a:extLst>
          </p:cNvPr>
          <p:cNvPicPr>
            <a:picLocks noChangeAspect="1"/>
          </p:cNvPicPr>
          <p:nvPr/>
        </p:nvPicPr>
        <p:blipFill>
          <a:blip r:embed="rId2"/>
          <a:stretch>
            <a:fillRect/>
          </a:stretch>
        </p:blipFill>
        <p:spPr>
          <a:xfrm>
            <a:off x="9023104" y="3531624"/>
            <a:ext cx="2317948" cy="2317948"/>
          </a:xfrm>
          <a:prstGeom prst="rect">
            <a:avLst/>
          </a:prstGeom>
        </p:spPr>
      </p:pic>
      <p:sp>
        <p:nvSpPr>
          <p:cNvPr id="8" name="Title 1">
            <a:extLst>
              <a:ext uri="{FF2B5EF4-FFF2-40B4-BE49-F238E27FC236}">
                <a16:creationId xmlns:a16="http://schemas.microsoft.com/office/drawing/2014/main" id="{1C499736-9932-E961-AA19-17DB0361EF20}"/>
              </a:ext>
            </a:extLst>
          </p:cNvPr>
          <p:cNvSpPr txBox="1">
            <a:spLocks/>
          </p:cNvSpPr>
          <p:nvPr/>
        </p:nvSpPr>
        <p:spPr bwMode="gray">
          <a:xfrm>
            <a:off x="3486227" y="877824"/>
            <a:ext cx="11293475" cy="850900"/>
          </a:xfrm>
          <a:prstGeom prst="rect">
            <a:avLst/>
          </a:prstGeom>
        </p:spPr>
        <p:txBody>
          <a:bodyPr vert="horz" lIns="0" tIns="45720" rIns="0" bIns="45720" rtlCol="0" anchor="t" anchorCtr="0">
            <a:noAutofit/>
          </a:bodyPr>
          <a:lstStyle>
            <a:lvl1pPr algn="l" defTabSz="914400" rtl="0" eaLnBrk="1" latinLnBrk="0" hangingPunct="1">
              <a:lnSpc>
                <a:spcPct val="85000"/>
              </a:lnSpc>
              <a:spcBef>
                <a:spcPts val="0"/>
              </a:spcBef>
              <a:buNone/>
              <a:defRPr lang="en-US" sz="2700" b="0" kern="1200" dirty="0">
                <a:solidFill>
                  <a:schemeClr val="tx1"/>
                </a:solidFill>
                <a:latin typeface="+mj-lt"/>
                <a:ea typeface="+mj-ea"/>
                <a:cs typeface="+mj-cs"/>
              </a:defRPr>
            </a:lvl1pPr>
          </a:lstStyle>
          <a:p>
            <a:pPr marL="0" marR="0" lvl="0" indent="0" algn="l" defTabSz="914400" rtl="0" eaLnBrk="1" fontAlgn="auto" latinLnBrk="0" hangingPunct="1">
              <a:lnSpc>
                <a:spcPct val="85000"/>
              </a:lnSpc>
              <a:spcBef>
                <a:spcPts val="0"/>
              </a:spcBef>
              <a:spcAft>
                <a:spcPts val="0"/>
              </a:spcAft>
              <a:buClrTx/>
              <a:buSzTx/>
              <a:buFontTx/>
              <a:buNone/>
              <a:tabLst/>
              <a:defRPr/>
            </a:pPr>
            <a:endParaRPr kumimoji="0" lang="zh-CN" altLang="en-US" sz="27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3" name="TextBox 2">
            <a:extLst>
              <a:ext uri="{FF2B5EF4-FFF2-40B4-BE49-F238E27FC236}">
                <a16:creationId xmlns:a16="http://schemas.microsoft.com/office/drawing/2014/main" id="{9FC90BD3-2ABA-060B-CD5E-D94EB2D5D35B}"/>
              </a:ext>
            </a:extLst>
          </p:cNvPr>
          <p:cNvSpPr txBox="1"/>
          <p:nvPr/>
        </p:nvSpPr>
        <p:spPr bwMode="gray">
          <a:xfrm>
            <a:off x="1013475" y="3698150"/>
            <a:ext cx="7866647" cy="1998522"/>
          </a:xfrm>
          <a:prstGeom prst="rect">
            <a:avLst/>
          </a:prstGeom>
        </p:spPr>
        <p:txBody>
          <a:bodyPr wrap="none" lIns="45720" tIns="45720" rIns="45720" bIns="45720" rtlCol="0">
            <a:noAutofit/>
          </a:bodyPr>
          <a:lstStyle/>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打开企业微信 </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 </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点击工作台 </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 </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搜索“智答在线”（已申请开通权限的专员）</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endParaRPr>
          </a:p>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打开企业微信 </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 </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点击工作台 </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 </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进入</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Ask MI | </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医学信息部 </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 </a:t>
            </a: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进入“微咨询”提交咨询</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endParaRPr>
          </a:p>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产品咨询热线： </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400-910-0055</a:t>
            </a:r>
          </a:p>
          <a:p>
            <a:pPr marL="0" marR="0" lvl="0" indent="0" algn="l" defTabSz="914400" rtl="0" eaLnBrk="1" fontAlgn="auto" latinLnBrk="0" hangingPunct="1">
              <a:lnSpc>
                <a:spcPct val="150000"/>
              </a:lnSpc>
              <a:spcBef>
                <a:spcPts val="1000"/>
              </a:spcBef>
              <a:spcAft>
                <a:spcPts val="0"/>
              </a:spcAft>
              <a:buClrTx/>
              <a:buSzTx/>
              <a:buFontTx/>
              <a:buNone/>
              <a:tabLst/>
              <a:defRPr/>
            </a:pPr>
            <a:r>
              <a:rPr kumimoji="0" lang="zh-CN" altLang="en-US"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产品咨询公邮：</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hlinkClick r:id="rId3">
                  <a:extLst>
                    <a:ext uri="{A12FA001-AC4F-418D-AE19-62706E023703}">
                      <ahyp:hlinkClr xmlns:ahyp="http://schemas.microsoft.com/office/drawing/2018/hyperlinkcolor" val="tx"/>
                    </a:ext>
                  </a:extLst>
                </a:hlinkClick>
              </a:rPr>
              <a:t>ChinaMI@Pfizer.com</a:t>
            </a:r>
            <a:endPar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pic>
        <p:nvPicPr>
          <p:cNvPr id="1026" name="Picture 2">
            <a:extLst>
              <a:ext uri="{FF2B5EF4-FFF2-40B4-BE49-F238E27FC236}">
                <a16:creationId xmlns:a16="http://schemas.microsoft.com/office/drawing/2014/main" id="{FD575740-1BFD-EC81-DE77-AA8369AB4E32}"/>
              </a:ext>
            </a:extLst>
          </p:cNvPr>
          <p:cNvPicPr>
            <a:picLocks noChangeAspect="1" noChangeArrowheads="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sharpenSoften amount="1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62305" y="4356496"/>
            <a:ext cx="178276" cy="1782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图标&#10;&#10;描述已自动生成">
            <a:extLst>
              <a:ext uri="{FF2B5EF4-FFF2-40B4-BE49-F238E27FC236}">
                <a16:creationId xmlns:a16="http://schemas.microsoft.com/office/drawing/2014/main" id="{93BDE7FB-961D-2602-C15C-DB4E54F066BF}"/>
              </a:ext>
            </a:extLst>
          </p:cNvPr>
          <p:cNvPicPr>
            <a:picLocks noChangeAspect="1" noChangeArrowheads="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sharpenSoften amount="1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0200" y="5315942"/>
            <a:ext cx="202487" cy="2024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图标&#10;&#10;描述已自动生成">
            <a:extLst>
              <a:ext uri="{FF2B5EF4-FFF2-40B4-BE49-F238E27FC236}">
                <a16:creationId xmlns:a16="http://schemas.microsoft.com/office/drawing/2014/main" id="{A67FAAE9-4DAC-3B55-FE1E-441E77B12DCA}"/>
              </a:ext>
            </a:extLst>
          </p:cNvPr>
          <p:cNvPicPr>
            <a:picLocks noChangeAspect="1" noChangeArrowheads="1"/>
          </p:cNvPicPr>
          <p:nvPr/>
        </p:nvPicPr>
        <p:blipFill>
          <a:blip r:embed="rId8">
            <a:duotone>
              <a:schemeClr val="accent3">
                <a:shade val="45000"/>
                <a:satMod val="135000"/>
              </a:schemeClr>
              <a:prstClr val="white"/>
            </a:duotone>
            <a:extLst>
              <a:ext uri="{BEBA8EAE-BF5A-486C-A8C5-ECC9F3942E4B}">
                <a14:imgProps xmlns:a14="http://schemas.microsoft.com/office/drawing/2010/main">
                  <a14:imgLayer r:embed="rId9">
                    <a14:imgEffect>
                      <a14:sharpenSoften amount="100000"/>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9923" y="3867938"/>
            <a:ext cx="183040" cy="17749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组合 24">
            <a:extLst>
              <a:ext uri="{FF2B5EF4-FFF2-40B4-BE49-F238E27FC236}">
                <a16:creationId xmlns:a16="http://schemas.microsoft.com/office/drawing/2014/main" id="{A9D57A45-0506-7A8A-4D9F-54C9190EB8E3}"/>
              </a:ext>
            </a:extLst>
          </p:cNvPr>
          <p:cNvGrpSpPr/>
          <p:nvPr/>
        </p:nvGrpSpPr>
        <p:grpSpPr>
          <a:xfrm>
            <a:off x="550863" y="1166440"/>
            <a:ext cx="3268538" cy="490909"/>
            <a:chOff x="550863" y="1160091"/>
            <a:chExt cx="2613211" cy="392484"/>
          </a:xfrm>
        </p:grpSpPr>
        <p:grpSp>
          <p:nvGrpSpPr>
            <p:cNvPr id="26" name="组合 25">
              <a:extLst>
                <a:ext uri="{FF2B5EF4-FFF2-40B4-BE49-F238E27FC236}">
                  <a16:creationId xmlns:a16="http://schemas.microsoft.com/office/drawing/2014/main" id="{86BF51BB-85C5-63B6-6AE0-7EA0190BDAE5}"/>
                </a:ext>
              </a:extLst>
            </p:cNvPr>
            <p:cNvGrpSpPr/>
            <p:nvPr/>
          </p:nvGrpSpPr>
          <p:grpSpPr>
            <a:xfrm>
              <a:off x="550863" y="1160091"/>
              <a:ext cx="2613211" cy="392484"/>
              <a:chOff x="400050" y="1389554"/>
              <a:chExt cx="3867649" cy="737514"/>
            </a:xfrm>
          </p:grpSpPr>
          <p:grpSp>
            <p:nvGrpSpPr>
              <p:cNvPr id="29" name="组合 28">
                <a:extLst>
                  <a:ext uri="{FF2B5EF4-FFF2-40B4-BE49-F238E27FC236}">
                    <a16:creationId xmlns:a16="http://schemas.microsoft.com/office/drawing/2014/main" id="{0A06E4B5-007A-2D6E-2066-F174B71203B2}"/>
                  </a:ext>
                </a:extLst>
              </p:cNvPr>
              <p:cNvGrpSpPr/>
              <p:nvPr/>
            </p:nvGrpSpPr>
            <p:grpSpPr>
              <a:xfrm>
                <a:off x="400050" y="1389554"/>
                <a:ext cx="3775040" cy="737514"/>
                <a:chOff x="1309312" y="1957695"/>
                <a:chExt cx="3685971" cy="765682"/>
              </a:xfrm>
            </p:grpSpPr>
            <p:sp>
              <p:nvSpPr>
                <p:cNvPr id="33" name="梯形 32">
                  <a:extLst>
                    <a:ext uri="{FF2B5EF4-FFF2-40B4-BE49-F238E27FC236}">
                      <a16:creationId xmlns:a16="http://schemas.microsoft.com/office/drawing/2014/main" id="{E6B924EA-9C68-F0CE-2370-5124BBDC958E}"/>
                    </a:ext>
                  </a:extLst>
                </p:cNvPr>
                <p:cNvSpPr/>
                <p:nvPr/>
              </p:nvSpPr>
              <p:spPr>
                <a:xfrm rot="16200000">
                  <a:off x="1012577" y="2284924"/>
                  <a:ext cx="704698" cy="111225"/>
                </a:xfrm>
                <a:prstGeom prst="trapezoid">
                  <a:avLst>
                    <a:gd name="adj" fmla="val 36914"/>
                  </a:avLst>
                </a:prstGeom>
                <a:solidFill>
                  <a:sysClr val="windowText" lastClr="000000">
                    <a:lumMod val="75000"/>
                    <a:lumOff val="25000"/>
                  </a:sys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sp>
              <p:nvSpPr>
                <p:cNvPr id="34" name="矩形: 圆角 33">
                  <a:extLst>
                    <a:ext uri="{FF2B5EF4-FFF2-40B4-BE49-F238E27FC236}">
                      <a16:creationId xmlns:a16="http://schemas.microsoft.com/office/drawing/2014/main" id="{6CBB7974-C598-945A-E787-A0E1DA36F5A7}"/>
                    </a:ext>
                  </a:extLst>
                </p:cNvPr>
                <p:cNvSpPr/>
                <p:nvPr/>
              </p:nvSpPr>
              <p:spPr>
                <a:xfrm>
                  <a:off x="1379376" y="1957695"/>
                  <a:ext cx="3615907" cy="765682"/>
                </a:xfrm>
                <a:prstGeom prst="roundRect">
                  <a:avLst>
                    <a:gd name="adj" fmla="val 4945"/>
                  </a:avLst>
                </a:prstGeom>
                <a:solidFill>
                  <a:schemeClr val="accent1"/>
                </a:solidFill>
                <a:ln w="12700" cap="flat" cmpd="sng" algn="ctr">
                  <a:solidFill>
                    <a:srgbClr val="0193A9"/>
                  </a:solidFill>
                  <a:prstDash val="solid"/>
                  <a:miter lim="800000"/>
                </a:ln>
                <a:effectLst>
                  <a:outerShdw blurRad="127000" dist="38100" dir="2700000" algn="tl" rotWithShape="0">
                    <a:srgbClr val="245971">
                      <a:alpha val="20000"/>
                    </a:srgb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sp>
              <p:nvSpPr>
                <p:cNvPr id="35" name="等腰三角形 34">
                  <a:extLst>
                    <a:ext uri="{FF2B5EF4-FFF2-40B4-BE49-F238E27FC236}">
                      <a16:creationId xmlns:a16="http://schemas.microsoft.com/office/drawing/2014/main" id="{070D0300-92A4-B268-D93B-901A41893E07}"/>
                    </a:ext>
                  </a:extLst>
                </p:cNvPr>
                <p:cNvSpPr/>
                <p:nvPr/>
              </p:nvSpPr>
              <p:spPr>
                <a:xfrm rot="5400000">
                  <a:off x="1115873" y="2250462"/>
                  <a:ext cx="567027" cy="180150"/>
                </a:xfrm>
                <a:prstGeom prst="triangle">
                  <a:avLst/>
                </a:prstGeom>
                <a:solidFill>
                  <a:srgbClr val="01B3D1"/>
                </a:solidFill>
                <a:ln w="63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srgbClr val="87D4E6"/>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grpSp>
          <p:grpSp>
            <p:nvGrpSpPr>
              <p:cNvPr id="30" name="组合 29">
                <a:extLst>
                  <a:ext uri="{FF2B5EF4-FFF2-40B4-BE49-F238E27FC236}">
                    <a16:creationId xmlns:a16="http://schemas.microsoft.com/office/drawing/2014/main" id="{E523A174-D418-A5C4-25F3-21B7C351D3BD}"/>
                  </a:ext>
                </a:extLst>
              </p:cNvPr>
              <p:cNvGrpSpPr/>
              <p:nvPr/>
            </p:nvGrpSpPr>
            <p:grpSpPr>
              <a:xfrm>
                <a:off x="3409643" y="1389554"/>
                <a:ext cx="858056" cy="737514"/>
                <a:chOff x="4075425" y="1371851"/>
                <a:chExt cx="512414" cy="432826"/>
              </a:xfrm>
            </p:grpSpPr>
            <p:sp>
              <p:nvSpPr>
                <p:cNvPr id="31" name="平行四边形 30">
                  <a:extLst>
                    <a:ext uri="{FF2B5EF4-FFF2-40B4-BE49-F238E27FC236}">
                      <a16:creationId xmlns:a16="http://schemas.microsoft.com/office/drawing/2014/main" id="{15847BFF-0A9E-9CF8-028A-3F8B9983BC55}"/>
                    </a:ext>
                  </a:extLst>
                </p:cNvPr>
                <p:cNvSpPr/>
                <p:nvPr/>
              </p:nvSpPr>
              <p:spPr>
                <a:xfrm>
                  <a:off x="4155791" y="1371851"/>
                  <a:ext cx="432048" cy="432826"/>
                </a:xfrm>
                <a:prstGeom prst="parallelogram">
                  <a:avLst/>
                </a:prstGeom>
                <a:gradFill flip="none" rotWithShape="1">
                  <a:gsLst>
                    <a:gs pos="0">
                      <a:sysClr val="window" lastClr="FFFFFF">
                        <a:alpha val="10000"/>
                      </a:sysClr>
                    </a:gs>
                    <a:gs pos="100000">
                      <a:srgbClr val="5D9CD1">
                        <a:alpha val="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sp>
              <p:nvSpPr>
                <p:cNvPr id="32" name="平行四边形 31">
                  <a:extLst>
                    <a:ext uri="{FF2B5EF4-FFF2-40B4-BE49-F238E27FC236}">
                      <a16:creationId xmlns:a16="http://schemas.microsoft.com/office/drawing/2014/main" id="{3D3D1AC2-C31F-94CD-DFDF-200C08833FEB}"/>
                    </a:ext>
                  </a:extLst>
                </p:cNvPr>
                <p:cNvSpPr/>
                <p:nvPr/>
              </p:nvSpPr>
              <p:spPr>
                <a:xfrm>
                  <a:off x="4075425" y="1371851"/>
                  <a:ext cx="307224" cy="307777"/>
                </a:xfrm>
                <a:prstGeom prst="parallelogram">
                  <a:avLst/>
                </a:prstGeom>
                <a:gradFill flip="none" rotWithShape="1">
                  <a:gsLst>
                    <a:gs pos="0">
                      <a:sysClr val="window" lastClr="FFFFFF">
                        <a:alpha val="10000"/>
                      </a:sysClr>
                    </a:gs>
                    <a:gs pos="100000">
                      <a:srgbClr val="5D9CD1">
                        <a:alpha val="0"/>
                      </a:srgbClr>
                    </a:gs>
                  </a:gsLst>
                  <a:lin ang="5400000" scaled="1"/>
                  <a:tileRect/>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grpSp>
        </p:grpSp>
        <p:sp>
          <p:nvSpPr>
            <p:cNvPr id="27" name="文本框 26">
              <a:extLst>
                <a:ext uri="{FF2B5EF4-FFF2-40B4-BE49-F238E27FC236}">
                  <a16:creationId xmlns:a16="http://schemas.microsoft.com/office/drawing/2014/main" id="{EA521266-64CD-057A-69A7-C597C39EC5D1}"/>
                </a:ext>
              </a:extLst>
            </p:cNvPr>
            <p:cNvSpPr txBox="1"/>
            <p:nvPr/>
          </p:nvSpPr>
          <p:spPr>
            <a:xfrm>
              <a:off x="1092547" y="1196388"/>
              <a:ext cx="1830477" cy="319890"/>
            </a:xfrm>
            <a:prstGeom prst="rect">
              <a:avLst/>
            </a:prstGeom>
            <a:noFill/>
          </p:spPr>
          <p:txBody>
            <a:bodyPr wrap="square" anchor="ctr">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rPr>
                <a:t>辉瑞医学信息部</a:t>
              </a:r>
            </a:p>
          </p:txBody>
        </p:sp>
        <p:sp>
          <p:nvSpPr>
            <p:cNvPr id="28" name="任意多边形: 形状 27">
              <a:extLst>
                <a:ext uri="{FF2B5EF4-FFF2-40B4-BE49-F238E27FC236}">
                  <a16:creationId xmlns:a16="http://schemas.microsoft.com/office/drawing/2014/main" id="{EC928379-0376-D567-12C6-CD8CFDAF489A}"/>
                </a:ext>
              </a:extLst>
            </p:cNvPr>
            <p:cNvSpPr/>
            <p:nvPr/>
          </p:nvSpPr>
          <p:spPr>
            <a:xfrm>
              <a:off x="718758" y="1217891"/>
              <a:ext cx="289848" cy="276885"/>
            </a:xfrm>
            <a:custGeom>
              <a:avLst/>
              <a:gdLst>
                <a:gd name="connsiteX0" fmla="*/ 1523753 w 1774825"/>
                <a:gd name="connsiteY0" fmla="*/ 1009701 h 1695450"/>
                <a:gd name="connsiteX1" fmla="*/ 1565275 w 1774825"/>
                <a:gd name="connsiteY1" fmla="*/ 1041402 h 1695450"/>
                <a:gd name="connsiteX2" fmla="*/ 1536700 w 1774825"/>
                <a:gd name="connsiteY2" fmla="*/ 1101725 h 1695450"/>
                <a:gd name="connsiteX3" fmla="*/ 1054101 w 1774825"/>
                <a:gd name="connsiteY3" fmla="*/ 1266826 h 1695450"/>
                <a:gd name="connsiteX4" fmla="*/ 1038225 w 1774825"/>
                <a:gd name="connsiteY4" fmla="*/ 1270002 h 1695450"/>
                <a:gd name="connsiteX5" fmla="*/ 993775 w 1774825"/>
                <a:gd name="connsiteY5" fmla="*/ 1238251 h 1695450"/>
                <a:gd name="connsiteX6" fmla="*/ 1022350 w 1774825"/>
                <a:gd name="connsiteY6" fmla="*/ 1177925 h 1695450"/>
                <a:gd name="connsiteX7" fmla="*/ 1504950 w 1774825"/>
                <a:gd name="connsiteY7" fmla="*/ 1012827 h 1695450"/>
                <a:gd name="connsiteX8" fmla="*/ 1523753 w 1774825"/>
                <a:gd name="connsiteY8" fmla="*/ 1009701 h 1695450"/>
                <a:gd name="connsiteX9" fmla="*/ 1523753 w 1774825"/>
                <a:gd name="connsiteY9" fmla="*/ 711250 h 1695450"/>
                <a:gd name="connsiteX10" fmla="*/ 1565275 w 1774825"/>
                <a:gd name="connsiteY10" fmla="*/ 742950 h 1695450"/>
                <a:gd name="connsiteX11" fmla="*/ 1536700 w 1774825"/>
                <a:gd name="connsiteY11" fmla="*/ 803276 h 1695450"/>
                <a:gd name="connsiteX12" fmla="*/ 1054101 w 1774825"/>
                <a:gd name="connsiteY12" fmla="*/ 968375 h 1695450"/>
                <a:gd name="connsiteX13" fmla="*/ 1038225 w 1774825"/>
                <a:gd name="connsiteY13" fmla="*/ 971550 h 1695450"/>
                <a:gd name="connsiteX14" fmla="*/ 993775 w 1774825"/>
                <a:gd name="connsiteY14" fmla="*/ 939800 h 1695450"/>
                <a:gd name="connsiteX15" fmla="*/ 1022350 w 1774825"/>
                <a:gd name="connsiteY15" fmla="*/ 879476 h 1695450"/>
                <a:gd name="connsiteX16" fmla="*/ 1504950 w 1774825"/>
                <a:gd name="connsiteY16" fmla="*/ 714375 h 1695450"/>
                <a:gd name="connsiteX17" fmla="*/ 1523753 w 1774825"/>
                <a:gd name="connsiteY17" fmla="*/ 711250 h 1695450"/>
                <a:gd name="connsiteX18" fmla="*/ 508000 w 1774825"/>
                <a:gd name="connsiteY18" fmla="*/ 666750 h 1695450"/>
                <a:gd name="connsiteX19" fmla="*/ 469900 w 1774825"/>
                <a:gd name="connsiteY19" fmla="*/ 746126 h 1695450"/>
                <a:gd name="connsiteX20" fmla="*/ 434976 w 1774825"/>
                <a:gd name="connsiteY20" fmla="*/ 771525 h 1695450"/>
                <a:gd name="connsiteX21" fmla="*/ 352425 w 1774825"/>
                <a:gd name="connsiteY21" fmla="*/ 790575 h 1695450"/>
                <a:gd name="connsiteX22" fmla="*/ 419100 w 1774825"/>
                <a:gd name="connsiteY22" fmla="*/ 854074 h 1695450"/>
                <a:gd name="connsiteX23" fmla="*/ 431800 w 1774825"/>
                <a:gd name="connsiteY23" fmla="*/ 895350 h 1695450"/>
                <a:gd name="connsiteX24" fmla="*/ 419100 w 1774825"/>
                <a:gd name="connsiteY24" fmla="*/ 974726 h 1695450"/>
                <a:gd name="connsiteX25" fmla="*/ 492126 w 1774825"/>
                <a:gd name="connsiteY25" fmla="*/ 930274 h 1695450"/>
                <a:gd name="connsiteX26" fmla="*/ 539751 w 1774825"/>
                <a:gd name="connsiteY26" fmla="*/ 930274 h 1695450"/>
                <a:gd name="connsiteX27" fmla="*/ 612775 w 1774825"/>
                <a:gd name="connsiteY27" fmla="*/ 968374 h 1695450"/>
                <a:gd name="connsiteX28" fmla="*/ 596901 w 1774825"/>
                <a:gd name="connsiteY28" fmla="*/ 882649 h 1695450"/>
                <a:gd name="connsiteX29" fmla="*/ 609600 w 1774825"/>
                <a:gd name="connsiteY29" fmla="*/ 841376 h 1695450"/>
                <a:gd name="connsiteX30" fmla="*/ 673101 w 1774825"/>
                <a:gd name="connsiteY30" fmla="*/ 784226 h 1695450"/>
                <a:gd name="connsiteX31" fmla="*/ 587376 w 1774825"/>
                <a:gd name="connsiteY31" fmla="*/ 774701 h 1695450"/>
                <a:gd name="connsiteX32" fmla="*/ 549276 w 1774825"/>
                <a:gd name="connsiteY32" fmla="*/ 749299 h 1695450"/>
                <a:gd name="connsiteX33" fmla="*/ 511176 w 1774825"/>
                <a:gd name="connsiteY33" fmla="*/ 508001 h 1695450"/>
                <a:gd name="connsiteX34" fmla="*/ 555625 w 1774825"/>
                <a:gd name="connsiteY34" fmla="*/ 533400 h 1695450"/>
                <a:gd name="connsiteX35" fmla="*/ 628650 w 1774825"/>
                <a:gd name="connsiteY35" fmla="*/ 679451 h 1695450"/>
                <a:gd name="connsiteX36" fmla="*/ 790575 w 1774825"/>
                <a:gd name="connsiteY36" fmla="*/ 695325 h 1695450"/>
                <a:gd name="connsiteX37" fmla="*/ 831850 w 1774825"/>
                <a:gd name="connsiteY37" fmla="*/ 727076 h 1695450"/>
                <a:gd name="connsiteX38" fmla="*/ 819150 w 1774825"/>
                <a:gd name="connsiteY38" fmla="*/ 777874 h 1695450"/>
                <a:gd name="connsiteX39" fmla="*/ 701676 w 1774825"/>
                <a:gd name="connsiteY39" fmla="*/ 889001 h 1695450"/>
                <a:gd name="connsiteX40" fmla="*/ 730251 w 1774825"/>
                <a:gd name="connsiteY40" fmla="*/ 1047750 h 1695450"/>
                <a:gd name="connsiteX41" fmla="*/ 711201 w 1774825"/>
                <a:gd name="connsiteY41" fmla="*/ 1095375 h 1695450"/>
                <a:gd name="connsiteX42" fmla="*/ 660400 w 1774825"/>
                <a:gd name="connsiteY42" fmla="*/ 1098551 h 1695450"/>
                <a:gd name="connsiteX43" fmla="*/ 523875 w 1774825"/>
                <a:gd name="connsiteY43" fmla="*/ 1025524 h 1695450"/>
                <a:gd name="connsiteX44" fmla="*/ 387351 w 1774825"/>
                <a:gd name="connsiteY44" fmla="*/ 1104900 h 1695450"/>
                <a:gd name="connsiteX45" fmla="*/ 355600 w 1774825"/>
                <a:gd name="connsiteY45" fmla="*/ 1114425 h 1695450"/>
                <a:gd name="connsiteX46" fmla="*/ 330201 w 1774825"/>
                <a:gd name="connsiteY46" fmla="*/ 1104900 h 1695450"/>
                <a:gd name="connsiteX47" fmla="*/ 311151 w 1774825"/>
                <a:gd name="connsiteY47" fmla="*/ 1057275 h 1695450"/>
                <a:gd name="connsiteX48" fmla="*/ 336550 w 1774825"/>
                <a:gd name="connsiteY48" fmla="*/ 901699 h 1695450"/>
                <a:gd name="connsiteX49" fmla="*/ 225426 w 1774825"/>
                <a:gd name="connsiteY49" fmla="*/ 790575 h 1695450"/>
                <a:gd name="connsiteX50" fmla="*/ 212725 w 1774825"/>
                <a:gd name="connsiteY50" fmla="*/ 742950 h 1695450"/>
                <a:gd name="connsiteX51" fmla="*/ 250825 w 1774825"/>
                <a:gd name="connsiteY51" fmla="*/ 711199 h 1695450"/>
                <a:gd name="connsiteX52" fmla="*/ 400050 w 1774825"/>
                <a:gd name="connsiteY52" fmla="*/ 682624 h 1695450"/>
                <a:gd name="connsiteX53" fmla="*/ 469900 w 1774825"/>
                <a:gd name="connsiteY53" fmla="*/ 536576 h 1695450"/>
                <a:gd name="connsiteX54" fmla="*/ 511176 w 1774825"/>
                <a:gd name="connsiteY54" fmla="*/ 508001 h 1695450"/>
                <a:gd name="connsiteX55" fmla="*/ 1523753 w 1774825"/>
                <a:gd name="connsiteY55" fmla="*/ 431849 h 1695450"/>
                <a:gd name="connsiteX56" fmla="*/ 1565275 w 1774825"/>
                <a:gd name="connsiteY56" fmla="*/ 463549 h 1695450"/>
                <a:gd name="connsiteX57" fmla="*/ 1536700 w 1774825"/>
                <a:gd name="connsiteY57" fmla="*/ 523875 h 1695450"/>
                <a:gd name="connsiteX58" fmla="*/ 1054101 w 1774825"/>
                <a:gd name="connsiteY58" fmla="*/ 688976 h 1695450"/>
                <a:gd name="connsiteX59" fmla="*/ 1038225 w 1774825"/>
                <a:gd name="connsiteY59" fmla="*/ 692149 h 1695450"/>
                <a:gd name="connsiteX60" fmla="*/ 993775 w 1774825"/>
                <a:gd name="connsiteY60" fmla="*/ 660401 h 1695450"/>
                <a:gd name="connsiteX61" fmla="*/ 1022350 w 1774825"/>
                <a:gd name="connsiteY61" fmla="*/ 600075 h 1695450"/>
                <a:gd name="connsiteX62" fmla="*/ 1504950 w 1774825"/>
                <a:gd name="connsiteY62" fmla="*/ 434974 h 1695450"/>
                <a:gd name="connsiteX63" fmla="*/ 1523753 w 1774825"/>
                <a:gd name="connsiteY63" fmla="*/ 431849 h 1695450"/>
                <a:gd name="connsiteX64" fmla="*/ 149226 w 1774825"/>
                <a:gd name="connsiteY64" fmla="*/ 95250 h 1695450"/>
                <a:gd name="connsiteX65" fmla="*/ 95250 w 1774825"/>
                <a:gd name="connsiteY65" fmla="*/ 155576 h 1695450"/>
                <a:gd name="connsiteX66" fmla="*/ 95250 w 1774825"/>
                <a:gd name="connsiteY66" fmla="*/ 1285875 h 1695450"/>
                <a:gd name="connsiteX67" fmla="*/ 165100 w 1774825"/>
                <a:gd name="connsiteY67" fmla="*/ 1355726 h 1695450"/>
                <a:gd name="connsiteX68" fmla="*/ 888798 w 1774825"/>
                <a:gd name="connsiteY68" fmla="*/ 1592904 h 1695450"/>
                <a:gd name="connsiteX69" fmla="*/ 1612900 w 1774825"/>
                <a:gd name="connsiteY69" fmla="*/ 1352550 h 1695450"/>
                <a:gd name="connsiteX70" fmla="*/ 1679576 w 1774825"/>
                <a:gd name="connsiteY70" fmla="*/ 1282699 h 1695450"/>
                <a:gd name="connsiteX71" fmla="*/ 1679576 w 1774825"/>
                <a:gd name="connsiteY71" fmla="*/ 155576 h 1695450"/>
                <a:gd name="connsiteX72" fmla="*/ 1625601 w 1774825"/>
                <a:gd name="connsiteY72" fmla="*/ 95250 h 1695450"/>
                <a:gd name="connsiteX73" fmla="*/ 889444 w 1774825"/>
                <a:gd name="connsiteY73" fmla="*/ 348007 h 1695450"/>
                <a:gd name="connsiteX74" fmla="*/ 889000 w 1774825"/>
                <a:gd name="connsiteY74" fmla="*/ 349249 h 1695450"/>
                <a:gd name="connsiteX75" fmla="*/ 887413 w 1774825"/>
                <a:gd name="connsiteY75" fmla="*/ 348704 h 1695450"/>
                <a:gd name="connsiteX76" fmla="*/ 885825 w 1774825"/>
                <a:gd name="connsiteY76" fmla="*/ 349249 h 1695450"/>
                <a:gd name="connsiteX77" fmla="*/ 885382 w 1774825"/>
                <a:gd name="connsiteY77" fmla="*/ 348007 h 1695450"/>
                <a:gd name="connsiteX78" fmla="*/ 155575 w 1774825"/>
                <a:gd name="connsiteY78" fmla="*/ 0 h 1695450"/>
                <a:gd name="connsiteX79" fmla="*/ 165100 w 1774825"/>
                <a:gd name="connsiteY79" fmla="*/ 0 h 1695450"/>
                <a:gd name="connsiteX80" fmla="*/ 887414 w 1774825"/>
                <a:gd name="connsiteY80" fmla="*/ 248865 h 1695450"/>
                <a:gd name="connsiteX81" fmla="*/ 1609725 w 1774825"/>
                <a:gd name="connsiteY81" fmla="*/ 0 h 1695450"/>
                <a:gd name="connsiteX82" fmla="*/ 1619250 w 1774825"/>
                <a:gd name="connsiteY82" fmla="*/ 0 h 1695450"/>
                <a:gd name="connsiteX83" fmla="*/ 1774825 w 1774825"/>
                <a:gd name="connsiteY83" fmla="*/ 155576 h 1695450"/>
                <a:gd name="connsiteX84" fmla="*/ 1774825 w 1774825"/>
                <a:gd name="connsiteY84" fmla="*/ 1285875 h 1695450"/>
                <a:gd name="connsiteX85" fmla="*/ 1641475 w 1774825"/>
                <a:gd name="connsiteY85" fmla="*/ 1444624 h 1695450"/>
                <a:gd name="connsiteX86" fmla="*/ 889000 w 1774825"/>
                <a:gd name="connsiteY86" fmla="*/ 1695450 h 1695450"/>
                <a:gd name="connsiteX87" fmla="*/ 133349 w 1774825"/>
                <a:gd name="connsiteY87" fmla="*/ 1441451 h 1695450"/>
                <a:gd name="connsiteX88" fmla="*/ 0 w 1774825"/>
                <a:gd name="connsiteY88" fmla="*/ 1282699 h 1695450"/>
                <a:gd name="connsiteX89" fmla="*/ 0 w 1774825"/>
                <a:gd name="connsiteY89" fmla="*/ 155576 h 1695450"/>
                <a:gd name="connsiteX90" fmla="*/ 155575 w 1774825"/>
                <a:gd name="connsiteY90"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774825" h="1695450">
                  <a:moveTo>
                    <a:pt x="1523753" y="1009701"/>
                  </a:moveTo>
                  <a:cubicBezTo>
                    <a:pt x="1542059" y="1010445"/>
                    <a:pt x="1558132" y="1022351"/>
                    <a:pt x="1565275" y="1041402"/>
                  </a:cubicBezTo>
                  <a:cubicBezTo>
                    <a:pt x="1574800" y="1066801"/>
                    <a:pt x="1562100" y="1092200"/>
                    <a:pt x="1536700" y="1101725"/>
                  </a:cubicBezTo>
                  <a:lnTo>
                    <a:pt x="1054101" y="1266826"/>
                  </a:lnTo>
                  <a:cubicBezTo>
                    <a:pt x="1047750" y="1270002"/>
                    <a:pt x="1044576" y="1270002"/>
                    <a:pt x="1038225" y="1270002"/>
                  </a:cubicBezTo>
                  <a:cubicBezTo>
                    <a:pt x="1019175" y="1270002"/>
                    <a:pt x="1000125" y="1257301"/>
                    <a:pt x="993775" y="1238251"/>
                  </a:cubicBezTo>
                  <a:cubicBezTo>
                    <a:pt x="984250" y="1212852"/>
                    <a:pt x="996951" y="1187450"/>
                    <a:pt x="1022350" y="1177925"/>
                  </a:cubicBezTo>
                  <a:lnTo>
                    <a:pt x="1504950" y="1012827"/>
                  </a:lnTo>
                  <a:cubicBezTo>
                    <a:pt x="1511301" y="1010446"/>
                    <a:pt x="1517651" y="1009454"/>
                    <a:pt x="1523753" y="1009701"/>
                  </a:cubicBezTo>
                  <a:close/>
                  <a:moveTo>
                    <a:pt x="1523753" y="711250"/>
                  </a:moveTo>
                  <a:cubicBezTo>
                    <a:pt x="1542059" y="711994"/>
                    <a:pt x="1558132" y="723901"/>
                    <a:pt x="1565275" y="742950"/>
                  </a:cubicBezTo>
                  <a:cubicBezTo>
                    <a:pt x="1574800" y="768350"/>
                    <a:pt x="1562100" y="793751"/>
                    <a:pt x="1536700" y="803276"/>
                  </a:cubicBezTo>
                  <a:lnTo>
                    <a:pt x="1054101" y="968375"/>
                  </a:lnTo>
                  <a:cubicBezTo>
                    <a:pt x="1047750" y="968375"/>
                    <a:pt x="1044576" y="971550"/>
                    <a:pt x="1038225" y="971550"/>
                  </a:cubicBezTo>
                  <a:cubicBezTo>
                    <a:pt x="1019175" y="971550"/>
                    <a:pt x="1000125" y="958850"/>
                    <a:pt x="993775" y="939800"/>
                  </a:cubicBezTo>
                  <a:cubicBezTo>
                    <a:pt x="984250" y="914400"/>
                    <a:pt x="996951" y="889001"/>
                    <a:pt x="1022350" y="879476"/>
                  </a:cubicBezTo>
                  <a:lnTo>
                    <a:pt x="1504950" y="714375"/>
                  </a:lnTo>
                  <a:cubicBezTo>
                    <a:pt x="1511301" y="711994"/>
                    <a:pt x="1517651" y="711002"/>
                    <a:pt x="1523753" y="711250"/>
                  </a:cubicBezTo>
                  <a:close/>
                  <a:moveTo>
                    <a:pt x="508000" y="666750"/>
                  </a:moveTo>
                  <a:lnTo>
                    <a:pt x="469900" y="746126"/>
                  </a:lnTo>
                  <a:cubicBezTo>
                    <a:pt x="463551" y="758824"/>
                    <a:pt x="450850" y="768349"/>
                    <a:pt x="434976" y="771525"/>
                  </a:cubicBezTo>
                  <a:lnTo>
                    <a:pt x="352425" y="790575"/>
                  </a:lnTo>
                  <a:lnTo>
                    <a:pt x="419100" y="854074"/>
                  </a:lnTo>
                  <a:cubicBezTo>
                    <a:pt x="428625" y="863599"/>
                    <a:pt x="434976" y="879476"/>
                    <a:pt x="431800" y="895350"/>
                  </a:cubicBezTo>
                  <a:lnTo>
                    <a:pt x="419100" y="974726"/>
                  </a:lnTo>
                  <a:lnTo>
                    <a:pt x="492126" y="930274"/>
                  </a:lnTo>
                  <a:cubicBezTo>
                    <a:pt x="508000" y="920749"/>
                    <a:pt x="523875" y="920749"/>
                    <a:pt x="539751" y="930274"/>
                  </a:cubicBezTo>
                  <a:lnTo>
                    <a:pt x="612775" y="968374"/>
                  </a:lnTo>
                  <a:lnTo>
                    <a:pt x="596901" y="882649"/>
                  </a:lnTo>
                  <a:cubicBezTo>
                    <a:pt x="593725" y="866775"/>
                    <a:pt x="600075" y="850901"/>
                    <a:pt x="609600" y="841376"/>
                  </a:cubicBezTo>
                  <a:lnTo>
                    <a:pt x="673101" y="784226"/>
                  </a:lnTo>
                  <a:lnTo>
                    <a:pt x="587376" y="774701"/>
                  </a:lnTo>
                  <a:cubicBezTo>
                    <a:pt x="571500" y="771525"/>
                    <a:pt x="555625" y="762000"/>
                    <a:pt x="549276" y="749299"/>
                  </a:cubicBezTo>
                  <a:close/>
                  <a:moveTo>
                    <a:pt x="511176" y="508001"/>
                  </a:moveTo>
                  <a:cubicBezTo>
                    <a:pt x="527050" y="508001"/>
                    <a:pt x="546100" y="517526"/>
                    <a:pt x="555625" y="533400"/>
                  </a:cubicBezTo>
                  <a:lnTo>
                    <a:pt x="628650" y="679451"/>
                  </a:lnTo>
                  <a:lnTo>
                    <a:pt x="790575" y="695325"/>
                  </a:lnTo>
                  <a:cubicBezTo>
                    <a:pt x="809625" y="698501"/>
                    <a:pt x="825501" y="711199"/>
                    <a:pt x="831850" y="727076"/>
                  </a:cubicBezTo>
                  <a:cubicBezTo>
                    <a:pt x="838200" y="746126"/>
                    <a:pt x="831850" y="765176"/>
                    <a:pt x="819150" y="777874"/>
                  </a:cubicBezTo>
                  <a:lnTo>
                    <a:pt x="701676" y="889001"/>
                  </a:lnTo>
                  <a:lnTo>
                    <a:pt x="730251" y="1047750"/>
                  </a:lnTo>
                  <a:cubicBezTo>
                    <a:pt x="733425" y="1066800"/>
                    <a:pt x="727075" y="1082674"/>
                    <a:pt x="711201" y="1095375"/>
                  </a:cubicBezTo>
                  <a:cubicBezTo>
                    <a:pt x="695325" y="1104900"/>
                    <a:pt x="676275" y="1108076"/>
                    <a:pt x="660400" y="1098551"/>
                  </a:cubicBezTo>
                  <a:lnTo>
                    <a:pt x="523875" y="1025524"/>
                  </a:lnTo>
                  <a:lnTo>
                    <a:pt x="387351" y="1104900"/>
                  </a:lnTo>
                  <a:cubicBezTo>
                    <a:pt x="371475" y="1114425"/>
                    <a:pt x="365125" y="1114425"/>
                    <a:pt x="355600" y="1114425"/>
                  </a:cubicBezTo>
                  <a:cubicBezTo>
                    <a:pt x="346075" y="1114425"/>
                    <a:pt x="336550" y="1111249"/>
                    <a:pt x="330201" y="1104900"/>
                  </a:cubicBezTo>
                  <a:cubicBezTo>
                    <a:pt x="314325" y="1095375"/>
                    <a:pt x="307975" y="1076325"/>
                    <a:pt x="311151" y="1057275"/>
                  </a:cubicBezTo>
                  <a:lnTo>
                    <a:pt x="336550" y="901699"/>
                  </a:lnTo>
                  <a:lnTo>
                    <a:pt x="225426" y="790575"/>
                  </a:lnTo>
                  <a:cubicBezTo>
                    <a:pt x="212725" y="777874"/>
                    <a:pt x="209550" y="758824"/>
                    <a:pt x="212725" y="742950"/>
                  </a:cubicBezTo>
                  <a:cubicBezTo>
                    <a:pt x="219075" y="727076"/>
                    <a:pt x="231775" y="714375"/>
                    <a:pt x="250825" y="711199"/>
                  </a:cubicBezTo>
                  <a:lnTo>
                    <a:pt x="400050" y="682624"/>
                  </a:lnTo>
                  <a:lnTo>
                    <a:pt x="469900" y="536576"/>
                  </a:lnTo>
                  <a:cubicBezTo>
                    <a:pt x="476250" y="520699"/>
                    <a:pt x="495300" y="508001"/>
                    <a:pt x="511176" y="508001"/>
                  </a:cubicBezTo>
                  <a:close/>
                  <a:moveTo>
                    <a:pt x="1523753" y="431849"/>
                  </a:moveTo>
                  <a:cubicBezTo>
                    <a:pt x="1542059" y="432593"/>
                    <a:pt x="1558132" y="444500"/>
                    <a:pt x="1565275" y="463549"/>
                  </a:cubicBezTo>
                  <a:cubicBezTo>
                    <a:pt x="1574800" y="488951"/>
                    <a:pt x="1562100" y="514350"/>
                    <a:pt x="1536700" y="523875"/>
                  </a:cubicBezTo>
                  <a:lnTo>
                    <a:pt x="1054101" y="688976"/>
                  </a:lnTo>
                  <a:cubicBezTo>
                    <a:pt x="1047750" y="692149"/>
                    <a:pt x="1044576" y="692149"/>
                    <a:pt x="1038225" y="692149"/>
                  </a:cubicBezTo>
                  <a:cubicBezTo>
                    <a:pt x="1019175" y="692149"/>
                    <a:pt x="1000125" y="679451"/>
                    <a:pt x="993775" y="660401"/>
                  </a:cubicBezTo>
                  <a:cubicBezTo>
                    <a:pt x="984250" y="634999"/>
                    <a:pt x="996951" y="609600"/>
                    <a:pt x="1022350" y="600075"/>
                  </a:cubicBezTo>
                  <a:lnTo>
                    <a:pt x="1504950" y="434974"/>
                  </a:lnTo>
                  <a:cubicBezTo>
                    <a:pt x="1511301" y="432593"/>
                    <a:pt x="1517651" y="431601"/>
                    <a:pt x="1523753" y="431849"/>
                  </a:cubicBezTo>
                  <a:close/>
                  <a:moveTo>
                    <a:pt x="149226" y="95250"/>
                  </a:moveTo>
                  <a:cubicBezTo>
                    <a:pt x="117475" y="98426"/>
                    <a:pt x="95250" y="123825"/>
                    <a:pt x="95250" y="155576"/>
                  </a:cubicBezTo>
                  <a:lnTo>
                    <a:pt x="95250" y="1285875"/>
                  </a:lnTo>
                  <a:cubicBezTo>
                    <a:pt x="95250" y="1301749"/>
                    <a:pt x="95250" y="1330324"/>
                    <a:pt x="165100" y="1355726"/>
                  </a:cubicBezTo>
                  <a:lnTo>
                    <a:pt x="888798" y="1592904"/>
                  </a:lnTo>
                  <a:lnTo>
                    <a:pt x="1612900" y="1352550"/>
                  </a:lnTo>
                  <a:cubicBezTo>
                    <a:pt x="1679576" y="1327151"/>
                    <a:pt x="1679576" y="1298576"/>
                    <a:pt x="1679576" y="1282699"/>
                  </a:cubicBezTo>
                  <a:lnTo>
                    <a:pt x="1679576" y="155576"/>
                  </a:lnTo>
                  <a:cubicBezTo>
                    <a:pt x="1679576" y="123825"/>
                    <a:pt x="1657350" y="98426"/>
                    <a:pt x="1625601" y="95250"/>
                  </a:cubicBezTo>
                  <a:lnTo>
                    <a:pt x="889444" y="348007"/>
                  </a:lnTo>
                  <a:lnTo>
                    <a:pt x="889000" y="349249"/>
                  </a:lnTo>
                  <a:lnTo>
                    <a:pt x="887413" y="348704"/>
                  </a:lnTo>
                  <a:lnTo>
                    <a:pt x="885825" y="349249"/>
                  </a:lnTo>
                  <a:lnTo>
                    <a:pt x="885382" y="348007"/>
                  </a:lnTo>
                  <a:close/>
                  <a:moveTo>
                    <a:pt x="155575" y="0"/>
                  </a:moveTo>
                  <a:lnTo>
                    <a:pt x="165100" y="0"/>
                  </a:lnTo>
                  <a:lnTo>
                    <a:pt x="887414" y="248865"/>
                  </a:lnTo>
                  <a:lnTo>
                    <a:pt x="1609725" y="0"/>
                  </a:lnTo>
                  <a:lnTo>
                    <a:pt x="1619250" y="0"/>
                  </a:lnTo>
                  <a:cubicBezTo>
                    <a:pt x="1704975" y="0"/>
                    <a:pt x="1774825" y="69850"/>
                    <a:pt x="1774825" y="155576"/>
                  </a:cubicBezTo>
                  <a:lnTo>
                    <a:pt x="1774825" y="1285875"/>
                  </a:lnTo>
                  <a:cubicBezTo>
                    <a:pt x="1774825" y="1336676"/>
                    <a:pt x="1752600" y="1406524"/>
                    <a:pt x="1641475" y="1444624"/>
                  </a:cubicBezTo>
                  <a:lnTo>
                    <a:pt x="889000" y="1695450"/>
                  </a:lnTo>
                  <a:lnTo>
                    <a:pt x="133349" y="1441451"/>
                  </a:lnTo>
                  <a:cubicBezTo>
                    <a:pt x="22225" y="1400175"/>
                    <a:pt x="0" y="1333500"/>
                    <a:pt x="0" y="1282699"/>
                  </a:cubicBezTo>
                  <a:lnTo>
                    <a:pt x="0" y="155576"/>
                  </a:lnTo>
                  <a:cubicBezTo>
                    <a:pt x="0" y="69850"/>
                    <a:pt x="69850" y="0"/>
                    <a:pt x="155575" y="0"/>
                  </a:cubicBezTo>
                  <a:close/>
                </a:path>
              </a:pathLst>
            </a:custGeom>
            <a:solidFill>
              <a:sysClr val="window" lastClr="FFFFFF"/>
            </a:solid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grpSp>
      <p:grpSp>
        <p:nvGrpSpPr>
          <p:cNvPr id="36" name="组合 35">
            <a:extLst>
              <a:ext uri="{FF2B5EF4-FFF2-40B4-BE49-F238E27FC236}">
                <a16:creationId xmlns:a16="http://schemas.microsoft.com/office/drawing/2014/main" id="{E1496C1A-7747-5F9E-981F-F7B7025D14D4}"/>
              </a:ext>
            </a:extLst>
          </p:cNvPr>
          <p:cNvGrpSpPr/>
          <p:nvPr/>
        </p:nvGrpSpPr>
        <p:grpSpPr>
          <a:xfrm>
            <a:off x="550863" y="2006631"/>
            <a:ext cx="141260" cy="141260"/>
            <a:chOff x="1497249" y="5769782"/>
            <a:chExt cx="141260" cy="141260"/>
          </a:xfrm>
        </p:grpSpPr>
        <p:sp>
          <p:nvSpPr>
            <p:cNvPr id="37" name="椭圆 36">
              <a:extLst>
                <a:ext uri="{FF2B5EF4-FFF2-40B4-BE49-F238E27FC236}">
                  <a16:creationId xmlns:a16="http://schemas.microsoft.com/office/drawing/2014/main" id="{5E7B498B-67FC-3206-4900-8EE3D0E17B1D}"/>
                </a:ext>
              </a:extLst>
            </p:cNvPr>
            <p:cNvSpPr/>
            <p:nvPr/>
          </p:nvSpPr>
          <p:spPr>
            <a:xfrm>
              <a:off x="1497249" y="5769782"/>
              <a:ext cx="141260" cy="141260"/>
            </a:xfrm>
            <a:prstGeom prst="ellipse">
              <a:avLst/>
            </a:prstGeom>
            <a:solidFill>
              <a:srgbClr val="0193A9"/>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sp>
          <p:nvSpPr>
            <p:cNvPr id="38" name="任意多边形: 形状 37">
              <a:extLst>
                <a:ext uri="{FF2B5EF4-FFF2-40B4-BE49-F238E27FC236}">
                  <a16:creationId xmlns:a16="http://schemas.microsoft.com/office/drawing/2014/main" id="{B19EF87F-88A2-11BC-8401-6334405AD78F}"/>
                </a:ext>
              </a:extLst>
            </p:cNvPr>
            <p:cNvSpPr/>
            <p:nvPr/>
          </p:nvSpPr>
          <p:spPr>
            <a:xfrm rot="5400000">
              <a:off x="1528240" y="5803100"/>
              <a:ext cx="86566" cy="74624"/>
            </a:xfrm>
            <a:custGeom>
              <a:avLst/>
              <a:gdLst>
                <a:gd name="connsiteX0" fmla="*/ 0 w 187106"/>
                <a:gd name="connsiteY0" fmla="*/ 161298 h 161298"/>
                <a:gd name="connsiteX1" fmla="*/ 93553 w 187106"/>
                <a:gd name="connsiteY1" fmla="*/ 0 h 161298"/>
                <a:gd name="connsiteX2" fmla="*/ 187106 w 187106"/>
                <a:gd name="connsiteY2" fmla="*/ 161298 h 161298"/>
                <a:gd name="connsiteX3" fmla="*/ 93553 w 187106"/>
                <a:gd name="connsiteY3" fmla="*/ 107104 h 161298"/>
              </a:gdLst>
              <a:ahLst/>
              <a:cxnLst>
                <a:cxn ang="0">
                  <a:pos x="connsiteX0" y="connsiteY0"/>
                </a:cxn>
                <a:cxn ang="0">
                  <a:pos x="connsiteX1" y="connsiteY1"/>
                </a:cxn>
                <a:cxn ang="0">
                  <a:pos x="connsiteX2" y="connsiteY2"/>
                </a:cxn>
                <a:cxn ang="0">
                  <a:pos x="connsiteX3" y="connsiteY3"/>
                </a:cxn>
              </a:cxnLst>
              <a:rect l="l" t="t" r="r" b="b"/>
              <a:pathLst>
                <a:path w="187106" h="161298">
                  <a:moveTo>
                    <a:pt x="0" y="161298"/>
                  </a:moveTo>
                  <a:lnTo>
                    <a:pt x="93553" y="0"/>
                  </a:lnTo>
                  <a:lnTo>
                    <a:pt x="187106" y="161298"/>
                  </a:lnTo>
                  <a:lnTo>
                    <a:pt x="93553" y="107104"/>
                  </a:lnTo>
                  <a:close/>
                </a:path>
              </a:pathLst>
            </a:custGeom>
            <a:solidFill>
              <a:sysClr val="window" lastClr="FFFFFF"/>
            </a:solidFill>
            <a:ln w="12700" cap="flat" cmpd="sng" algn="ctr">
              <a:noFill/>
              <a:prstDash val="solid"/>
              <a:miter lim="800000"/>
            </a:ln>
            <a:effectLst/>
          </p:spPr>
          <p:txBody>
            <a:bodyPr wrap="squar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grpSp>
      <p:sp>
        <p:nvSpPr>
          <p:cNvPr id="40" name="TextBox 8">
            <a:extLst>
              <a:ext uri="{FF2B5EF4-FFF2-40B4-BE49-F238E27FC236}">
                <a16:creationId xmlns:a16="http://schemas.microsoft.com/office/drawing/2014/main" id="{FA2C4DE8-2E03-ED7E-C351-62FEB42EB495}"/>
              </a:ext>
            </a:extLst>
          </p:cNvPr>
          <p:cNvSpPr txBox="1"/>
          <p:nvPr/>
        </p:nvSpPr>
        <p:spPr bwMode="gray">
          <a:xfrm>
            <a:off x="830365" y="1932038"/>
            <a:ext cx="10941457" cy="341632"/>
          </a:xfrm>
          <a:prstGeom prst="rect">
            <a:avLst/>
          </a:prstGeom>
        </p:spPr>
        <p:txBody>
          <a:bodyPr wrap="none" lIns="45720" tIns="45720" rIns="45720" bIns="45720"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辉瑞医学信息利用辉瑞全球和本地丰富的医学信息资源，为客户提供客观、准确、科学的医学信息咨询服务</a:t>
            </a:r>
            <a:endParaRPr kumimoji="0" lang="en-US" altLang="zh-CN" sz="18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41" name="TextBox 8">
            <a:extLst>
              <a:ext uri="{FF2B5EF4-FFF2-40B4-BE49-F238E27FC236}">
                <a16:creationId xmlns:a16="http://schemas.microsoft.com/office/drawing/2014/main" id="{AF2113E0-5AC2-E26F-5AA4-97BA9E90D4B0}"/>
              </a:ext>
            </a:extLst>
          </p:cNvPr>
          <p:cNvSpPr txBox="1"/>
          <p:nvPr/>
        </p:nvSpPr>
        <p:spPr bwMode="gray">
          <a:xfrm>
            <a:off x="830365" y="2418824"/>
            <a:ext cx="4708981" cy="341632"/>
          </a:xfrm>
          <a:prstGeom prst="rect">
            <a:avLst/>
          </a:prstGeom>
        </p:spPr>
        <p:txBody>
          <a:bodyPr wrap="none" lIns="45720" tIns="45720" rIns="45720" bIns="45720"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协助临床决策，促进合理用药和改善患者健康</a:t>
            </a:r>
          </a:p>
        </p:txBody>
      </p:sp>
      <p:sp>
        <p:nvSpPr>
          <p:cNvPr id="42" name="TextBox 8">
            <a:extLst>
              <a:ext uri="{FF2B5EF4-FFF2-40B4-BE49-F238E27FC236}">
                <a16:creationId xmlns:a16="http://schemas.microsoft.com/office/drawing/2014/main" id="{84663390-1A7B-B325-F3F0-CDAAA50C7E95}"/>
              </a:ext>
            </a:extLst>
          </p:cNvPr>
          <p:cNvSpPr txBox="1"/>
          <p:nvPr/>
        </p:nvSpPr>
        <p:spPr bwMode="gray">
          <a:xfrm>
            <a:off x="830365" y="2905610"/>
            <a:ext cx="7248138" cy="341632"/>
          </a:xfrm>
          <a:prstGeom prst="rect">
            <a:avLst/>
          </a:prstGeom>
        </p:spPr>
        <p:txBody>
          <a:bodyPr wrap="none" lIns="45720" tIns="45720" rIns="45720" bIns="45720" rtlCol="0">
            <a:spAutoFit/>
          </a:body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可通过邮箱、电话、微信、网站等多种渠道联系我们，获取专业服务</a:t>
            </a:r>
          </a:p>
        </p:txBody>
      </p:sp>
      <p:grpSp>
        <p:nvGrpSpPr>
          <p:cNvPr id="43" name="组合 42">
            <a:extLst>
              <a:ext uri="{FF2B5EF4-FFF2-40B4-BE49-F238E27FC236}">
                <a16:creationId xmlns:a16="http://schemas.microsoft.com/office/drawing/2014/main" id="{B6B27A49-54DB-279D-DB0B-A3CD298BC637}"/>
              </a:ext>
            </a:extLst>
          </p:cNvPr>
          <p:cNvGrpSpPr/>
          <p:nvPr/>
        </p:nvGrpSpPr>
        <p:grpSpPr>
          <a:xfrm>
            <a:off x="550863" y="2511455"/>
            <a:ext cx="141260" cy="141260"/>
            <a:chOff x="1497249" y="5769782"/>
            <a:chExt cx="141260" cy="141260"/>
          </a:xfrm>
        </p:grpSpPr>
        <p:sp>
          <p:nvSpPr>
            <p:cNvPr id="44" name="椭圆 43">
              <a:extLst>
                <a:ext uri="{FF2B5EF4-FFF2-40B4-BE49-F238E27FC236}">
                  <a16:creationId xmlns:a16="http://schemas.microsoft.com/office/drawing/2014/main" id="{04591B36-F035-3DCC-F850-D5C001EFD1A6}"/>
                </a:ext>
              </a:extLst>
            </p:cNvPr>
            <p:cNvSpPr/>
            <p:nvPr/>
          </p:nvSpPr>
          <p:spPr>
            <a:xfrm>
              <a:off x="1497249" y="5769782"/>
              <a:ext cx="141260" cy="141260"/>
            </a:xfrm>
            <a:prstGeom prst="ellipse">
              <a:avLst/>
            </a:prstGeom>
            <a:solidFill>
              <a:srgbClr val="0193A9"/>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sp>
          <p:nvSpPr>
            <p:cNvPr id="45" name="任意多边形: 形状 44">
              <a:extLst>
                <a:ext uri="{FF2B5EF4-FFF2-40B4-BE49-F238E27FC236}">
                  <a16:creationId xmlns:a16="http://schemas.microsoft.com/office/drawing/2014/main" id="{1FDEFAA5-1076-F196-4A9B-1694F3C30C6B}"/>
                </a:ext>
              </a:extLst>
            </p:cNvPr>
            <p:cNvSpPr/>
            <p:nvPr/>
          </p:nvSpPr>
          <p:spPr>
            <a:xfrm rot="5400000">
              <a:off x="1528240" y="5803100"/>
              <a:ext cx="86566" cy="74624"/>
            </a:xfrm>
            <a:custGeom>
              <a:avLst/>
              <a:gdLst>
                <a:gd name="connsiteX0" fmla="*/ 0 w 187106"/>
                <a:gd name="connsiteY0" fmla="*/ 161298 h 161298"/>
                <a:gd name="connsiteX1" fmla="*/ 93553 w 187106"/>
                <a:gd name="connsiteY1" fmla="*/ 0 h 161298"/>
                <a:gd name="connsiteX2" fmla="*/ 187106 w 187106"/>
                <a:gd name="connsiteY2" fmla="*/ 161298 h 161298"/>
                <a:gd name="connsiteX3" fmla="*/ 93553 w 187106"/>
                <a:gd name="connsiteY3" fmla="*/ 107104 h 161298"/>
              </a:gdLst>
              <a:ahLst/>
              <a:cxnLst>
                <a:cxn ang="0">
                  <a:pos x="connsiteX0" y="connsiteY0"/>
                </a:cxn>
                <a:cxn ang="0">
                  <a:pos x="connsiteX1" y="connsiteY1"/>
                </a:cxn>
                <a:cxn ang="0">
                  <a:pos x="connsiteX2" y="connsiteY2"/>
                </a:cxn>
                <a:cxn ang="0">
                  <a:pos x="connsiteX3" y="connsiteY3"/>
                </a:cxn>
              </a:cxnLst>
              <a:rect l="l" t="t" r="r" b="b"/>
              <a:pathLst>
                <a:path w="187106" h="161298">
                  <a:moveTo>
                    <a:pt x="0" y="161298"/>
                  </a:moveTo>
                  <a:lnTo>
                    <a:pt x="93553" y="0"/>
                  </a:lnTo>
                  <a:lnTo>
                    <a:pt x="187106" y="161298"/>
                  </a:lnTo>
                  <a:lnTo>
                    <a:pt x="93553" y="107104"/>
                  </a:lnTo>
                  <a:close/>
                </a:path>
              </a:pathLst>
            </a:custGeom>
            <a:solidFill>
              <a:sysClr val="window" lastClr="FFFFFF"/>
            </a:solidFill>
            <a:ln w="12700" cap="flat" cmpd="sng" algn="ctr">
              <a:noFill/>
              <a:prstDash val="solid"/>
              <a:miter lim="800000"/>
            </a:ln>
            <a:effectLst/>
          </p:spPr>
          <p:txBody>
            <a:bodyPr wrap="squar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grpSp>
      <p:grpSp>
        <p:nvGrpSpPr>
          <p:cNvPr id="46" name="组合 45">
            <a:extLst>
              <a:ext uri="{FF2B5EF4-FFF2-40B4-BE49-F238E27FC236}">
                <a16:creationId xmlns:a16="http://schemas.microsoft.com/office/drawing/2014/main" id="{09A30E07-A770-F3ED-5F88-F2EA760D97FB}"/>
              </a:ext>
            </a:extLst>
          </p:cNvPr>
          <p:cNvGrpSpPr/>
          <p:nvPr/>
        </p:nvGrpSpPr>
        <p:grpSpPr>
          <a:xfrm>
            <a:off x="550863" y="2986747"/>
            <a:ext cx="141260" cy="141260"/>
            <a:chOff x="1497249" y="5769782"/>
            <a:chExt cx="141260" cy="141260"/>
          </a:xfrm>
        </p:grpSpPr>
        <p:sp>
          <p:nvSpPr>
            <p:cNvPr id="47" name="椭圆 46">
              <a:extLst>
                <a:ext uri="{FF2B5EF4-FFF2-40B4-BE49-F238E27FC236}">
                  <a16:creationId xmlns:a16="http://schemas.microsoft.com/office/drawing/2014/main" id="{4211BDD1-A7E7-13C2-6465-067E5ED55E65}"/>
                </a:ext>
              </a:extLst>
            </p:cNvPr>
            <p:cNvSpPr/>
            <p:nvPr/>
          </p:nvSpPr>
          <p:spPr>
            <a:xfrm>
              <a:off x="1497249" y="5769782"/>
              <a:ext cx="141260" cy="141260"/>
            </a:xfrm>
            <a:prstGeom prst="ellipse">
              <a:avLst/>
            </a:prstGeom>
            <a:solidFill>
              <a:srgbClr val="0193A9"/>
            </a:solidFill>
            <a:ln>
              <a:noFill/>
            </a:ln>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sp>
          <p:nvSpPr>
            <p:cNvPr id="48" name="任意多边形: 形状 47">
              <a:extLst>
                <a:ext uri="{FF2B5EF4-FFF2-40B4-BE49-F238E27FC236}">
                  <a16:creationId xmlns:a16="http://schemas.microsoft.com/office/drawing/2014/main" id="{66FE7AF1-0DFB-3758-2288-B2FE004BD835}"/>
                </a:ext>
              </a:extLst>
            </p:cNvPr>
            <p:cNvSpPr/>
            <p:nvPr/>
          </p:nvSpPr>
          <p:spPr>
            <a:xfrm rot="5400000">
              <a:off x="1528240" y="5803100"/>
              <a:ext cx="86566" cy="74624"/>
            </a:xfrm>
            <a:custGeom>
              <a:avLst/>
              <a:gdLst>
                <a:gd name="connsiteX0" fmla="*/ 0 w 187106"/>
                <a:gd name="connsiteY0" fmla="*/ 161298 h 161298"/>
                <a:gd name="connsiteX1" fmla="*/ 93553 w 187106"/>
                <a:gd name="connsiteY1" fmla="*/ 0 h 161298"/>
                <a:gd name="connsiteX2" fmla="*/ 187106 w 187106"/>
                <a:gd name="connsiteY2" fmla="*/ 161298 h 161298"/>
                <a:gd name="connsiteX3" fmla="*/ 93553 w 187106"/>
                <a:gd name="connsiteY3" fmla="*/ 107104 h 161298"/>
              </a:gdLst>
              <a:ahLst/>
              <a:cxnLst>
                <a:cxn ang="0">
                  <a:pos x="connsiteX0" y="connsiteY0"/>
                </a:cxn>
                <a:cxn ang="0">
                  <a:pos x="connsiteX1" y="connsiteY1"/>
                </a:cxn>
                <a:cxn ang="0">
                  <a:pos x="connsiteX2" y="connsiteY2"/>
                </a:cxn>
                <a:cxn ang="0">
                  <a:pos x="connsiteX3" y="connsiteY3"/>
                </a:cxn>
              </a:cxnLst>
              <a:rect l="l" t="t" r="r" b="b"/>
              <a:pathLst>
                <a:path w="187106" h="161298">
                  <a:moveTo>
                    <a:pt x="0" y="161298"/>
                  </a:moveTo>
                  <a:lnTo>
                    <a:pt x="93553" y="0"/>
                  </a:lnTo>
                  <a:lnTo>
                    <a:pt x="187106" y="161298"/>
                  </a:lnTo>
                  <a:lnTo>
                    <a:pt x="93553" y="107104"/>
                  </a:lnTo>
                  <a:close/>
                </a:path>
              </a:pathLst>
            </a:custGeom>
            <a:solidFill>
              <a:sysClr val="window" lastClr="FFFFFF"/>
            </a:solidFill>
            <a:ln w="12700" cap="flat" cmpd="sng" algn="ctr">
              <a:noFill/>
              <a:prstDash val="solid"/>
              <a:miter lim="800000"/>
            </a:ln>
            <a:effectLst/>
          </p:spPr>
          <p:txBody>
            <a:bodyPr wrap="square"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grpSp>
      <p:sp>
        <p:nvSpPr>
          <p:cNvPr id="9" name="椭圆 8">
            <a:extLst>
              <a:ext uri="{FF2B5EF4-FFF2-40B4-BE49-F238E27FC236}">
                <a16:creationId xmlns:a16="http://schemas.microsoft.com/office/drawing/2014/main" id="{2EE64E91-E899-D026-7A89-27C76AFECC12}"/>
              </a:ext>
            </a:extLst>
          </p:cNvPr>
          <p:cNvSpPr>
            <a:spLocks/>
          </p:cNvSpPr>
          <p:nvPr/>
        </p:nvSpPr>
        <p:spPr>
          <a:xfrm>
            <a:off x="614283" y="4798836"/>
            <a:ext cx="274320" cy="274320"/>
          </a:xfrm>
          <a:prstGeom prst="ellipse">
            <a:avLst/>
          </a:prstGeom>
          <a:solidFill>
            <a:srgbClr val="49AE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228520" rtl="0" eaLnBrk="1" fontAlgn="auto" latinLnBrk="0" hangingPunct="1">
              <a:lnSpc>
                <a:spcPct val="100000"/>
              </a:lnSpc>
              <a:spcBef>
                <a:spcPts val="0"/>
              </a:spcBef>
              <a:spcAft>
                <a:spcPts val="0"/>
              </a:spcAft>
              <a:buClrTx/>
              <a:buSzTx/>
              <a:buFontTx/>
              <a:buNone/>
              <a:tabLst/>
              <a:defRPr/>
            </a:pPr>
            <a:endParaRPr kumimoji="0" lang="zh-CN" altLang="en-US" sz="9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pic>
        <p:nvPicPr>
          <p:cNvPr id="1030" name="Picture 6">
            <a:extLst>
              <a:ext uri="{FF2B5EF4-FFF2-40B4-BE49-F238E27FC236}">
                <a16:creationId xmlns:a16="http://schemas.microsoft.com/office/drawing/2014/main" id="{4757AAB3-A030-2979-87E1-EFA95853F272}"/>
              </a:ext>
            </a:extLst>
          </p:cNvPr>
          <p:cNvPicPr>
            <a:picLocks noChangeArrowheads="1"/>
          </p:cNvPicPr>
          <p:nvPr/>
        </p:nvPicPr>
        <p:blipFill rotWithShape="1">
          <a:blip r:embed="rId10">
            <a:clrChange>
              <a:clrFrom>
                <a:srgbClr val="000000"/>
              </a:clrFrom>
              <a:clrTo>
                <a:srgbClr val="000000">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l="9693" t="9693" r="9693" b="9693"/>
          <a:stretch>
            <a:fillRect/>
          </a:stretch>
        </p:blipFill>
        <p:spPr bwMode="auto">
          <a:xfrm>
            <a:off x="640873" y="4825426"/>
            <a:ext cx="221140" cy="221140"/>
          </a:xfrm>
          <a:prstGeom prst="ellipse">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67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C302D38-DD28-FDEC-F6E7-0CE895F860BF}"/>
              </a:ext>
            </a:extLst>
          </p:cNvPr>
          <p:cNvSpPr txBox="1"/>
          <p:nvPr/>
        </p:nvSpPr>
        <p:spPr>
          <a:xfrm>
            <a:off x="6883705" y="2767280"/>
            <a:ext cx="4806142"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8000" b="1" i="1" u="none" strike="noStrike" kern="1200" cap="none" spc="0" normalizeH="0" baseline="0" noProof="0" dirty="0">
                <a:ln>
                  <a:noFill/>
                </a:ln>
                <a:solidFill>
                  <a:srgbClr val="FCCC92"/>
                </a:solidFill>
                <a:effectLst/>
                <a:uLnTx/>
                <a:uFillTx/>
                <a:latin typeface="HarmonyOS Sans SC" panose="00000500000000000000" pitchFamily="2" charset="-122"/>
                <a:ea typeface="HarmonyOS Sans SC" panose="00000500000000000000" pitchFamily="2" charset="-122"/>
                <a:cs typeface="+mn-cs"/>
                <a:sym typeface="微软雅黑" panose="020B0503020204020204" pitchFamily="34" charset="-122"/>
              </a:rPr>
              <a:t>THANKS</a:t>
            </a:r>
            <a:endParaRPr kumimoji="1" lang="zh-CN" altLang="en-US" sz="8000" b="1" i="1" u="none" strike="noStrike" kern="1200" cap="none" spc="0" normalizeH="0" baseline="0" noProof="0" dirty="0">
              <a:ln>
                <a:noFill/>
              </a:ln>
              <a:solidFill>
                <a:srgbClr val="FCCC92"/>
              </a:solidFill>
              <a:effectLst/>
              <a:uLnTx/>
              <a:uFillTx/>
              <a:latin typeface="HarmonyOS Sans SC" panose="00000500000000000000" pitchFamily="2" charset="-122"/>
              <a:ea typeface="HarmonyOS Sans SC" panose="00000500000000000000" pitchFamily="2" charset="-122"/>
              <a:cs typeface="+mn-cs"/>
              <a:sym typeface="微软雅黑" panose="020B0503020204020204" pitchFamily="34" charset="-122"/>
            </a:endParaRPr>
          </a:p>
        </p:txBody>
      </p:sp>
      <p:sp>
        <p:nvSpPr>
          <p:cNvPr id="4" name="文本框 3">
            <a:extLst>
              <a:ext uri="{FF2B5EF4-FFF2-40B4-BE49-F238E27FC236}">
                <a16:creationId xmlns:a16="http://schemas.microsoft.com/office/drawing/2014/main" id="{73AEFF62-BBBA-4198-5556-BD8ADDDDDD93}"/>
              </a:ext>
            </a:extLst>
          </p:cNvPr>
          <p:cNvSpPr txBox="1"/>
          <p:nvPr/>
        </p:nvSpPr>
        <p:spPr>
          <a:xfrm>
            <a:off x="9980256" y="6642556"/>
            <a:ext cx="2104011" cy="215444"/>
          </a:xfrm>
          <a:prstGeom prst="rect">
            <a:avLst/>
          </a:prstGeom>
          <a:noFill/>
        </p:spPr>
        <p:txBody>
          <a:bodyPr wrap="square" rtlCol="0">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仅供医疗卫生专业人士阅读</a:t>
            </a:r>
            <a:r>
              <a:rPr lang="en-US" altLang="zh-CN" sz="800" dirty="0">
                <a:solidFill>
                  <a:schemeClr val="bg1"/>
                </a:solidFill>
                <a:latin typeface="HarmonyOS Sans SC" panose="00000500000000000000" pitchFamily="2" charset="-122"/>
                <a:ea typeface="HarmonyOS Sans SC" panose="00000500000000000000" pitchFamily="2" charset="-122"/>
              </a:rPr>
              <a:t>/</a:t>
            </a:r>
            <a:r>
              <a:rPr lang="zh-CN" altLang="en-US" sz="800" dirty="0">
                <a:solidFill>
                  <a:schemeClr val="bg1"/>
                </a:solidFill>
                <a:latin typeface="HarmonyOS Sans SC" panose="00000500000000000000" pitchFamily="2" charset="-122"/>
                <a:ea typeface="HarmonyOS Sans SC" panose="00000500000000000000" pitchFamily="2" charset="-122"/>
              </a:rPr>
              <a:t>参考</a:t>
            </a:r>
          </a:p>
        </p:txBody>
      </p:sp>
      <p:sp>
        <p:nvSpPr>
          <p:cNvPr id="3" name="文本框 2">
            <a:extLst>
              <a:ext uri="{FF2B5EF4-FFF2-40B4-BE49-F238E27FC236}">
                <a16:creationId xmlns:a16="http://schemas.microsoft.com/office/drawing/2014/main" id="{0E28BEFF-EAC5-6E1B-05F2-D88983A9253F}"/>
              </a:ext>
            </a:extLst>
          </p:cNvPr>
          <p:cNvSpPr txBox="1"/>
          <p:nvPr/>
        </p:nvSpPr>
        <p:spPr>
          <a:xfrm>
            <a:off x="9224109" y="6534834"/>
            <a:ext cx="2860158" cy="215444"/>
          </a:xfrm>
          <a:prstGeom prst="rect">
            <a:avLst/>
          </a:prstGeom>
          <a:noFill/>
        </p:spPr>
        <p:txBody>
          <a:bodyPr wrap="square">
            <a:spAutoFit/>
          </a:bodyPr>
          <a:lstStyle/>
          <a:p>
            <a:pPr algn="r"/>
            <a:r>
              <a:rPr lang="zh-CN" altLang="en-US" sz="800" dirty="0">
                <a:solidFill>
                  <a:schemeClr val="bg1"/>
                </a:solidFill>
                <a:latin typeface="HarmonyOS Sans SC" panose="00000500000000000000" pitchFamily="2" charset="-122"/>
                <a:ea typeface="HarmonyOS Sans SC" panose="00000500000000000000" pitchFamily="2" charset="-122"/>
              </a:rPr>
              <a:t>PP-XAD-CHN-0180 Expiration Date：2026-12-8</a:t>
            </a:r>
          </a:p>
        </p:txBody>
      </p:sp>
    </p:spTree>
    <p:extLst>
      <p:ext uri="{BB962C8B-B14F-4D97-AF65-F5344CB8AC3E}">
        <p14:creationId xmlns:p14="http://schemas.microsoft.com/office/powerpoint/2010/main" val="1448263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E1A341ED-2363-45AF-73AF-7B5D6CD47A9A}"/>
              </a:ext>
            </a:extLst>
          </p:cNvPr>
          <p:cNvSpPr>
            <a:spLocks noGrp="1"/>
          </p:cNvSpPr>
          <p:nvPr>
            <p:ph type="body" sz="quarter" idx="10"/>
          </p:nvPr>
        </p:nvSpPr>
        <p:spPr>
          <a:xfrm>
            <a:off x="1043940" y="6260714"/>
            <a:ext cx="9928860" cy="597286"/>
          </a:xfrm>
        </p:spPr>
        <p:txBody>
          <a:bodyPr/>
          <a:lstStyle/>
          <a:p>
            <a:r>
              <a:rPr lang="en-US" altLang="zh-CN" dirty="0">
                <a:latin typeface="Arial" panose="020B0604020202020204" pitchFamily="34" charset="0"/>
                <a:sym typeface="Arial" panose="020B0604020202020204" pitchFamily="34" charset="0"/>
              </a:rPr>
              <a:t>CARSS, 2024</a:t>
            </a:r>
            <a:r>
              <a:rPr lang="zh-CN" altLang="en-US" dirty="0">
                <a:latin typeface="Arial" panose="020B0604020202020204" pitchFamily="34" charset="0"/>
                <a:sym typeface="Arial" panose="020B0604020202020204" pitchFamily="34" charset="0"/>
              </a:rPr>
              <a:t>年全国细菌耐药监测报告（摘要）</a:t>
            </a:r>
          </a:p>
        </p:txBody>
      </p:sp>
      <p:sp>
        <p:nvSpPr>
          <p:cNvPr id="5" name="文本占位符 4">
            <a:extLst>
              <a:ext uri="{FF2B5EF4-FFF2-40B4-BE49-F238E27FC236}">
                <a16:creationId xmlns:a16="http://schemas.microsoft.com/office/drawing/2014/main" id="{369CEF03-0399-B0E1-C641-D71CC20E9820}"/>
              </a:ext>
            </a:extLst>
          </p:cNvPr>
          <p:cNvSpPr>
            <a:spLocks noGrp="1"/>
          </p:cNvSpPr>
          <p:nvPr>
            <p:ph type="body" sz="quarter" idx="11"/>
          </p:nvPr>
        </p:nvSpPr>
        <p:spPr>
          <a:xfrm>
            <a:off x="573741" y="144605"/>
            <a:ext cx="11516051" cy="802640"/>
          </a:xfrm>
        </p:spPr>
        <p:txBody>
          <a:bodyPr/>
          <a:lstStyle/>
          <a:p>
            <a:r>
              <a:rPr lang="en-US" altLang="zh-CN" dirty="0">
                <a:latin typeface="Arial" panose="020B0604020202020204" pitchFamily="34" charset="0"/>
                <a:sym typeface="Arial" panose="020B0604020202020204" pitchFamily="34" charset="0"/>
              </a:rPr>
              <a:t>CARSS 2024</a:t>
            </a:r>
            <a:r>
              <a:rPr lang="zh-CN" altLang="en-US" dirty="0">
                <a:latin typeface="Arial" panose="020B0604020202020204" pitchFamily="34" charset="0"/>
                <a:sym typeface="Arial" panose="020B0604020202020204" pitchFamily="34" charset="0"/>
              </a:rPr>
              <a:t>：</a:t>
            </a:r>
            <a:r>
              <a:rPr lang="en-US" altLang="zh-CN" dirty="0">
                <a:latin typeface="Arial" panose="020B0604020202020204" pitchFamily="34" charset="0"/>
                <a:sym typeface="Arial" panose="020B0604020202020204" pitchFamily="34" charset="0"/>
              </a:rPr>
              <a:t> CRAB</a:t>
            </a:r>
            <a:r>
              <a:rPr lang="zh-CN" altLang="en-US" dirty="0">
                <a:latin typeface="Arial" panose="020B0604020202020204" pitchFamily="34" charset="0"/>
                <a:sym typeface="Arial" panose="020B0604020202020204" pitchFamily="34" charset="0"/>
              </a:rPr>
              <a:t>是中国临床检出率最高的耐药菌</a:t>
            </a:r>
          </a:p>
        </p:txBody>
      </p:sp>
      <p:sp>
        <p:nvSpPr>
          <p:cNvPr id="12" name="文本占位符 11">
            <a:extLst>
              <a:ext uri="{FF2B5EF4-FFF2-40B4-BE49-F238E27FC236}">
                <a16:creationId xmlns:a16="http://schemas.microsoft.com/office/drawing/2014/main" id="{667176E5-4BE6-88D4-640B-532BB876636E}"/>
              </a:ext>
            </a:extLst>
          </p:cNvPr>
          <p:cNvSpPr>
            <a:spLocks noGrp="1"/>
          </p:cNvSpPr>
          <p:nvPr>
            <p:ph type="body" sz="quarter" idx="12"/>
          </p:nvPr>
        </p:nvSpPr>
        <p:spPr/>
        <p:txBody>
          <a:bodyPr/>
          <a:lstStyle/>
          <a:p>
            <a:r>
              <a:rPr lang="en-US" altLang="zh-CN" dirty="0">
                <a:latin typeface="Arial" panose="020B0604020202020204" pitchFamily="34" charset="0"/>
                <a:sym typeface="Arial" panose="020B0604020202020204" pitchFamily="34" charset="0"/>
              </a:rPr>
              <a:t>CARSS</a:t>
            </a:r>
            <a:r>
              <a:rPr lang="zh-CN" altLang="en-US" dirty="0">
                <a:latin typeface="Arial" panose="020B0604020202020204" pitchFamily="34" charset="0"/>
                <a:sym typeface="Arial" panose="020B0604020202020204" pitchFamily="34" charset="0"/>
              </a:rPr>
              <a:t>：全国细菌耐药监测网</a:t>
            </a:r>
          </a:p>
        </p:txBody>
      </p:sp>
      <p:grpSp>
        <p:nvGrpSpPr>
          <p:cNvPr id="11" name="组合 10">
            <a:extLst>
              <a:ext uri="{FF2B5EF4-FFF2-40B4-BE49-F238E27FC236}">
                <a16:creationId xmlns:a16="http://schemas.microsoft.com/office/drawing/2014/main" id="{B694BFEE-74E7-2F81-DE5D-A60132A7AD55}"/>
              </a:ext>
            </a:extLst>
          </p:cNvPr>
          <p:cNvGrpSpPr/>
          <p:nvPr/>
        </p:nvGrpSpPr>
        <p:grpSpPr>
          <a:xfrm>
            <a:off x="368300" y="2054286"/>
            <a:ext cx="11455400" cy="3979479"/>
            <a:chOff x="334962" y="1377656"/>
            <a:chExt cx="11522076" cy="3979479"/>
          </a:xfrm>
        </p:grpSpPr>
        <p:grpSp>
          <p:nvGrpSpPr>
            <p:cNvPr id="13" name="组合 12">
              <a:extLst>
                <a:ext uri="{FF2B5EF4-FFF2-40B4-BE49-F238E27FC236}">
                  <a16:creationId xmlns:a16="http://schemas.microsoft.com/office/drawing/2014/main" id="{736B3B3B-20BF-28B3-DED6-E3627530E726}"/>
                </a:ext>
              </a:extLst>
            </p:cNvPr>
            <p:cNvGrpSpPr/>
            <p:nvPr/>
          </p:nvGrpSpPr>
          <p:grpSpPr>
            <a:xfrm>
              <a:off x="462512" y="1803396"/>
              <a:ext cx="11266980" cy="3553739"/>
              <a:chOff x="747000" y="3818505"/>
              <a:chExt cx="3120150" cy="1889238"/>
            </a:xfrm>
          </p:grpSpPr>
          <p:sp>
            <p:nvSpPr>
              <p:cNvPr id="16" name="矩形: 圆角 15">
                <a:extLst>
                  <a:ext uri="{FF2B5EF4-FFF2-40B4-BE49-F238E27FC236}">
                    <a16:creationId xmlns:a16="http://schemas.microsoft.com/office/drawing/2014/main" id="{499E424C-CD2C-1EB7-8FB1-DF9647D1C636}"/>
                  </a:ext>
                </a:extLst>
              </p:cNvPr>
              <p:cNvSpPr/>
              <p:nvPr/>
            </p:nvSpPr>
            <p:spPr>
              <a:xfrm>
                <a:off x="795648" y="3979637"/>
                <a:ext cx="3022856" cy="1728106"/>
              </a:xfrm>
              <a:prstGeom prst="roundRect">
                <a:avLst>
                  <a:gd name="adj" fmla="val 4910"/>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sp>
            <p:nvSpPr>
              <p:cNvPr id="17" name="矩形: 圆角 16">
                <a:extLst>
                  <a:ext uri="{FF2B5EF4-FFF2-40B4-BE49-F238E27FC236}">
                    <a16:creationId xmlns:a16="http://schemas.microsoft.com/office/drawing/2014/main" id="{BFB2D3E8-06DE-DAD7-E182-D86E88E0A36C}"/>
                  </a:ext>
                </a:extLst>
              </p:cNvPr>
              <p:cNvSpPr/>
              <p:nvPr/>
            </p:nvSpPr>
            <p:spPr>
              <a:xfrm>
                <a:off x="747000" y="3818505"/>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grpSp>
        <p:sp>
          <p:nvSpPr>
            <p:cNvPr id="14" name="矩形: 圆角 13">
              <a:extLst>
                <a:ext uri="{FF2B5EF4-FFF2-40B4-BE49-F238E27FC236}">
                  <a16:creationId xmlns:a16="http://schemas.microsoft.com/office/drawing/2014/main" id="{20A15526-D971-6E88-D641-2EA3A43AD2B6}"/>
                </a:ext>
              </a:extLst>
            </p:cNvPr>
            <p:cNvSpPr/>
            <p:nvPr/>
          </p:nvSpPr>
          <p:spPr>
            <a:xfrm>
              <a:off x="334962" y="1377656"/>
              <a:ext cx="11522076" cy="3891026"/>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15" name="任意多边形: 形状 14">
              <a:extLst>
                <a:ext uri="{FF2B5EF4-FFF2-40B4-BE49-F238E27FC236}">
                  <a16:creationId xmlns:a16="http://schemas.microsoft.com/office/drawing/2014/main" id="{697A0247-269D-FB5A-74E3-46790E34936D}"/>
                </a:ext>
              </a:extLst>
            </p:cNvPr>
            <p:cNvSpPr/>
            <p:nvPr/>
          </p:nvSpPr>
          <p:spPr>
            <a:xfrm rot="10800000" flipV="1">
              <a:off x="462508" y="4670468"/>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lumMod val="75000"/>
                    <a:lumOff val="25000"/>
                  </a:prstClr>
                </a:solidFill>
                <a:effectLst/>
                <a:uLnTx/>
                <a:uFillTx/>
                <a:latin typeface="Arial" panose="020B0604020202020204" pitchFamily="34" charset="0"/>
                <a:ea typeface="HarmonyOS Sans SC" panose="00000500000000000000" pitchFamily="2" charset="-122"/>
                <a:cs typeface="思源黑体 CN Regular" panose="020B0500000000000000" pitchFamily="34" charset="-122"/>
                <a:sym typeface="Arial" panose="020B0604020202020204" pitchFamily="34" charset="0"/>
              </a:endParaRPr>
            </a:p>
          </p:txBody>
        </p:sp>
      </p:grpSp>
      <p:grpSp>
        <p:nvGrpSpPr>
          <p:cNvPr id="37" name="组合 36">
            <a:extLst>
              <a:ext uri="{FF2B5EF4-FFF2-40B4-BE49-F238E27FC236}">
                <a16:creationId xmlns:a16="http://schemas.microsoft.com/office/drawing/2014/main" id="{C914AF56-808F-5AEA-CC0F-F90255CD29B6}"/>
              </a:ext>
            </a:extLst>
          </p:cNvPr>
          <p:cNvGrpSpPr>
            <a:grpSpLocks/>
          </p:cNvGrpSpPr>
          <p:nvPr/>
        </p:nvGrpSpPr>
        <p:grpSpPr>
          <a:xfrm>
            <a:off x="368300" y="1051293"/>
            <a:ext cx="11455400" cy="857637"/>
            <a:chOff x="577811" y="1885480"/>
            <a:chExt cx="21552289" cy="1799721"/>
          </a:xfrm>
        </p:grpSpPr>
        <p:sp>
          <p:nvSpPr>
            <p:cNvPr id="38" name="矩形: 圆角 37">
              <a:extLst>
                <a:ext uri="{FF2B5EF4-FFF2-40B4-BE49-F238E27FC236}">
                  <a16:creationId xmlns:a16="http://schemas.microsoft.com/office/drawing/2014/main" id="{8E98ECBD-3D39-2800-CAD9-84E7A1C61607}"/>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39" name="矩形: 圆角 38">
              <a:extLst>
                <a:ext uri="{FF2B5EF4-FFF2-40B4-BE49-F238E27FC236}">
                  <a16:creationId xmlns:a16="http://schemas.microsoft.com/office/drawing/2014/main" id="{215E05E9-A76F-9897-EB7F-1D0267CD6B7B}"/>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40" name="文本框 39">
            <a:extLst>
              <a:ext uri="{FF2B5EF4-FFF2-40B4-BE49-F238E27FC236}">
                <a16:creationId xmlns:a16="http://schemas.microsoft.com/office/drawing/2014/main" id="{2A5E888C-2E04-E829-D82B-2F4E57E40ECB}"/>
              </a:ext>
            </a:extLst>
          </p:cNvPr>
          <p:cNvSpPr txBox="1">
            <a:spLocks/>
          </p:cNvSpPr>
          <p:nvPr/>
        </p:nvSpPr>
        <p:spPr>
          <a:xfrm>
            <a:off x="472033" y="1072307"/>
            <a:ext cx="11384180" cy="815608"/>
          </a:xfrm>
          <a:prstGeom prst="rect">
            <a:avLst/>
          </a:prstGeom>
          <a:noFill/>
        </p:spPr>
        <p:txBody>
          <a:bodyPr wrap="square" lIns="91440" tIns="45720" rIns="91440" bIns="45720">
            <a:spAutoFit/>
          </a:bodyPr>
          <a:lstStyle/>
          <a:p>
            <a:pPr marL="285750" lvl="0" indent="-285750" defTabSz="914400">
              <a:spcAft>
                <a:spcPts val="600"/>
              </a:spcAft>
              <a:buFont typeface="Wingdings" panose="05000000000000000000" pitchFamily="2" charset="2"/>
              <a:buChar char="Ø"/>
              <a:defRPr/>
            </a:pP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2014-2024</a:t>
            </a:r>
            <a:r>
              <a:rPr lang="zh-CN" altLang="en-US"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年间，我国检出率最高的耐药菌前五名为</a:t>
            </a: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CRAB</a:t>
            </a:r>
            <a:r>
              <a:rPr lang="zh-CN" altLang="en-US"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a:t>
            </a: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CTX/CRO-R ECO</a:t>
            </a:r>
            <a:r>
              <a:rPr lang="zh-CN" altLang="en-US"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a:t>
            </a: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MRSA</a:t>
            </a:r>
            <a:r>
              <a:rPr lang="zh-CN" altLang="en-US"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a:t>
            </a: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CTX/CRO-R KPN</a:t>
            </a:r>
            <a:r>
              <a:rPr lang="zh-CN" altLang="en-US"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和</a:t>
            </a: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CRPAE</a:t>
            </a:r>
            <a:r>
              <a:rPr lang="zh-CN" altLang="en-US"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，除</a:t>
            </a: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MRSA</a:t>
            </a:r>
            <a:r>
              <a:rPr lang="zh-CN" altLang="en-US"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外均为革兰阴性菌</a:t>
            </a:r>
          </a:p>
          <a:p>
            <a:pPr marL="285750" lvl="0" indent="-285750" defTabSz="914400">
              <a:spcAft>
                <a:spcPts val="600"/>
              </a:spcAft>
              <a:buFont typeface="Wingdings" panose="05000000000000000000" pitchFamily="2" charset="2"/>
              <a:buChar char="Ø"/>
              <a:defRPr/>
            </a:pP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CRAB</a:t>
            </a:r>
            <a:r>
              <a:rPr lang="zh-CN" altLang="en-US"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为检出率最高的耐药菌，至</a:t>
            </a: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2024</a:t>
            </a:r>
            <a:r>
              <a:rPr lang="zh-CN" altLang="en-US"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年检出率达</a:t>
            </a: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55.2%</a:t>
            </a:r>
          </a:p>
        </p:txBody>
      </p:sp>
      <p:sp>
        <p:nvSpPr>
          <p:cNvPr id="8" name="文本框 7">
            <a:extLst>
              <a:ext uri="{FF2B5EF4-FFF2-40B4-BE49-F238E27FC236}">
                <a16:creationId xmlns:a16="http://schemas.microsoft.com/office/drawing/2014/main" id="{29D1988D-1EA6-B1C1-0934-13855FD8A683}"/>
              </a:ext>
            </a:extLst>
          </p:cNvPr>
          <p:cNvSpPr txBox="1"/>
          <p:nvPr/>
        </p:nvSpPr>
        <p:spPr>
          <a:xfrm>
            <a:off x="2849785" y="5678249"/>
            <a:ext cx="2601142" cy="276999"/>
          </a:xfrm>
          <a:prstGeom prst="rect">
            <a:avLst/>
          </a:prstGeom>
          <a:noFill/>
        </p:spPr>
        <p:txBody>
          <a:bodyPr wrap="square">
            <a:spAutoFit/>
          </a:bodyPr>
          <a:lstStyle/>
          <a:p>
            <a:pPr algn="ctr"/>
            <a:r>
              <a:rPr lang="zh-CN" altLang="en-US" sz="1200" dirty="0">
                <a:latin typeface="Arial" panose="020B0604020202020204" pitchFamily="34" charset="0"/>
                <a:ea typeface="HarmonyOS Sans SC" panose="00000500000000000000" pitchFamily="2" charset="-122"/>
                <a:sym typeface="Arial" panose="020B0604020202020204" pitchFamily="34" charset="0"/>
              </a:rPr>
              <a:t>特殊与重要耐药细菌检出率分析</a:t>
            </a:r>
          </a:p>
        </p:txBody>
      </p:sp>
      <p:graphicFrame>
        <p:nvGraphicFramePr>
          <p:cNvPr id="2" name="图表 1">
            <a:extLst>
              <a:ext uri="{FF2B5EF4-FFF2-40B4-BE49-F238E27FC236}">
                <a16:creationId xmlns:a16="http://schemas.microsoft.com/office/drawing/2014/main" id="{91F3ACFC-6084-26ED-8DAA-B9FD44541831}"/>
              </a:ext>
            </a:extLst>
          </p:cNvPr>
          <p:cNvGraphicFramePr/>
          <p:nvPr>
            <p:extLst>
              <p:ext uri="{D42A27DB-BD31-4B8C-83A1-F6EECF244321}">
                <p14:modId xmlns:p14="http://schemas.microsoft.com/office/powerpoint/2010/main" val="108364754"/>
              </p:ext>
            </p:extLst>
          </p:nvPr>
        </p:nvGraphicFramePr>
        <p:xfrm>
          <a:off x="638176" y="2004797"/>
          <a:ext cx="10915648" cy="3745439"/>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F28040EF-9E4F-223C-9270-83B5A69F9E10}"/>
              </a:ext>
            </a:extLst>
          </p:cNvPr>
          <p:cNvGrpSpPr/>
          <p:nvPr/>
        </p:nvGrpSpPr>
        <p:grpSpPr>
          <a:xfrm>
            <a:off x="371475" y="2311211"/>
            <a:ext cx="5657012" cy="3432215"/>
            <a:chOff x="330200" y="1760424"/>
            <a:chExt cx="5657012" cy="3855984"/>
          </a:xfrm>
        </p:grpSpPr>
        <p:grpSp>
          <p:nvGrpSpPr>
            <p:cNvPr id="23" name="组合 22">
              <a:extLst>
                <a:ext uri="{FF2B5EF4-FFF2-40B4-BE49-F238E27FC236}">
                  <a16:creationId xmlns:a16="http://schemas.microsoft.com/office/drawing/2014/main" id="{E59249AA-F1CE-650C-413C-D79B9E717359}"/>
                </a:ext>
              </a:extLst>
            </p:cNvPr>
            <p:cNvGrpSpPr/>
            <p:nvPr/>
          </p:nvGrpSpPr>
          <p:grpSpPr>
            <a:xfrm>
              <a:off x="330200" y="1760424"/>
              <a:ext cx="5657012" cy="3855984"/>
              <a:chOff x="314689" y="2119078"/>
              <a:chExt cx="5019042" cy="3855984"/>
            </a:xfrm>
          </p:grpSpPr>
          <p:grpSp>
            <p:nvGrpSpPr>
              <p:cNvPr id="29" name="组合 28">
                <a:extLst>
                  <a:ext uri="{FF2B5EF4-FFF2-40B4-BE49-F238E27FC236}">
                    <a16:creationId xmlns:a16="http://schemas.microsoft.com/office/drawing/2014/main" id="{DBC24561-5C4E-25D9-89CC-1E0CF58C61FC}"/>
                  </a:ext>
                </a:extLst>
              </p:cNvPr>
              <p:cNvGrpSpPr>
                <a:grpSpLocks/>
              </p:cNvGrpSpPr>
              <p:nvPr/>
            </p:nvGrpSpPr>
            <p:grpSpPr>
              <a:xfrm>
                <a:off x="314689" y="2119078"/>
                <a:ext cx="5019042" cy="3855984"/>
                <a:chOff x="1076325" y="6997280"/>
                <a:chExt cx="3321778" cy="2077100"/>
              </a:xfrm>
            </p:grpSpPr>
            <p:grpSp>
              <p:nvGrpSpPr>
                <p:cNvPr id="49" name="组合 48">
                  <a:extLst>
                    <a:ext uri="{FF2B5EF4-FFF2-40B4-BE49-F238E27FC236}">
                      <a16:creationId xmlns:a16="http://schemas.microsoft.com/office/drawing/2014/main" id="{21BA0399-0E8B-75A5-D057-575F14ABAAF0}"/>
                    </a:ext>
                  </a:extLst>
                </p:cNvPr>
                <p:cNvGrpSpPr/>
                <p:nvPr/>
              </p:nvGrpSpPr>
              <p:grpSpPr>
                <a:xfrm>
                  <a:off x="1261816" y="7175545"/>
                  <a:ext cx="2950798" cy="1898835"/>
                  <a:chOff x="747000" y="3712400"/>
                  <a:chExt cx="3120150" cy="1873987"/>
                </a:xfrm>
              </p:grpSpPr>
              <p:sp>
                <p:nvSpPr>
                  <p:cNvPr id="68" name="矩形: 圆角 67">
                    <a:extLst>
                      <a:ext uri="{FF2B5EF4-FFF2-40B4-BE49-F238E27FC236}">
                        <a16:creationId xmlns:a16="http://schemas.microsoft.com/office/drawing/2014/main" id="{9899C054-0E35-8A15-CAF9-6C1C857803FA}"/>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9" name="矩形: 圆角 68">
                    <a:extLst>
                      <a:ext uri="{FF2B5EF4-FFF2-40B4-BE49-F238E27FC236}">
                        <a16:creationId xmlns:a16="http://schemas.microsoft.com/office/drawing/2014/main" id="{383746AB-F491-0D42-C81A-E8CAE0F67D20}"/>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67" name="矩形: 圆角 66">
                  <a:extLst>
                    <a:ext uri="{FF2B5EF4-FFF2-40B4-BE49-F238E27FC236}">
                      <a16:creationId xmlns:a16="http://schemas.microsoft.com/office/drawing/2014/main" id="{FD79F7BF-EE4B-8857-CDB6-8CDBA1DB8936}"/>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31" name="任意多边形: 形状 30">
                <a:extLst>
                  <a:ext uri="{FF2B5EF4-FFF2-40B4-BE49-F238E27FC236}">
                    <a16:creationId xmlns:a16="http://schemas.microsoft.com/office/drawing/2014/main" id="{50712B73-4699-A0CB-C046-BE61D5FCCA6A}"/>
                  </a:ext>
                </a:extLst>
              </p:cNvPr>
              <p:cNvSpPr/>
              <p:nvPr/>
            </p:nvSpPr>
            <p:spPr>
              <a:xfrm flipV="1">
                <a:off x="527553" y="2119084"/>
                <a:ext cx="4593313"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8" name="任意多边形: 形状 27">
              <a:extLst>
                <a:ext uri="{FF2B5EF4-FFF2-40B4-BE49-F238E27FC236}">
                  <a16:creationId xmlns:a16="http://schemas.microsoft.com/office/drawing/2014/main" id="{BC8D2FC7-5A0C-BAAD-9299-E9033D064A0F}"/>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70" name="组合 69">
            <a:extLst>
              <a:ext uri="{FF2B5EF4-FFF2-40B4-BE49-F238E27FC236}">
                <a16:creationId xmlns:a16="http://schemas.microsoft.com/office/drawing/2014/main" id="{32A874BF-23D7-BDF3-6899-BBA3133CA0FA}"/>
              </a:ext>
            </a:extLst>
          </p:cNvPr>
          <p:cNvGrpSpPr/>
          <p:nvPr/>
        </p:nvGrpSpPr>
        <p:grpSpPr>
          <a:xfrm>
            <a:off x="6163513" y="2311211"/>
            <a:ext cx="5657012" cy="3432215"/>
            <a:chOff x="330200" y="1760424"/>
            <a:chExt cx="5657012" cy="3855984"/>
          </a:xfrm>
        </p:grpSpPr>
        <p:grpSp>
          <p:nvGrpSpPr>
            <p:cNvPr id="71" name="组合 70">
              <a:extLst>
                <a:ext uri="{FF2B5EF4-FFF2-40B4-BE49-F238E27FC236}">
                  <a16:creationId xmlns:a16="http://schemas.microsoft.com/office/drawing/2014/main" id="{E2E7DDD0-E363-196E-25B7-60388F7F46CA}"/>
                </a:ext>
              </a:extLst>
            </p:cNvPr>
            <p:cNvGrpSpPr/>
            <p:nvPr/>
          </p:nvGrpSpPr>
          <p:grpSpPr>
            <a:xfrm>
              <a:off x="330200" y="1760424"/>
              <a:ext cx="5657012" cy="3855984"/>
              <a:chOff x="314689" y="2119078"/>
              <a:chExt cx="5019042" cy="3855984"/>
            </a:xfrm>
          </p:grpSpPr>
          <p:grpSp>
            <p:nvGrpSpPr>
              <p:cNvPr id="73" name="组合 72">
                <a:extLst>
                  <a:ext uri="{FF2B5EF4-FFF2-40B4-BE49-F238E27FC236}">
                    <a16:creationId xmlns:a16="http://schemas.microsoft.com/office/drawing/2014/main" id="{00E0C257-F3C5-B5B0-04DF-B72279CCED20}"/>
                  </a:ext>
                </a:extLst>
              </p:cNvPr>
              <p:cNvGrpSpPr>
                <a:grpSpLocks/>
              </p:cNvGrpSpPr>
              <p:nvPr/>
            </p:nvGrpSpPr>
            <p:grpSpPr>
              <a:xfrm>
                <a:off x="314689" y="2119078"/>
                <a:ext cx="5019042" cy="3855984"/>
                <a:chOff x="1076325" y="6997280"/>
                <a:chExt cx="3321778" cy="2077100"/>
              </a:xfrm>
            </p:grpSpPr>
            <p:grpSp>
              <p:nvGrpSpPr>
                <p:cNvPr id="75" name="组合 74">
                  <a:extLst>
                    <a:ext uri="{FF2B5EF4-FFF2-40B4-BE49-F238E27FC236}">
                      <a16:creationId xmlns:a16="http://schemas.microsoft.com/office/drawing/2014/main" id="{9813C73D-6E7E-E4CE-63CC-00B0C7B08816}"/>
                    </a:ext>
                  </a:extLst>
                </p:cNvPr>
                <p:cNvGrpSpPr/>
                <p:nvPr/>
              </p:nvGrpSpPr>
              <p:grpSpPr>
                <a:xfrm>
                  <a:off x="1261816" y="7175545"/>
                  <a:ext cx="2950798" cy="1898835"/>
                  <a:chOff x="747000" y="3712400"/>
                  <a:chExt cx="3120150" cy="1873987"/>
                </a:xfrm>
              </p:grpSpPr>
              <p:sp>
                <p:nvSpPr>
                  <p:cNvPr id="77" name="矩形: 圆角 76">
                    <a:extLst>
                      <a:ext uri="{FF2B5EF4-FFF2-40B4-BE49-F238E27FC236}">
                        <a16:creationId xmlns:a16="http://schemas.microsoft.com/office/drawing/2014/main" id="{32463FAF-8C28-2531-A96C-FDF0F26034B5}"/>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78" name="矩形: 圆角 77">
                    <a:extLst>
                      <a:ext uri="{FF2B5EF4-FFF2-40B4-BE49-F238E27FC236}">
                        <a16:creationId xmlns:a16="http://schemas.microsoft.com/office/drawing/2014/main" id="{798D9136-59D3-0E91-4EC0-0A03C64EB9CF}"/>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76" name="矩形: 圆角 75">
                  <a:extLst>
                    <a:ext uri="{FF2B5EF4-FFF2-40B4-BE49-F238E27FC236}">
                      <a16:creationId xmlns:a16="http://schemas.microsoft.com/office/drawing/2014/main" id="{7A04C0D2-50C6-BDC8-F755-BEBD85268792}"/>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74" name="任意多边形: 形状 73">
                <a:extLst>
                  <a:ext uri="{FF2B5EF4-FFF2-40B4-BE49-F238E27FC236}">
                    <a16:creationId xmlns:a16="http://schemas.microsoft.com/office/drawing/2014/main" id="{DDC9BA7A-835E-9E05-916C-456B59D3390F}"/>
                  </a:ext>
                </a:extLst>
              </p:cNvPr>
              <p:cNvSpPr/>
              <p:nvPr/>
            </p:nvSpPr>
            <p:spPr>
              <a:xfrm flipV="1">
                <a:off x="527553" y="2119084"/>
                <a:ext cx="4593313" cy="576694"/>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72" name="任意多边形: 形状 71">
              <a:extLst>
                <a:ext uri="{FF2B5EF4-FFF2-40B4-BE49-F238E27FC236}">
                  <a16:creationId xmlns:a16="http://schemas.microsoft.com/office/drawing/2014/main" id="{201B33EA-5F80-D57A-989B-255897980AB7}"/>
                </a:ext>
              </a:extLst>
            </p:cNvPr>
            <p:cNvSpPr/>
            <p:nvPr/>
          </p:nvSpPr>
          <p:spPr>
            <a:xfrm rot="10800000" flipV="1">
              <a:off x="447523" y="4939707"/>
              <a:ext cx="455753" cy="465974"/>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 name="文本占位符 1">
            <a:extLst>
              <a:ext uri="{FF2B5EF4-FFF2-40B4-BE49-F238E27FC236}">
                <a16:creationId xmlns:a16="http://schemas.microsoft.com/office/drawing/2014/main" id="{AB2D6E14-5765-79B0-0B80-392E946455D9}"/>
              </a:ext>
            </a:extLst>
          </p:cNvPr>
          <p:cNvSpPr>
            <a:spLocks noGrp="1"/>
          </p:cNvSpPr>
          <p:nvPr>
            <p:ph type="body" sz="quarter" idx="10"/>
          </p:nvPr>
        </p:nvSpPr>
        <p:spPr/>
        <p:txBody>
          <a:bodyPr/>
          <a:lstStyle/>
          <a:p>
            <a:r>
              <a:rPr lang="en-US" altLang="zh-CN" dirty="0">
                <a:latin typeface="Arial" panose="020B0604020202020204" pitchFamily="34" charset="0"/>
                <a:sym typeface="Arial" panose="020B0604020202020204" pitchFamily="34" charset="0"/>
              </a:rPr>
              <a:t>1. CHINET 2025</a:t>
            </a:r>
            <a:r>
              <a:rPr lang="zh-CN" altLang="en-US" dirty="0">
                <a:latin typeface="Arial" panose="020B0604020202020204" pitchFamily="34" charset="0"/>
                <a:sym typeface="Arial" panose="020B0604020202020204" pitchFamily="34" charset="0"/>
              </a:rPr>
              <a:t>年上半年细菌耐药监测结果</a:t>
            </a:r>
            <a:r>
              <a:rPr lang="en-US" altLang="zh-CN" dirty="0">
                <a:latin typeface="Arial" panose="020B0604020202020204" pitchFamily="34" charset="0"/>
                <a:sym typeface="Arial" panose="020B0604020202020204" pitchFamily="34" charset="0"/>
              </a:rPr>
              <a:t>; 2.</a:t>
            </a:r>
            <a:r>
              <a:rPr lang="zh-CN" altLang="en-US" dirty="0">
                <a:latin typeface="Arial" panose="020B0604020202020204" pitchFamily="34" charset="0"/>
                <a:sym typeface="Arial" panose="020B0604020202020204" pitchFamily="34" charset="0"/>
              </a:rPr>
              <a:t>陈佰义，等</a:t>
            </a:r>
            <a:r>
              <a:rPr lang="en-US" altLang="zh-CN" dirty="0">
                <a:latin typeface="Arial" panose="020B0604020202020204" pitchFamily="34" charset="0"/>
                <a:sym typeface="Arial" panose="020B0604020202020204" pitchFamily="34" charset="0"/>
              </a:rPr>
              <a:t>. </a:t>
            </a:r>
            <a:r>
              <a:rPr lang="zh-CN" altLang="en-US" dirty="0">
                <a:latin typeface="Arial" panose="020B0604020202020204" pitchFamily="34" charset="0"/>
                <a:sym typeface="Arial" panose="020B0604020202020204" pitchFamily="34" charset="0"/>
              </a:rPr>
              <a:t>中国鲍曼不动杆菌感染诊治与防控专家共识</a:t>
            </a:r>
            <a:r>
              <a:rPr lang="en-US" altLang="zh-CN" dirty="0">
                <a:latin typeface="Arial" panose="020B0604020202020204" pitchFamily="34" charset="0"/>
                <a:sym typeface="Arial" panose="020B0604020202020204" pitchFamily="34" charset="0"/>
              </a:rPr>
              <a:t>, </a:t>
            </a:r>
            <a:r>
              <a:rPr lang="zh-CN" altLang="en-US" dirty="0">
                <a:latin typeface="Arial" panose="020B0604020202020204" pitchFamily="34" charset="0"/>
                <a:sym typeface="Arial" panose="020B0604020202020204" pitchFamily="34" charset="0"/>
              </a:rPr>
              <a:t>中华医学杂志</a:t>
            </a:r>
            <a:r>
              <a:rPr lang="en-US" altLang="zh-CN" dirty="0">
                <a:latin typeface="Arial" panose="020B0604020202020204" pitchFamily="34" charset="0"/>
                <a:sym typeface="Arial" panose="020B0604020202020204" pitchFamily="34" charset="0"/>
              </a:rPr>
              <a:t>, 2012, 92 (2): 76-85;</a:t>
            </a:r>
            <a:r>
              <a:rPr lang="zh-CN" altLang="en-US" dirty="0">
                <a:latin typeface="Arial" panose="020B0604020202020204" pitchFamily="34" charset="0"/>
                <a:sym typeface="Arial" panose="020B0604020202020204" pitchFamily="34" charset="0"/>
              </a:rPr>
              <a:t> </a:t>
            </a:r>
            <a:endParaRPr lang="en-US" altLang="zh-CN" dirty="0">
              <a:latin typeface="Arial" panose="020B0604020202020204" pitchFamily="34" charset="0"/>
              <a:sym typeface="Arial" panose="020B0604020202020204" pitchFamily="34" charset="0"/>
            </a:endParaRPr>
          </a:p>
          <a:p>
            <a:r>
              <a:rPr lang="en-US" altLang="zh-CN" dirty="0">
                <a:latin typeface="Arial" panose="020B0604020202020204" pitchFamily="34" charset="0"/>
                <a:sym typeface="Arial" panose="020B0604020202020204" pitchFamily="34" charset="0"/>
              </a:rPr>
              <a:t>3. WHO Bacterial Priority Pathogens List, 2024; 4.ANTIMICROBIAL RESISTANCE THREATS in the United States, 2021-2022</a:t>
            </a:r>
            <a:endParaRPr lang="en-US" dirty="0">
              <a:latin typeface="Arial" panose="020B0604020202020204" pitchFamily="34" charset="0"/>
              <a:sym typeface="Arial" panose="020B0604020202020204" pitchFamily="34" charset="0"/>
            </a:endParaRPr>
          </a:p>
        </p:txBody>
      </p:sp>
      <p:sp>
        <p:nvSpPr>
          <p:cNvPr id="9" name="文本占位符 2">
            <a:extLst>
              <a:ext uri="{FF2B5EF4-FFF2-40B4-BE49-F238E27FC236}">
                <a16:creationId xmlns:a16="http://schemas.microsoft.com/office/drawing/2014/main" id="{7DE00399-E144-17FD-2593-3DD352251525}"/>
              </a:ext>
            </a:extLst>
          </p:cNvPr>
          <p:cNvSpPr>
            <a:spLocks noGrp="1"/>
          </p:cNvSpPr>
          <p:nvPr>
            <p:ph type="body" sz="quarter" idx="11"/>
          </p:nvPr>
        </p:nvSpPr>
        <p:spPr/>
        <p:txBody>
          <a:bodyPr wrap="square" lIns="91440" tIns="45720" rIns="91440" bIns="45720" anchor="ctr">
            <a:noAutofit/>
          </a:bodyPr>
          <a:lstStyle/>
          <a:p>
            <a:r>
              <a:rPr lang="zh-CN" altLang="en-US" dirty="0">
                <a:latin typeface="Arial" panose="020B0604020202020204" pitchFamily="34" charset="0"/>
                <a:sym typeface="Arial" panose="020B0604020202020204" pitchFamily="34" charset="0"/>
              </a:rPr>
              <a:t>中国</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对大多数常用抗菌药的耐药率高，</a:t>
            </a:r>
            <a:r>
              <a:rPr lang="en-US" altLang="zh-CN" dirty="0">
                <a:latin typeface="Arial" panose="020B0604020202020204" pitchFamily="34" charset="0"/>
                <a:sym typeface="Arial" panose="020B0604020202020204" pitchFamily="34" charset="0"/>
              </a:rPr>
              <a:t>WHO</a:t>
            </a:r>
            <a:r>
              <a:rPr lang="zh-CN" altLang="en-US" dirty="0">
                <a:latin typeface="Arial" panose="020B0604020202020204" pitchFamily="34" charset="0"/>
                <a:sym typeface="Arial" panose="020B0604020202020204" pitchFamily="34" charset="0"/>
              </a:rPr>
              <a:t>将</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列为最迫切需要新型抗生素的细菌病原体</a:t>
            </a:r>
          </a:p>
        </p:txBody>
      </p:sp>
      <p:sp>
        <p:nvSpPr>
          <p:cNvPr id="30" name="文本框 29">
            <a:extLst>
              <a:ext uri="{FF2B5EF4-FFF2-40B4-BE49-F238E27FC236}">
                <a16:creationId xmlns:a16="http://schemas.microsoft.com/office/drawing/2014/main" id="{33283485-4F74-E466-5EA0-4EA4ED501CAA}"/>
              </a:ext>
            </a:extLst>
          </p:cNvPr>
          <p:cNvSpPr txBox="1"/>
          <p:nvPr/>
        </p:nvSpPr>
        <p:spPr>
          <a:xfrm>
            <a:off x="1450146" y="5727758"/>
            <a:ext cx="9291709" cy="338554"/>
          </a:xfrm>
          <a:prstGeom prst="rect">
            <a:avLst/>
          </a:prstGeom>
          <a:noFill/>
        </p:spPr>
        <p:txBody>
          <a:bodyPr wrap="square">
            <a:spAutoFit/>
          </a:bodyPr>
          <a:lstStyle/>
          <a:p>
            <a:pPr algn="ctr"/>
            <a:r>
              <a:rPr lang="en-US" altLang="zh-CN" sz="1600" b="1" dirty="0">
                <a:solidFill>
                  <a:srgbClr val="0098B9"/>
                </a:solidFill>
                <a:latin typeface="Arial" panose="020B0604020202020204" pitchFamily="34" charset="0"/>
                <a:ea typeface="HarmonyOS Sans SC" panose="00000500000000000000" pitchFamily="2" charset="-122"/>
                <a:sym typeface="Arial" panose="020B0604020202020204" pitchFamily="34" charset="0"/>
              </a:rPr>
              <a:t>CRAB</a:t>
            </a:r>
            <a:r>
              <a:rPr lang="zh-CN" altLang="en-US" sz="1600" b="1" dirty="0">
                <a:solidFill>
                  <a:srgbClr val="0098B9"/>
                </a:solidFill>
                <a:latin typeface="Arial" panose="020B0604020202020204" pitchFamily="34" charset="0"/>
                <a:ea typeface="HarmonyOS Sans SC" panose="00000500000000000000" pitchFamily="2" charset="-122"/>
                <a:sym typeface="Arial" panose="020B0604020202020204" pitchFamily="34" charset="0"/>
              </a:rPr>
              <a:t>被美国</a:t>
            </a:r>
            <a:r>
              <a:rPr lang="en-US" altLang="zh-CN" sz="1600" b="1" dirty="0">
                <a:solidFill>
                  <a:srgbClr val="0098B9"/>
                </a:solidFill>
                <a:latin typeface="Arial" panose="020B0604020202020204" pitchFamily="34" charset="0"/>
                <a:ea typeface="HarmonyOS Sans SC" panose="00000500000000000000" pitchFamily="2" charset="-122"/>
                <a:sym typeface="Arial" panose="020B0604020202020204" pitchFamily="34" charset="0"/>
              </a:rPr>
              <a:t>CDC</a:t>
            </a:r>
            <a:r>
              <a:rPr lang="zh-CN" altLang="en-US" sz="1600" b="1" dirty="0">
                <a:solidFill>
                  <a:srgbClr val="0098B9"/>
                </a:solidFill>
                <a:latin typeface="Arial" panose="020B0604020202020204" pitchFamily="34" charset="0"/>
                <a:ea typeface="HarmonyOS Sans SC" panose="00000500000000000000" pitchFamily="2" charset="-122"/>
                <a:sym typeface="Arial" panose="020B0604020202020204" pitchFamily="34" charset="0"/>
              </a:rPr>
              <a:t>列为耐药性威胁“紧急”，被</a:t>
            </a:r>
            <a:r>
              <a:rPr lang="en-US" altLang="zh-CN" sz="1600" b="1" dirty="0">
                <a:solidFill>
                  <a:srgbClr val="0098B9"/>
                </a:solidFill>
                <a:latin typeface="Arial" panose="020B0604020202020204" pitchFamily="34" charset="0"/>
                <a:ea typeface="HarmonyOS Sans SC" panose="00000500000000000000" pitchFamily="2" charset="-122"/>
                <a:sym typeface="Arial" panose="020B0604020202020204" pitchFamily="34" charset="0"/>
              </a:rPr>
              <a:t>WHO</a:t>
            </a:r>
            <a:r>
              <a:rPr lang="zh-CN" altLang="en-US" sz="1600" b="1" dirty="0">
                <a:solidFill>
                  <a:srgbClr val="0098B9"/>
                </a:solidFill>
                <a:latin typeface="Arial" panose="020B0604020202020204" pitchFamily="34" charset="0"/>
                <a:ea typeface="HarmonyOS Sans SC" panose="00000500000000000000" pitchFamily="2" charset="-122"/>
                <a:sym typeface="Arial" panose="020B0604020202020204" pitchFamily="34" charset="0"/>
              </a:rPr>
              <a:t>列为最迫切需要新型抗生素的细菌病原体</a:t>
            </a:r>
            <a:r>
              <a:rPr lang="en-US" altLang="zh-CN" sz="1600" b="1" baseline="30000" dirty="0">
                <a:solidFill>
                  <a:srgbClr val="0098B9"/>
                </a:solidFill>
                <a:latin typeface="Arial" panose="020B0604020202020204" pitchFamily="34" charset="0"/>
                <a:ea typeface="HarmonyOS Sans SC" panose="00000500000000000000" pitchFamily="2" charset="-122"/>
                <a:sym typeface="Arial" panose="020B0604020202020204" pitchFamily="34" charset="0"/>
              </a:rPr>
              <a:t>3,4</a:t>
            </a:r>
            <a:endParaRPr lang="zh-CN" altLang="en-US" sz="1600" b="1" baseline="30000" dirty="0">
              <a:solidFill>
                <a:srgbClr val="0098B9"/>
              </a:solidFill>
              <a:latin typeface="Arial" panose="020B0604020202020204" pitchFamily="34" charset="0"/>
              <a:ea typeface="HarmonyOS Sans SC" panose="00000500000000000000" pitchFamily="2" charset="-122"/>
              <a:sym typeface="Arial" panose="020B0604020202020204" pitchFamily="34" charset="0"/>
            </a:endParaRPr>
          </a:p>
        </p:txBody>
      </p:sp>
      <p:graphicFrame>
        <p:nvGraphicFramePr>
          <p:cNvPr id="10" name="图表 9">
            <a:extLst>
              <a:ext uri="{FF2B5EF4-FFF2-40B4-BE49-F238E27FC236}">
                <a16:creationId xmlns:a16="http://schemas.microsoft.com/office/drawing/2014/main" id="{B37010A8-F6B8-DB2F-2675-5463ECFCEF47}"/>
              </a:ext>
            </a:extLst>
          </p:cNvPr>
          <p:cNvGraphicFramePr>
            <a:graphicFrameLocks/>
          </p:cNvGraphicFramePr>
          <p:nvPr>
            <p:extLst>
              <p:ext uri="{D42A27DB-BD31-4B8C-83A1-F6EECF244321}">
                <p14:modId xmlns:p14="http://schemas.microsoft.com/office/powerpoint/2010/main" val="2125049662"/>
              </p:ext>
            </p:extLst>
          </p:nvPr>
        </p:nvGraphicFramePr>
        <p:xfrm>
          <a:off x="466725" y="3003442"/>
          <a:ext cx="5438775" cy="2565379"/>
        </p:xfrm>
        <a:graphic>
          <a:graphicData uri="http://schemas.openxmlformats.org/drawingml/2006/chart">
            <c:chart xmlns:c="http://schemas.openxmlformats.org/drawingml/2006/chart" xmlns:r="http://schemas.openxmlformats.org/officeDocument/2006/relationships" r:id="rId3"/>
          </a:graphicData>
        </a:graphic>
      </p:graphicFrame>
      <p:sp>
        <p:nvSpPr>
          <p:cNvPr id="18" name="矩形: 圆角 17">
            <a:extLst>
              <a:ext uri="{FF2B5EF4-FFF2-40B4-BE49-F238E27FC236}">
                <a16:creationId xmlns:a16="http://schemas.microsoft.com/office/drawing/2014/main" id="{A9499FC8-48EA-2579-00C8-1B78426A78C9}"/>
              </a:ext>
            </a:extLst>
          </p:cNvPr>
          <p:cNvSpPr/>
          <p:nvPr/>
        </p:nvSpPr>
        <p:spPr>
          <a:xfrm>
            <a:off x="4022087" y="3229327"/>
            <a:ext cx="243800" cy="1702930"/>
          </a:xfrm>
          <a:prstGeom prst="roundRect">
            <a:avLst>
              <a:gd name="adj" fmla="val 2499"/>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7" name="矩形: 圆角 16">
            <a:extLst>
              <a:ext uri="{FF2B5EF4-FFF2-40B4-BE49-F238E27FC236}">
                <a16:creationId xmlns:a16="http://schemas.microsoft.com/office/drawing/2014/main" id="{6F0D1069-C6E6-56DA-D979-24638F620D12}"/>
              </a:ext>
            </a:extLst>
          </p:cNvPr>
          <p:cNvSpPr/>
          <p:nvPr/>
        </p:nvSpPr>
        <p:spPr>
          <a:xfrm>
            <a:off x="4947982" y="3229327"/>
            <a:ext cx="243800" cy="1702930"/>
          </a:xfrm>
          <a:prstGeom prst="roundRect">
            <a:avLst>
              <a:gd name="adj" fmla="val 2499"/>
            </a:avLst>
          </a:prstGeom>
          <a:solidFill>
            <a:schemeClr val="accent2">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73A7E49E-9FC0-E67D-6C08-206034D942CD}"/>
              </a:ext>
            </a:extLst>
          </p:cNvPr>
          <p:cNvSpPr txBox="1"/>
          <p:nvPr/>
        </p:nvSpPr>
        <p:spPr>
          <a:xfrm>
            <a:off x="7456021" y="2320928"/>
            <a:ext cx="3094117" cy="523220"/>
          </a:xfrm>
          <a:prstGeom prst="rect">
            <a:avLst/>
          </a:prstGeom>
          <a:noFill/>
        </p:spPr>
        <p:txBody>
          <a:bodyPr wrap="none" anchor="ctr" anchorCtr="0">
            <a:spAutoFit/>
          </a:bodyPr>
          <a:lstStyle/>
          <a:p>
            <a:pPr algn="ctr"/>
            <a:r>
              <a:rPr lang="zh-CN" altLang="en-US"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中国</a:t>
            </a:r>
            <a:r>
              <a:rPr lang="en-US" altLang="zh-CN"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CRAB</a:t>
            </a:r>
            <a:r>
              <a:rPr lang="zh-CN" altLang="en-US"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对常用抗菌药的耐药率</a:t>
            </a:r>
            <a:endParaRPr lang="en-US" altLang="zh-CN"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endParaRPr>
          </a:p>
          <a:p>
            <a:pPr algn="ctr"/>
            <a:r>
              <a:rPr lang="en-US" altLang="zh-CN"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a:t>
            </a:r>
            <a:r>
              <a:rPr lang="pt-BR" altLang="zh-CN"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n=10352</a:t>
            </a:r>
            <a:r>
              <a:rPr lang="zh-CN" altLang="pt-BR"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a:t>
            </a:r>
            <a:r>
              <a:rPr lang="pt-BR" altLang="zh-CN"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CHINET 2025</a:t>
            </a:r>
            <a:r>
              <a:rPr lang="zh-CN" altLang="pt-BR"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年上半年</a:t>
            </a:r>
            <a:r>
              <a:rPr lang="en-US" altLang="zh-CN"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a:t>
            </a:r>
            <a:r>
              <a:rPr lang="en-US" altLang="zh-CN" sz="1400" b="1" baseline="300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1</a:t>
            </a:r>
          </a:p>
        </p:txBody>
      </p:sp>
      <p:sp>
        <p:nvSpPr>
          <p:cNvPr id="5" name="文本框 4">
            <a:extLst>
              <a:ext uri="{FF2B5EF4-FFF2-40B4-BE49-F238E27FC236}">
                <a16:creationId xmlns:a16="http://schemas.microsoft.com/office/drawing/2014/main" id="{5C6A7876-F6FC-6DEF-1357-EA3148BF985C}"/>
              </a:ext>
            </a:extLst>
          </p:cNvPr>
          <p:cNvSpPr txBox="1"/>
          <p:nvPr/>
        </p:nvSpPr>
        <p:spPr>
          <a:xfrm>
            <a:off x="1491019" y="2320929"/>
            <a:ext cx="3416320" cy="523220"/>
          </a:xfrm>
          <a:prstGeom prst="rect">
            <a:avLst/>
          </a:prstGeom>
          <a:noFill/>
        </p:spPr>
        <p:txBody>
          <a:bodyPr wrap="none" anchor="ctr" anchorCtr="0">
            <a:spAutoFit/>
          </a:bodyPr>
          <a:lstStyle/>
          <a:p>
            <a:pPr algn="ctr"/>
            <a:r>
              <a:rPr lang="zh-CN" altLang="en-US"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中国不动杆菌属对常用抗菌药物的耐药率</a:t>
            </a:r>
            <a:endParaRPr lang="en-US" altLang="zh-CN"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endParaRPr>
          </a:p>
          <a:p>
            <a:pPr algn="ctr"/>
            <a:r>
              <a:rPr lang="en-US" altLang="zh-CN"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a:t>
            </a:r>
            <a:r>
              <a:rPr lang="pt-BR" altLang="zh-CN" sz="1400" b="1" dirty="0">
                <a:solidFill>
                  <a:prstClr val="white"/>
                </a:solidFill>
                <a:latin typeface="HarmonyOS Sans SC" panose="00000500000000000000" pitchFamily="2" charset="-122"/>
                <a:ea typeface="HarmonyOS Sans SC" panose="00000500000000000000" pitchFamily="2" charset="-122"/>
                <a:sym typeface="微软雅黑" panose="020B0503020204020204" pitchFamily="34" charset="-122"/>
              </a:rPr>
              <a:t>n=15428</a:t>
            </a:r>
            <a:r>
              <a:rPr lang="zh-CN" altLang="pt-BR" sz="1400" b="1" dirty="0">
                <a:solidFill>
                  <a:prstClr val="white"/>
                </a:solidFill>
                <a:latin typeface="HarmonyOS Sans SC" panose="00000500000000000000" pitchFamily="2" charset="-122"/>
                <a:ea typeface="HarmonyOS Sans SC" panose="00000500000000000000" pitchFamily="2" charset="-122"/>
                <a:sym typeface="微软雅黑" panose="020B0503020204020204" pitchFamily="34" charset="-122"/>
              </a:rPr>
              <a:t>，</a:t>
            </a:r>
            <a:r>
              <a:rPr lang="pt-BR" altLang="zh-CN" sz="1400" b="1" dirty="0">
                <a:solidFill>
                  <a:prstClr val="white"/>
                </a:solidFill>
                <a:latin typeface="HarmonyOS Sans SC" panose="00000500000000000000" pitchFamily="2" charset="-122"/>
                <a:ea typeface="HarmonyOS Sans SC" panose="00000500000000000000" pitchFamily="2" charset="-122"/>
                <a:sym typeface="微软雅黑" panose="020B0503020204020204" pitchFamily="34" charset="-122"/>
              </a:rPr>
              <a:t>CHINET 2025</a:t>
            </a:r>
            <a:r>
              <a:rPr lang="zh-CN" altLang="pt-BR" sz="1400" b="1" dirty="0">
                <a:solidFill>
                  <a:prstClr val="white"/>
                </a:solidFill>
                <a:latin typeface="HarmonyOS Sans SC" panose="00000500000000000000" pitchFamily="2" charset="-122"/>
                <a:ea typeface="HarmonyOS Sans SC" panose="00000500000000000000" pitchFamily="2" charset="-122"/>
                <a:sym typeface="微软雅黑" panose="020B0503020204020204" pitchFamily="34" charset="-122"/>
              </a:rPr>
              <a:t>年</a:t>
            </a:r>
            <a:r>
              <a:rPr lang="zh-CN" altLang="en-US" sz="1400" b="1" dirty="0">
                <a:solidFill>
                  <a:prstClr val="white"/>
                </a:solidFill>
                <a:latin typeface="HarmonyOS Sans SC" panose="00000500000000000000" pitchFamily="2" charset="-122"/>
                <a:ea typeface="HarmonyOS Sans SC" panose="00000500000000000000" pitchFamily="2" charset="-122"/>
                <a:sym typeface="微软雅黑" panose="020B0503020204020204" pitchFamily="34" charset="-122"/>
              </a:rPr>
              <a:t>上半年</a:t>
            </a:r>
            <a:r>
              <a:rPr lang="en-US" altLang="zh-CN" sz="1400" b="1"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a:t>
            </a:r>
            <a:r>
              <a:rPr lang="en-US" altLang="zh-CN" sz="1400" b="1" baseline="30000" dirty="0">
                <a:solidFill>
                  <a:schemeClr val="bg1"/>
                </a:solidFill>
                <a:latin typeface="Arial" panose="020B0604020202020204" pitchFamily="34" charset="0"/>
                <a:ea typeface="HarmonyOS Sans SC" panose="00000500000000000000" pitchFamily="2" charset="-122"/>
                <a:cs typeface="+mn-ea"/>
                <a:sym typeface="Arial" panose="020B0604020202020204" pitchFamily="34" charset="0"/>
              </a:rPr>
              <a:t>1</a:t>
            </a:r>
          </a:p>
        </p:txBody>
      </p:sp>
      <p:grpSp>
        <p:nvGrpSpPr>
          <p:cNvPr id="79" name="组合 78">
            <a:extLst>
              <a:ext uri="{FF2B5EF4-FFF2-40B4-BE49-F238E27FC236}">
                <a16:creationId xmlns:a16="http://schemas.microsoft.com/office/drawing/2014/main" id="{9E5C4CA3-FF20-313A-2ECF-045C90A1A2E2}"/>
              </a:ext>
            </a:extLst>
          </p:cNvPr>
          <p:cNvGrpSpPr>
            <a:grpSpLocks/>
          </p:cNvGrpSpPr>
          <p:nvPr/>
        </p:nvGrpSpPr>
        <p:grpSpPr>
          <a:xfrm>
            <a:off x="368300" y="1051293"/>
            <a:ext cx="11455400" cy="1157517"/>
            <a:chOff x="577811" y="1885480"/>
            <a:chExt cx="21552289" cy="1799721"/>
          </a:xfrm>
        </p:grpSpPr>
        <p:sp>
          <p:nvSpPr>
            <p:cNvPr id="80" name="矩形: 圆角 79">
              <a:extLst>
                <a:ext uri="{FF2B5EF4-FFF2-40B4-BE49-F238E27FC236}">
                  <a16:creationId xmlns:a16="http://schemas.microsoft.com/office/drawing/2014/main" id="{8758BB4D-4DA7-DE23-2655-0FD3368214D6}"/>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81" name="矩形: 圆角 80">
              <a:extLst>
                <a:ext uri="{FF2B5EF4-FFF2-40B4-BE49-F238E27FC236}">
                  <a16:creationId xmlns:a16="http://schemas.microsoft.com/office/drawing/2014/main" id="{08522CB7-E5B2-C31E-B43E-2A79380D3B9C}"/>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82" name="文本框 81">
            <a:extLst>
              <a:ext uri="{FF2B5EF4-FFF2-40B4-BE49-F238E27FC236}">
                <a16:creationId xmlns:a16="http://schemas.microsoft.com/office/drawing/2014/main" id="{A47822C4-E3C2-251D-12CD-DFEECD255904}"/>
              </a:ext>
            </a:extLst>
          </p:cNvPr>
          <p:cNvSpPr txBox="1">
            <a:spLocks/>
          </p:cNvSpPr>
          <p:nvPr/>
        </p:nvSpPr>
        <p:spPr>
          <a:xfrm>
            <a:off x="472033" y="1072307"/>
            <a:ext cx="11348492" cy="1104148"/>
          </a:xfrm>
          <a:prstGeom prst="rect">
            <a:avLst/>
          </a:prstGeom>
          <a:noFill/>
        </p:spPr>
        <p:txBody>
          <a:bodyPr wrap="square" lIns="91440" tIns="45720" rIns="91440" bIns="45720">
            <a:spAutoFit/>
          </a:bodyPr>
          <a:lstStyle/>
          <a:p>
            <a:pPr marL="285750" indent="-285750" algn="just">
              <a:lnSpc>
                <a:spcPct val="120000"/>
              </a:lnSpc>
              <a:buFont typeface="Wingdings" panose="05000000000000000000" pitchFamily="2" charset="2"/>
              <a:buChar char="Ø"/>
            </a:pP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AB</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耐药情况严重，对碳青霉烯类的耐药率</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&gt;70%</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，仅少数药物敏感</a:t>
            </a:r>
            <a:r>
              <a:rPr lang="en-US" altLang="zh-CN"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，应根据药敏结果选药，且通常采用联合用药</a:t>
            </a:r>
            <a:r>
              <a:rPr lang="en-US" altLang="zh-CN"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2</a:t>
            </a:r>
          </a:p>
          <a:p>
            <a:pPr marL="285750" indent="-285750" algn="just">
              <a:lnSpc>
                <a:spcPct val="120000"/>
              </a:lnSpc>
              <a:buFont typeface="Wingdings" panose="05000000000000000000" pitchFamily="2" charset="2"/>
              <a:buChar char="Ø"/>
            </a:pP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CHINET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报告的我国分离的</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CRAB</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对头孢吡肟、头孢他啶、亚胺培南、美罗培南、哌拉西林等</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β-</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内酰胺类药物的耐药率均</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&gt;90%</a:t>
            </a:r>
            <a:r>
              <a:rPr lang="en-US" altLang="zh-CN"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p>
          <a:p>
            <a:pPr marL="285750" indent="-285750" algn="just">
              <a:lnSpc>
                <a:spcPct val="120000"/>
              </a:lnSpc>
              <a:buFont typeface="Wingdings" panose="05000000000000000000" pitchFamily="2" charset="2"/>
              <a:buChar char="Ø"/>
            </a:pP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CRAB</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对常用</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β-</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内酰胺类</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/β-</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内酰胺酶抑制剂的耐药率也很高，头孢哌酮</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舒巴坦、氨苄西林</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舒巴坦和哌拉西林</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他唑巴坦的耐药率分别为</a:t>
            </a: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74.5%</a:t>
            </a:r>
            <a:r>
              <a:rPr lang="zh-CN" altLang="en-US"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a:t>
            </a: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92.9%</a:t>
            </a:r>
            <a:r>
              <a:rPr lang="zh-CN" altLang="en-US"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和</a:t>
            </a:r>
            <a:r>
              <a:rPr lang="en-US" altLang="zh-CN" sz="1400" dirty="0">
                <a:solidFill>
                  <a:prstClr val="black"/>
                </a:solidFill>
                <a:latin typeface="HarmonyOS Sans SC" panose="00000500000000000000" pitchFamily="2" charset="-122"/>
                <a:ea typeface="HarmonyOS Sans SC" panose="00000500000000000000" pitchFamily="2" charset="-122"/>
                <a:cs typeface="+mn-ea"/>
                <a:sym typeface="Pfizer Tomorrow" panose="02010503040201060303" pitchFamily="50" charset="0"/>
              </a:rPr>
              <a:t>99.7% </a:t>
            </a:r>
            <a:r>
              <a:rPr lang="en-US" altLang="zh-CN" sz="1400" baseline="300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1</a:t>
            </a:r>
          </a:p>
        </p:txBody>
      </p:sp>
      <p:sp>
        <p:nvSpPr>
          <p:cNvPr id="3" name="文本占位符 4">
            <a:extLst>
              <a:ext uri="{FF2B5EF4-FFF2-40B4-BE49-F238E27FC236}">
                <a16:creationId xmlns:a16="http://schemas.microsoft.com/office/drawing/2014/main" id="{247DFAEF-1557-0724-80F3-CCA614B25E64}"/>
              </a:ext>
            </a:extLst>
          </p:cNvPr>
          <p:cNvSpPr>
            <a:spLocks noGrp="1"/>
          </p:cNvSpPr>
          <p:nvPr>
            <p:ph type="body" sz="quarter" idx="12"/>
          </p:nvPr>
        </p:nvSpPr>
        <p:spPr>
          <a:xfrm>
            <a:off x="290790" y="6026298"/>
            <a:ext cx="11820524" cy="215444"/>
          </a:xfrm>
        </p:spPr>
        <p:txBody>
          <a:bodyPr/>
          <a:lstStyle/>
          <a:p>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：鲍曼不动杆菌；</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：碳青霉烯类耐药的鲍曼不动杆菌；</a:t>
            </a:r>
            <a:r>
              <a:rPr lang="en-US" altLang="zh-CN" dirty="0">
                <a:latin typeface="Arial" panose="020B0604020202020204" pitchFamily="34" charset="0"/>
                <a:sym typeface="Arial" panose="020B0604020202020204" pitchFamily="34" charset="0"/>
              </a:rPr>
              <a:t>CHINET</a:t>
            </a:r>
            <a:r>
              <a:rPr lang="zh-CN" altLang="en-US" dirty="0">
                <a:latin typeface="Arial" panose="020B0604020202020204" pitchFamily="34" charset="0"/>
                <a:sym typeface="Arial" panose="020B0604020202020204" pitchFamily="34" charset="0"/>
              </a:rPr>
              <a:t>：中国细菌耐药监测网；</a:t>
            </a:r>
            <a:r>
              <a:rPr lang="en-US" altLang="zh-CN" dirty="0">
                <a:latin typeface="Arial" panose="020B0604020202020204" pitchFamily="34" charset="0"/>
                <a:sym typeface="Arial" panose="020B0604020202020204" pitchFamily="34" charset="0"/>
              </a:rPr>
              <a:t>CDC</a:t>
            </a:r>
            <a:r>
              <a:rPr lang="zh-CN" altLang="en-US" dirty="0">
                <a:latin typeface="Arial" panose="020B0604020202020204" pitchFamily="34" charset="0"/>
                <a:sym typeface="Arial" panose="020B0604020202020204" pitchFamily="34" charset="0"/>
              </a:rPr>
              <a:t>：美国疾病防治中心；</a:t>
            </a:r>
            <a:r>
              <a:rPr lang="en-US" altLang="zh-CN" dirty="0">
                <a:latin typeface="Arial" panose="020B0604020202020204" pitchFamily="34" charset="0"/>
                <a:sym typeface="Arial" panose="020B0604020202020204" pitchFamily="34" charset="0"/>
              </a:rPr>
              <a:t>WHO</a:t>
            </a:r>
            <a:r>
              <a:rPr lang="zh-CN" altLang="en-US" dirty="0">
                <a:latin typeface="Arial" panose="020B0604020202020204" pitchFamily="34" charset="0"/>
                <a:sym typeface="Arial" panose="020B0604020202020204" pitchFamily="34" charset="0"/>
              </a:rPr>
              <a:t>：世界卫生组织</a:t>
            </a:r>
          </a:p>
        </p:txBody>
      </p:sp>
      <p:graphicFrame>
        <p:nvGraphicFramePr>
          <p:cNvPr id="6" name="图表 5">
            <a:extLst>
              <a:ext uri="{FF2B5EF4-FFF2-40B4-BE49-F238E27FC236}">
                <a16:creationId xmlns:a16="http://schemas.microsoft.com/office/drawing/2014/main" id="{7D0F0A60-3934-4691-0F44-E46A4A996263}"/>
              </a:ext>
            </a:extLst>
          </p:cNvPr>
          <p:cNvGraphicFramePr>
            <a:graphicFrameLocks/>
          </p:cNvGraphicFramePr>
          <p:nvPr>
            <p:extLst>
              <p:ext uri="{D42A27DB-BD31-4B8C-83A1-F6EECF244321}">
                <p14:modId xmlns:p14="http://schemas.microsoft.com/office/powerpoint/2010/main" val="1632392449"/>
              </p:ext>
            </p:extLst>
          </p:nvPr>
        </p:nvGraphicFramePr>
        <p:xfrm>
          <a:off x="6202431" y="2792431"/>
          <a:ext cx="5554506" cy="295099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0261899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1C07A-83AC-34C6-CA9B-0DF2C7CC7750}"/>
            </a:ext>
          </a:extLst>
        </p:cNvPr>
        <p:cNvGrpSpPr/>
        <p:nvPr/>
      </p:nvGrpSpPr>
      <p:grpSpPr>
        <a:xfrm>
          <a:off x="0" y="0"/>
          <a:ext cx="0" cy="0"/>
          <a:chOff x="0" y="0"/>
          <a:chExt cx="0" cy="0"/>
        </a:xfrm>
      </p:grpSpPr>
      <p:grpSp>
        <p:nvGrpSpPr>
          <p:cNvPr id="7" name="组合 6">
            <a:extLst>
              <a:ext uri="{FF2B5EF4-FFF2-40B4-BE49-F238E27FC236}">
                <a16:creationId xmlns:a16="http://schemas.microsoft.com/office/drawing/2014/main" id="{61BB31CC-A68A-AFF7-BA24-17B413978D36}"/>
              </a:ext>
            </a:extLst>
          </p:cNvPr>
          <p:cNvGrpSpPr/>
          <p:nvPr/>
        </p:nvGrpSpPr>
        <p:grpSpPr>
          <a:xfrm>
            <a:off x="371475" y="1030263"/>
            <a:ext cx="6459539" cy="4345160"/>
            <a:chOff x="371475" y="1030241"/>
            <a:chExt cx="6459539" cy="4395628"/>
          </a:xfrm>
        </p:grpSpPr>
        <p:sp>
          <p:nvSpPr>
            <p:cNvPr id="13" name="矩形: 圆角 12">
              <a:extLst>
                <a:ext uri="{FF2B5EF4-FFF2-40B4-BE49-F238E27FC236}">
                  <a16:creationId xmlns:a16="http://schemas.microsoft.com/office/drawing/2014/main" id="{EC33977B-04C2-2A87-7E11-9763672B5C88}"/>
                </a:ext>
              </a:extLst>
            </p:cNvPr>
            <p:cNvSpPr/>
            <p:nvPr/>
          </p:nvSpPr>
          <p:spPr>
            <a:xfrm>
              <a:off x="371475" y="1032207"/>
              <a:ext cx="6459539" cy="4393662"/>
            </a:xfrm>
            <a:prstGeom prst="roundRect">
              <a:avLst>
                <a:gd name="adj" fmla="val 214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sym typeface="Arial" panose="020B0604020202020204" pitchFamily="34" charset="0"/>
              </a:endParaRPr>
            </a:p>
          </p:txBody>
        </p:sp>
        <p:sp>
          <p:nvSpPr>
            <p:cNvPr id="5" name="任意多边形: 形状 4">
              <a:extLst>
                <a:ext uri="{FF2B5EF4-FFF2-40B4-BE49-F238E27FC236}">
                  <a16:creationId xmlns:a16="http://schemas.microsoft.com/office/drawing/2014/main" id="{DEDE5914-D84D-FA63-AAE8-881E6509693F}"/>
                </a:ext>
              </a:extLst>
            </p:cNvPr>
            <p:cNvSpPr/>
            <p:nvPr/>
          </p:nvSpPr>
          <p:spPr>
            <a:xfrm flipV="1">
              <a:off x="811547" y="1032207"/>
              <a:ext cx="5579395" cy="361606"/>
            </a:xfrm>
            <a:custGeom>
              <a:avLst/>
              <a:gdLst>
                <a:gd name="connsiteX0" fmla="*/ 0 w 4835148"/>
                <a:gd name="connsiteY0" fmla="*/ 325369 h 325369"/>
                <a:gd name="connsiteX1" fmla="*/ 618298 w 4835148"/>
                <a:gd name="connsiteY1" fmla="*/ 325369 h 325369"/>
                <a:gd name="connsiteX2" fmla="*/ 937056 w 4835148"/>
                <a:gd name="connsiteY2" fmla="*/ 325369 h 325369"/>
                <a:gd name="connsiteX3" fmla="*/ 1194032 w 4835148"/>
                <a:gd name="connsiteY3" fmla="*/ 325369 h 325369"/>
                <a:gd name="connsiteX4" fmla="*/ 1294806 w 4835148"/>
                <a:gd name="connsiteY4" fmla="*/ 325369 h 325369"/>
                <a:gd name="connsiteX5" fmla="*/ 1512790 w 4835148"/>
                <a:gd name="connsiteY5" fmla="*/ 325369 h 325369"/>
                <a:gd name="connsiteX6" fmla="*/ 1613565 w 4835148"/>
                <a:gd name="connsiteY6" fmla="*/ 325369 h 325369"/>
                <a:gd name="connsiteX7" fmla="*/ 1870540 w 4835148"/>
                <a:gd name="connsiteY7" fmla="*/ 325369 h 325369"/>
                <a:gd name="connsiteX8" fmla="*/ 2189299 w 4835148"/>
                <a:gd name="connsiteY8" fmla="*/ 325369 h 325369"/>
                <a:gd name="connsiteX9" fmla="*/ 2807596 w 4835148"/>
                <a:gd name="connsiteY9" fmla="*/ 325369 h 325369"/>
                <a:gd name="connsiteX10" fmla="*/ 2807593 w 4835148"/>
                <a:gd name="connsiteY10" fmla="*/ 325368 h 325369"/>
                <a:gd name="connsiteX11" fmla="*/ 2964609 w 4835148"/>
                <a:gd name="connsiteY11" fmla="*/ 325368 h 325369"/>
                <a:gd name="connsiteX12" fmla="*/ 3221584 w 4835148"/>
                <a:gd name="connsiteY12" fmla="*/ 325368 h 325369"/>
                <a:gd name="connsiteX13" fmla="*/ 3322358 w 4835148"/>
                <a:gd name="connsiteY13" fmla="*/ 325368 h 325369"/>
                <a:gd name="connsiteX14" fmla="*/ 3540343 w 4835148"/>
                <a:gd name="connsiteY14" fmla="*/ 325368 h 325369"/>
                <a:gd name="connsiteX15" fmla="*/ 3641117 w 4835148"/>
                <a:gd name="connsiteY15" fmla="*/ 325368 h 325369"/>
                <a:gd name="connsiteX16" fmla="*/ 3898092 w 4835148"/>
                <a:gd name="connsiteY16" fmla="*/ 325368 h 325369"/>
                <a:gd name="connsiteX17" fmla="*/ 4216851 w 4835148"/>
                <a:gd name="connsiteY17" fmla="*/ 325368 h 325369"/>
                <a:gd name="connsiteX18" fmla="*/ 4835148 w 4835148"/>
                <a:gd name="connsiteY18" fmla="*/ 325368 h 325369"/>
                <a:gd name="connsiteX19" fmla="*/ 4648892 w 4835148"/>
                <a:gd name="connsiteY19" fmla="*/ 162684 h 325369"/>
                <a:gd name="connsiteX20" fmla="*/ 4444904 w 4835148"/>
                <a:gd name="connsiteY20" fmla="*/ 0 h 325369"/>
                <a:gd name="connsiteX21" fmla="*/ 4216851 w 4835148"/>
                <a:gd name="connsiteY21" fmla="*/ 0 h 325369"/>
                <a:gd name="connsiteX22" fmla="*/ 3898092 w 4835148"/>
                <a:gd name="connsiteY22" fmla="*/ 0 h 325369"/>
                <a:gd name="connsiteX23" fmla="*/ 3641117 w 4835148"/>
                <a:gd name="connsiteY23" fmla="*/ 0 h 325369"/>
                <a:gd name="connsiteX24" fmla="*/ 3540343 w 4835148"/>
                <a:gd name="connsiteY24" fmla="*/ 0 h 325369"/>
                <a:gd name="connsiteX25" fmla="*/ 3322358 w 4835148"/>
                <a:gd name="connsiteY25" fmla="*/ 0 h 325369"/>
                <a:gd name="connsiteX26" fmla="*/ 3221584 w 4835148"/>
                <a:gd name="connsiteY26" fmla="*/ 0 h 325369"/>
                <a:gd name="connsiteX27" fmla="*/ 2964609 w 4835148"/>
                <a:gd name="connsiteY27" fmla="*/ 0 h 325369"/>
                <a:gd name="connsiteX28" fmla="*/ 2645850 w 4835148"/>
                <a:gd name="connsiteY28" fmla="*/ 0 h 325369"/>
                <a:gd name="connsiteX29" fmla="*/ 2417797 w 4835148"/>
                <a:gd name="connsiteY29" fmla="*/ 0 h 325369"/>
                <a:gd name="connsiteX30" fmla="*/ 2417570 w 4835148"/>
                <a:gd name="connsiteY30" fmla="*/ 25 h 325369"/>
                <a:gd name="connsiteX31" fmla="*/ 2417352 w 4835148"/>
                <a:gd name="connsiteY31" fmla="*/ 1 h 325369"/>
                <a:gd name="connsiteX32" fmla="*/ 2189299 w 4835148"/>
                <a:gd name="connsiteY32" fmla="*/ 1 h 325369"/>
                <a:gd name="connsiteX33" fmla="*/ 1870540 w 4835148"/>
                <a:gd name="connsiteY33" fmla="*/ 1 h 325369"/>
                <a:gd name="connsiteX34" fmla="*/ 1613565 w 4835148"/>
                <a:gd name="connsiteY34" fmla="*/ 1 h 325369"/>
                <a:gd name="connsiteX35" fmla="*/ 1512790 w 4835148"/>
                <a:gd name="connsiteY35" fmla="*/ 1 h 325369"/>
                <a:gd name="connsiteX36" fmla="*/ 1294806 w 4835148"/>
                <a:gd name="connsiteY36" fmla="*/ 1 h 325369"/>
                <a:gd name="connsiteX37" fmla="*/ 1194032 w 4835148"/>
                <a:gd name="connsiteY37" fmla="*/ 1 h 325369"/>
                <a:gd name="connsiteX38" fmla="*/ 937056 w 4835148"/>
                <a:gd name="connsiteY38" fmla="*/ 1 h 325369"/>
                <a:gd name="connsiteX39" fmla="*/ 618298 w 4835148"/>
                <a:gd name="connsiteY39" fmla="*/ 1 h 325369"/>
                <a:gd name="connsiteX40" fmla="*/ 390245 w 4835148"/>
                <a:gd name="connsiteY40" fmla="*/ 1 h 325369"/>
                <a:gd name="connsiteX41" fmla="*/ 186256 w 4835148"/>
                <a:gd name="connsiteY41" fmla="*/ 162685 h 325369"/>
                <a:gd name="connsiteX42" fmla="*/ 0 w 4835148"/>
                <a:gd name="connsiteY42" fmla="*/ 325369 h 325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4835148" h="325369">
                  <a:moveTo>
                    <a:pt x="0" y="325369"/>
                  </a:moveTo>
                  <a:lnTo>
                    <a:pt x="618298" y="325369"/>
                  </a:lnTo>
                  <a:lnTo>
                    <a:pt x="937056" y="325369"/>
                  </a:lnTo>
                  <a:lnTo>
                    <a:pt x="1194032" y="325369"/>
                  </a:lnTo>
                  <a:lnTo>
                    <a:pt x="1294806" y="325369"/>
                  </a:lnTo>
                  <a:lnTo>
                    <a:pt x="1512790" y="325369"/>
                  </a:lnTo>
                  <a:lnTo>
                    <a:pt x="1613565" y="325369"/>
                  </a:lnTo>
                  <a:lnTo>
                    <a:pt x="1870540" y="325369"/>
                  </a:lnTo>
                  <a:lnTo>
                    <a:pt x="2189299" y="325369"/>
                  </a:lnTo>
                  <a:lnTo>
                    <a:pt x="2807596" y="325369"/>
                  </a:lnTo>
                  <a:lnTo>
                    <a:pt x="2807593" y="325368"/>
                  </a:lnTo>
                  <a:lnTo>
                    <a:pt x="2964609" y="325368"/>
                  </a:lnTo>
                  <a:lnTo>
                    <a:pt x="3221584" y="325368"/>
                  </a:lnTo>
                  <a:lnTo>
                    <a:pt x="3322358" y="325368"/>
                  </a:lnTo>
                  <a:lnTo>
                    <a:pt x="3540343" y="325368"/>
                  </a:lnTo>
                  <a:lnTo>
                    <a:pt x="3641117" y="325368"/>
                  </a:lnTo>
                  <a:lnTo>
                    <a:pt x="3898092" y="325368"/>
                  </a:lnTo>
                  <a:lnTo>
                    <a:pt x="4216851" y="325368"/>
                  </a:lnTo>
                  <a:lnTo>
                    <a:pt x="4835148" y="325368"/>
                  </a:lnTo>
                  <a:cubicBezTo>
                    <a:pt x="4697566" y="304518"/>
                    <a:pt x="4676610" y="214824"/>
                    <a:pt x="4648892" y="162684"/>
                  </a:cubicBezTo>
                  <a:cubicBezTo>
                    <a:pt x="4621174" y="110545"/>
                    <a:pt x="4594262" y="2088"/>
                    <a:pt x="4444904" y="0"/>
                  </a:cubicBezTo>
                  <a:lnTo>
                    <a:pt x="4216851" y="0"/>
                  </a:lnTo>
                  <a:lnTo>
                    <a:pt x="3898092" y="0"/>
                  </a:lnTo>
                  <a:lnTo>
                    <a:pt x="3641117" y="0"/>
                  </a:lnTo>
                  <a:lnTo>
                    <a:pt x="3540343" y="0"/>
                  </a:lnTo>
                  <a:lnTo>
                    <a:pt x="3322358" y="0"/>
                  </a:lnTo>
                  <a:lnTo>
                    <a:pt x="3221584" y="0"/>
                  </a:lnTo>
                  <a:lnTo>
                    <a:pt x="2964609" y="0"/>
                  </a:lnTo>
                  <a:lnTo>
                    <a:pt x="2645850" y="0"/>
                  </a:lnTo>
                  <a:lnTo>
                    <a:pt x="2417797" y="0"/>
                  </a:lnTo>
                  <a:lnTo>
                    <a:pt x="2417570" y="25"/>
                  </a:lnTo>
                  <a:lnTo>
                    <a:pt x="2417352" y="1"/>
                  </a:lnTo>
                  <a:lnTo>
                    <a:pt x="2189299" y="1"/>
                  </a:lnTo>
                  <a:lnTo>
                    <a:pt x="1870540" y="1"/>
                  </a:lnTo>
                  <a:lnTo>
                    <a:pt x="1613565" y="1"/>
                  </a:lnTo>
                  <a:lnTo>
                    <a:pt x="1512790" y="1"/>
                  </a:lnTo>
                  <a:lnTo>
                    <a:pt x="1294806" y="1"/>
                  </a:lnTo>
                  <a:lnTo>
                    <a:pt x="1194032" y="1"/>
                  </a:lnTo>
                  <a:lnTo>
                    <a:pt x="937056" y="1"/>
                  </a:lnTo>
                  <a:lnTo>
                    <a:pt x="618298" y="1"/>
                  </a:lnTo>
                  <a:lnTo>
                    <a:pt x="390245" y="1"/>
                  </a:lnTo>
                  <a:cubicBezTo>
                    <a:pt x="240887" y="2089"/>
                    <a:pt x="213974" y="110546"/>
                    <a:pt x="186256" y="162685"/>
                  </a:cubicBezTo>
                  <a:cubicBezTo>
                    <a:pt x="158539" y="214825"/>
                    <a:pt x="137583" y="304519"/>
                    <a:pt x="0" y="325369"/>
                  </a:cubicBezTo>
                  <a:close/>
                </a:path>
              </a:pathLst>
            </a:custGeom>
            <a:gradFill>
              <a:gsLst>
                <a:gs pos="100000">
                  <a:schemeClr val="accent1"/>
                </a:gs>
                <a:gs pos="24000">
                  <a:schemeClr val="accent1">
                    <a:lumMod val="97000"/>
                    <a:lumOff val="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defPPr>
                <a:defRPr lang="en-US"/>
              </a:defPPr>
              <a:lvl1pPr marL="0" algn="l" defTabSz="228520" rtl="0" eaLnBrk="1" latinLnBrk="0" hangingPunct="1">
                <a:defRPr sz="900" kern="1200">
                  <a:solidFill>
                    <a:schemeClr val="lt1"/>
                  </a:solidFill>
                  <a:latin typeface="+mn-lt"/>
                  <a:ea typeface="+mn-ea"/>
                  <a:cs typeface="+mn-cs"/>
                </a:defRPr>
              </a:lvl1pPr>
              <a:lvl2pPr marL="228520" algn="l" defTabSz="228520" rtl="0" eaLnBrk="1" latinLnBrk="0" hangingPunct="1">
                <a:defRPr sz="900" kern="1200">
                  <a:solidFill>
                    <a:schemeClr val="lt1"/>
                  </a:solidFill>
                  <a:latin typeface="+mn-lt"/>
                  <a:ea typeface="+mn-ea"/>
                  <a:cs typeface="+mn-cs"/>
                </a:defRPr>
              </a:lvl2pPr>
              <a:lvl3pPr marL="457041" algn="l" defTabSz="228520" rtl="0" eaLnBrk="1" latinLnBrk="0" hangingPunct="1">
                <a:defRPr sz="900" kern="1200">
                  <a:solidFill>
                    <a:schemeClr val="lt1"/>
                  </a:solidFill>
                  <a:latin typeface="+mn-lt"/>
                  <a:ea typeface="+mn-ea"/>
                  <a:cs typeface="+mn-cs"/>
                </a:defRPr>
              </a:lvl3pPr>
              <a:lvl4pPr marL="685560" algn="l" defTabSz="228520" rtl="0" eaLnBrk="1" latinLnBrk="0" hangingPunct="1">
                <a:defRPr sz="900" kern="1200">
                  <a:solidFill>
                    <a:schemeClr val="lt1"/>
                  </a:solidFill>
                  <a:latin typeface="+mn-lt"/>
                  <a:ea typeface="+mn-ea"/>
                  <a:cs typeface="+mn-cs"/>
                </a:defRPr>
              </a:lvl4pPr>
              <a:lvl5pPr marL="914080" algn="l" defTabSz="228520" rtl="0" eaLnBrk="1" latinLnBrk="0" hangingPunct="1">
                <a:defRPr sz="900" kern="1200">
                  <a:solidFill>
                    <a:schemeClr val="lt1"/>
                  </a:solidFill>
                  <a:latin typeface="+mn-lt"/>
                  <a:ea typeface="+mn-ea"/>
                  <a:cs typeface="+mn-cs"/>
                </a:defRPr>
              </a:lvl5pPr>
              <a:lvl6pPr marL="1142599" algn="l" defTabSz="228520" rtl="0" eaLnBrk="1" latinLnBrk="0" hangingPunct="1">
                <a:defRPr sz="900" kern="1200">
                  <a:solidFill>
                    <a:schemeClr val="lt1"/>
                  </a:solidFill>
                  <a:latin typeface="+mn-lt"/>
                  <a:ea typeface="+mn-ea"/>
                  <a:cs typeface="+mn-cs"/>
                </a:defRPr>
              </a:lvl6pPr>
              <a:lvl7pPr marL="1371120" algn="l" defTabSz="228520" rtl="0" eaLnBrk="1" latinLnBrk="0" hangingPunct="1">
                <a:defRPr sz="900" kern="1200">
                  <a:solidFill>
                    <a:schemeClr val="lt1"/>
                  </a:solidFill>
                  <a:latin typeface="+mn-lt"/>
                  <a:ea typeface="+mn-ea"/>
                  <a:cs typeface="+mn-cs"/>
                </a:defRPr>
              </a:lvl7pPr>
              <a:lvl8pPr marL="1599640" algn="l" defTabSz="228520" rtl="0" eaLnBrk="1" latinLnBrk="0" hangingPunct="1">
                <a:defRPr sz="900" kern="1200">
                  <a:solidFill>
                    <a:schemeClr val="lt1"/>
                  </a:solidFill>
                  <a:latin typeface="+mn-lt"/>
                  <a:ea typeface="+mn-ea"/>
                  <a:cs typeface="+mn-cs"/>
                </a:defRPr>
              </a:lvl8pPr>
              <a:lvl9pPr marL="1828160" algn="l" defTabSz="228520" rtl="0" eaLnBrk="1" latinLnBrk="0" hangingPunct="1">
                <a:defRPr sz="900" kern="1200">
                  <a:solidFill>
                    <a:schemeClr val="lt1"/>
                  </a:solidFill>
                  <a:latin typeface="+mn-lt"/>
                  <a:ea typeface="+mn-ea"/>
                  <a:cs typeface="+mn-cs"/>
                </a:defRPr>
              </a:lvl9pPr>
            </a:lstStyle>
            <a:p>
              <a:pPr algn="ctr" defTabSz="1219170">
                <a:defRPr/>
              </a:pPr>
              <a:endParaRPr lang="zh-CN" altLang="en-US" sz="1400" dirty="0">
                <a:solidFill>
                  <a:prstClr val="white"/>
                </a:solidFill>
                <a:latin typeface="Arial" panose="020B0604020202020204" pitchFamily="34" charset="0"/>
                <a:ea typeface="HarmonyOS Sans SC" panose="00000500000000000000" pitchFamily="2" charset="-122"/>
                <a:sym typeface="Arial" panose="020B0604020202020204" pitchFamily="34" charset="0"/>
              </a:endParaRPr>
            </a:p>
          </p:txBody>
        </p:sp>
        <p:sp>
          <p:nvSpPr>
            <p:cNvPr id="6" name="文本框 10">
              <a:extLst>
                <a:ext uri="{FF2B5EF4-FFF2-40B4-BE49-F238E27FC236}">
                  <a16:creationId xmlns:a16="http://schemas.microsoft.com/office/drawing/2014/main" id="{FDA11A84-4033-632A-8AC7-C1AC1BDE9EB7}"/>
                </a:ext>
              </a:extLst>
            </p:cNvPr>
            <p:cNvSpPr txBox="1"/>
            <p:nvPr/>
          </p:nvSpPr>
          <p:spPr>
            <a:xfrm>
              <a:off x="1067538" y="1030241"/>
              <a:ext cx="5067413" cy="342486"/>
            </a:xfrm>
            <a:prstGeom prst="rect">
              <a:avLst/>
            </a:prstGeom>
            <a:noFill/>
          </p:spPr>
          <p:txBody>
            <a:bodyPr wrap="none" anchor="ctr" anchorCtr="0">
              <a:spAutoFit/>
            </a:bodyPr>
            <a:lstStyle>
              <a:defPPr>
                <a:defRPr lang="en-US"/>
              </a:defPPr>
              <a:lvl1pPr marL="0" algn="l" defTabSz="228520" rtl="0" eaLnBrk="1" latinLnBrk="0" hangingPunct="1">
                <a:defRPr sz="900" kern="1200">
                  <a:solidFill>
                    <a:schemeClr val="tx1"/>
                  </a:solidFill>
                  <a:latin typeface="+mn-lt"/>
                  <a:ea typeface="+mn-ea"/>
                  <a:cs typeface="+mn-cs"/>
                </a:defRPr>
              </a:lvl1pPr>
              <a:lvl2pPr marL="228520" algn="l" defTabSz="228520" rtl="0" eaLnBrk="1" latinLnBrk="0" hangingPunct="1">
                <a:defRPr sz="900" kern="1200">
                  <a:solidFill>
                    <a:schemeClr val="tx1"/>
                  </a:solidFill>
                  <a:latin typeface="+mn-lt"/>
                  <a:ea typeface="+mn-ea"/>
                  <a:cs typeface="+mn-cs"/>
                </a:defRPr>
              </a:lvl2pPr>
              <a:lvl3pPr marL="457041" algn="l" defTabSz="228520" rtl="0" eaLnBrk="1" latinLnBrk="0" hangingPunct="1">
                <a:defRPr sz="900" kern="1200">
                  <a:solidFill>
                    <a:schemeClr val="tx1"/>
                  </a:solidFill>
                  <a:latin typeface="+mn-lt"/>
                  <a:ea typeface="+mn-ea"/>
                  <a:cs typeface="+mn-cs"/>
                </a:defRPr>
              </a:lvl3pPr>
              <a:lvl4pPr marL="685560" algn="l" defTabSz="228520" rtl="0" eaLnBrk="1" latinLnBrk="0" hangingPunct="1">
                <a:defRPr sz="900" kern="1200">
                  <a:solidFill>
                    <a:schemeClr val="tx1"/>
                  </a:solidFill>
                  <a:latin typeface="+mn-lt"/>
                  <a:ea typeface="+mn-ea"/>
                  <a:cs typeface="+mn-cs"/>
                </a:defRPr>
              </a:lvl4pPr>
              <a:lvl5pPr marL="914080" algn="l" defTabSz="228520" rtl="0" eaLnBrk="1" latinLnBrk="0" hangingPunct="1">
                <a:defRPr sz="900" kern="1200">
                  <a:solidFill>
                    <a:schemeClr val="tx1"/>
                  </a:solidFill>
                  <a:latin typeface="+mn-lt"/>
                  <a:ea typeface="+mn-ea"/>
                  <a:cs typeface="+mn-cs"/>
                </a:defRPr>
              </a:lvl5pPr>
              <a:lvl6pPr marL="1142599" algn="l" defTabSz="228520" rtl="0" eaLnBrk="1" latinLnBrk="0" hangingPunct="1">
                <a:defRPr sz="900" kern="1200">
                  <a:solidFill>
                    <a:schemeClr val="tx1"/>
                  </a:solidFill>
                  <a:latin typeface="+mn-lt"/>
                  <a:ea typeface="+mn-ea"/>
                  <a:cs typeface="+mn-cs"/>
                </a:defRPr>
              </a:lvl6pPr>
              <a:lvl7pPr marL="1371120" algn="l" defTabSz="228520" rtl="0" eaLnBrk="1" latinLnBrk="0" hangingPunct="1">
                <a:defRPr sz="900" kern="1200">
                  <a:solidFill>
                    <a:schemeClr val="tx1"/>
                  </a:solidFill>
                  <a:latin typeface="+mn-lt"/>
                  <a:ea typeface="+mn-ea"/>
                  <a:cs typeface="+mn-cs"/>
                </a:defRPr>
              </a:lvl7pPr>
              <a:lvl8pPr marL="1599640" algn="l" defTabSz="228520" rtl="0" eaLnBrk="1" latinLnBrk="0" hangingPunct="1">
                <a:defRPr sz="900" kern="1200">
                  <a:solidFill>
                    <a:schemeClr val="tx1"/>
                  </a:solidFill>
                  <a:latin typeface="+mn-lt"/>
                  <a:ea typeface="+mn-ea"/>
                  <a:cs typeface="+mn-cs"/>
                </a:defRPr>
              </a:lvl8pPr>
              <a:lvl9pPr marL="1828160" algn="l" defTabSz="228520" rtl="0" eaLnBrk="1" latinLnBrk="0" hangingPunct="1">
                <a:defRPr sz="900" kern="1200">
                  <a:solidFill>
                    <a:schemeClr val="tx1"/>
                  </a:solidFill>
                  <a:latin typeface="+mn-lt"/>
                  <a:ea typeface="+mn-ea"/>
                  <a:cs typeface="+mn-cs"/>
                </a:defRPr>
              </a:lvl9pPr>
            </a:lstStyle>
            <a:p>
              <a:pPr algn="ctr" defTabSz="1216660" fontAlgn="base">
                <a:spcBef>
                  <a:spcPct val="0"/>
                </a:spcBef>
                <a:spcAft>
                  <a:spcPct val="0"/>
                </a:spcAft>
                <a:defRPr/>
              </a:pPr>
              <a:r>
                <a:rPr lang="zh-CN" altLang="en-US" sz="16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全球各国家</a:t>
              </a:r>
              <a:r>
                <a:rPr lang="en-US" altLang="zh-CN" sz="16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6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地区</a:t>
              </a:r>
              <a:r>
                <a:rPr lang="en-US" altLang="zh-CN" sz="16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CRAB</a:t>
              </a:r>
              <a:r>
                <a:rPr lang="zh-CN" altLang="en-US" sz="16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菌株携带的</a:t>
              </a:r>
              <a:r>
                <a:rPr lang="el-GR" altLang="zh-CN" sz="16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β-</a:t>
              </a:r>
              <a:r>
                <a:rPr lang="zh-CN" altLang="en-US" sz="1600" b="1"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内酰胺酶基因型</a:t>
              </a:r>
              <a:r>
                <a:rPr lang="en-US" altLang="zh-CN" sz="1600" b="1"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4</a:t>
              </a:r>
            </a:p>
          </p:txBody>
        </p:sp>
      </p:grpSp>
      <p:grpSp>
        <p:nvGrpSpPr>
          <p:cNvPr id="89" name="组合 88">
            <a:extLst>
              <a:ext uri="{FF2B5EF4-FFF2-40B4-BE49-F238E27FC236}">
                <a16:creationId xmlns:a16="http://schemas.microsoft.com/office/drawing/2014/main" id="{0BFE240B-8941-3D8D-441A-E8EB3D5481A1}"/>
              </a:ext>
            </a:extLst>
          </p:cNvPr>
          <p:cNvGrpSpPr/>
          <p:nvPr/>
        </p:nvGrpSpPr>
        <p:grpSpPr>
          <a:xfrm>
            <a:off x="6997700" y="1137184"/>
            <a:ext cx="4822824" cy="3894205"/>
            <a:chOff x="760718" y="1579944"/>
            <a:chExt cx="5863759" cy="4032838"/>
          </a:xfrm>
        </p:grpSpPr>
        <p:grpSp>
          <p:nvGrpSpPr>
            <p:cNvPr id="90" name="组合 89">
              <a:extLst>
                <a:ext uri="{FF2B5EF4-FFF2-40B4-BE49-F238E27FC236}">
                  <a16:creationId xmlns:a16="http://schemas.microsoft.com/office/drawing/2014/main" id="{FE19CE53-4DD5-2EF9-1F6A-7AC54A628185}"/>
                </a:ext>
              </a:extLst>
            </p:cNvPr>
            <p:cNvGrpSpPr/>
            <p:nvPr/>
          </p:nvGrpSpPr>
          <p:grpSpPr>
            <a:xfrm>
              <a:off x="760718" y="1579944"/>
              <a:ext cx="5863759" cy="799889"/>
              <a:chOff x="444355" y="1505028"/>
              <a:chExt cx="4926585" cy="794610"/>
            </a:xfrm>
          </p:grpSpPr>
          <p:sp>
            <p:nvSpPr>
              <p:cNvPr id="92" name="TextBox 23">
                <a:extLst>
                  <a:ext uri="{FF2B5EF4-FFF2-40B4-BE49-F238E27FC236}">
                    <a16:creationId xmlns:a16="http://schemas.microsoft.com/office/drawing/2014/main" id="{2A6CC9C7-51D9-C1CA-D457-6AD5426A07A3}"/>
                  </a:ext>
                </a:extLst>
              </p:cNvPr>
              <p:cNvSpPr txBox="1"/>
              <p:nvPr/>
            </p:nvSpPr>
            <p:spPr>
              <a:xfrm>
                <a:off x="835075" y="1505028"/>
                <a:ext cx="4145144" cy="577849"/>
              </a:xfrm>
              <a:prstGeom prst="rect">
                <a:avLst/>
              </a:prstGeom>
              <a:noFill/>
              <a:ln>
                <a:noFill/>
              </a:ln>
            </p:spPr>
            <p:txBody>
              <a:bodyPr wrap="none" lIns="68580" tIns="34290" rIns="68580" bIns="34290" anchor="ctr">
                <a:spAutoFit/>
              </a:bodyPr>
              <a:lstStyle>
                <a:defPPr>
                  <a:defRPr lang="zh-CN"/>
                </a:defPPr>
                <a:lvl1pPr algn="ctr">
                  <a:defRPr sz="2000" kern="0">
                    <a:solidFill>
                      <a:srgbClr val="FFFFFF"/>
                    </a:solidFill>
                    <a:latin typeface="微软雅黑" pitchFamily="34" charset="-122"/>
                    <a:ea typeface="微软雅黑" pitchFamily="34" charset="-122"/>
                  </a:defRPr>
                </a:lvl1pPr>
              </a:lstStyle>
              <a:p>
                <a:r>
                  <a:rPr lang="en-US" altLang="zh-CN" sz="1600" b="1" dirty="0">
                    <a:solidFill>
                      <a:schemeClr val="accent1"/>
                    </a:solidFill>
                    <a:effectLst>
                      <a:reflection blurRad="101600" stA="10000" endPos="53000" dist="50800" dir="5400000" sy="-100000" algn="bl" rotWithShape="0"/>
                    </a:effectLst>
                    <a:latin typeface="Arial" panose="020B0604020202020204" pitchFamily="34" charset="0"/>
                    <a:ea typeface="HarmonyOS Sans SC" panose="00000500000000000000" pitchFamily="2" charset="-122"/>
                    <a:cs typeface="+mn-ea"/>
                    <a:sym typeface="Arial" panose="020B0604020202020204" pitchFamily="34" charset="0"/>
                  </a:rPr>
                  <a:t>AB</a:t>
                </a:r>
                <a:r>
                  <a:rPr lang="zh-CN" altLang="en-US" sz="1600" b="1" dirty="0">
                    <a:solidFill>
                      <a:schemeClr val="accent1"/>
                    </a:solidFill>
                    <a:effectLst>
                      <a:reflection blurRad="101600" stA="10000" endPos="53000" dist="50800" dir="5400000" sy="-100000" algn="bl" rotWithShape="0"/>
                    </a:effectLst>
                    <a:latin typeface="Arial" panose="020B0604020202020204" pitchFamily="34" charset="0"/>
                    <a:ea typeface="HarmonyOS Sans SC" panose="00000500000000000000" pitchFamily="2" charset="-122"/>
                    <a:cs typeface="+mn-ea"/>
                    <a:sym typeface="Arial" panose="020B0604020202020204" pitchFamily="34" charset="0"/>
                  </a:rPr>
                  <a:t>对碳青霉烯类药物耐药存在多种机制，</a:t>
                </a:r>
                <a:endParaRPr lang="en-US" altLang="zh-CN" sz="1600" b="1" dirty="0">
                  <a:solidFill>
                    <a:schemeClr val="accent1"/>
                  </a:solidFill>
                  <a:effectLst>
                    <a:reflection blurRad="101600" stA="10000" endPos="53000" dist="50800" dir="5400000" sy="-100000" algn="bl" rotWithShape="0"/>
                  </a:effectLst>
                  <a:latin typeface="Arial" panose="020B0604020202020204" pitchFamily="34" charset="0"/>
                  <a:ea typeface="HarmonyOS Sans SC" panose="00000500000000000000" pitchFamily="2" charset="-122"/>
                  <a:cs typeface="+mn-ea"/>
                  <a:sym typeface="Arial" panose="020B0604020202020204" pitchFamily="34" charset="0"/>
                </a:endParaRPr>
              </a:p>
              <a:p>
                <a:r>
                  <a:rPr lang="zh-CN" altLang="en-US" sz="1600" b="1" dirty="0">
                    <a:solidFill>
                      <a:schemeClr val="accent1"/>
                    </a:solidFill>
                    <a:effectLst>
                      <a:reflection blurRad="101600" stA="10000" endPos="53000" dist="50800" dir="5400000" sy="-100000" algn="bl" rotWithShape="0"/>
                    </a:effectLst>
                    <a:latin typeface="Arial" panose="020B0604020202020204" pitchFamily="34" charset="0"/>
                    <a:ea typeface="HarmonyOS Sans SC" panose="00000500000000000000" pitchFamily="2" charset="-122"/>
                    <a:cs typeface="+mn-ea"/>
                    <a:sym typeface="Arial" panose="020B0604020202020204" pitchFamily="34" charset="0"/>
                  </a:rPr>
                  <a:t>其中产生</a:t>
                </a:r>
                <a:r>
                  <a:rPr lang="en-US" altLang="zh-CN" sz="1600" b="1" dirty="0">
                    <a:solidFill>
                      <a:schemeClr val="accent1"/>
                    </a:solidFill>
                    <a:effectLst>
                      <a:reflection blurRad="101600" stA="10000" endPos="53000" dist="50800" dir="5400000" sy="-100000" algn="bl" rotWithShape="0"/>
                    </a:effectLst>
                    <a:latin typeface="Arial" panose="020B0604020202020204" pitchFamily="34" charset="0"/>
                    <a:ea typeface="HarmonyOS Sans SC" panose="00000500000000000000" pitchFamily="2" charset="-122"/>
                    <a:cs typeface="+mn-ea"/>
                    <a:sym typeface="Arial" panose="020B0604020202020204" pitchFamily="34" charset="0"/>
                  </a:rPr>
                  <a:t>β-</a:t>
                </a:r>
                <a:r>
                  <a:rPr lang="zh-CN" altLang="en-US" sz="1600" b="1" dirty="0">
                    <a:solidFill>
                      <a:schemeClr val="accent1"/>
                    </a:solidFill>
                    <a:effectLst>
                      <a:reflection blurRad="101600" stA="10000" endPos="53000" dist="50800" dir="5400000" sy="-100000" algn="bl" rotWithShape="0"/>
                    </a:effectLst>
                    <a:latin typeface="Arial" panose="020B0604020202020204" pitchFamily="34" charset="0"/>
                    <a:ea typeface="HarmonyOS Sans SC" panose="00000500000000000000" pitchFamily="2" charset="-122"/>
                    <a:cs typeface="+mn-ea"/>
                    <a:sym typeface="Arial" panose="020B0604020202020204" pitchFamily="34" charset="0"/>
                  </a:rPr>
                  <a:t>内酰胺酶是最普遍的耐药机制：</a:t>
                </a:r>
              </a:p>
            </p:txBody>
          </p:sp>
          <p:grpSp>
            <p:nvGrpSpPr>
              <p:cNvPr id="93" name="组合 92">
                <a:extLst>
                  <a:ext uri="{FF2B5EF4-FFF2-40B4-BE49-F238E27FC236}">
                    <a16:creationId xmlns:a16="http://schemas.microsoft.com/office/drawing/2014/main" id="{21EC646B-BAE1-1A17-94ED-9BF871B4DA3D}"/>
                  </a:ext>
                </a:extLst>
              </p:cNvPr>
              <p:cNvGrpSpPr/>
              <p:nvPr/>
            </p:nvGrpSpPr>
            <p:grpSpPr>
              <a:xfrm>
                <a:off x="444355" y="2091655"/>
                <a:ext cx="4926585" cy="207983"/>
                <a:chOff x="5367295" y="1742573"/>
                <a:chExt cx="1457409" cy="176572"/>
              </a:xfrm>
            </p:grpSpPr>
            <p:sp>
              <p:nvSpPr>
                <p:cNvPr id="94" name="椭圆 93">
                  <a:extLst>
                    <a:ext uri="{FF2B5EF4-FFF2-40B4-BE49-F238E27FC236}">
                      <a16:creationId xmlns:a16="http://schemas.microsoft.com/office/drawing/2014/main" id="{9107625A-0678-0D4A-39B1-0A492213398B}"/>
                    </a:ext>
                  </a:extLst>
                </p:cNvPr>
                <p:cNvSpPr/>
                <p:nvPr/>
              </p:nvSpPr>
              <p:spPr>
                <a:xfrm>
                  <a:off x="5367295" y="1789555"/>
                  <a:ext cx="1457409" cy="129590"/>
                </a:xfrm>
                <a:prstGeom prst="ellipse">
                  <a:avLst/>
                </a:prstGeom>
                <a:noFill/>
                <a:ln w="9525" cap="flat" cmpd="sng" algn="ctr">
                  <a:gradFill flip="none" rotWithShape="1">
                    <a:gsLst>
                      <a:gs pos="0">
                        <a:schemeClr val="accent1"/>
                      </a:gs>
                      <a:gs pos="100000">
                        <a:schemeClr val="accent1">
                          <a:alpha val="0"/>
                        </a:schemeClr>
                      </a:gs>
                    </a:gsLst>
                    <a:lin ang="162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95" name="椭圆 94">
                  <a:extLst>
                    <a:ext uri="{FF2B5EF4-FFF2-40B4-BE49-F238E27FC236}">
                      <a16:creationId xmlns:a16="http://schemas.microsoft.com/office/drawing/2014/main" id="{052B3F0F-45F7-25FE-ED78-23862221D822}"/>
                    </a:ext>
                  </a:extLst>
                </p:cNvPr>
                <p:cNvSpPr/>
                <p:nvPr/>
              </p:nvSpPr>
              <p:spPr>
                <a:xfrm>
                  <a:off x="5445897" y="1742573"/>
                  <a:ext cx="1300205" cy="115612"/>
                </a:xfrm>
                <a:prstGeom prst="ellipse">
                  <a:avLst/>
                </a:prstGeom>
                <a:noFill/>
                <a:ln w="9525" cap="flat" cmpd="sng" algn="ctr">
                  <a:gradFill flip="none" rotWithShape="1">
                    <a:gsLst>
                      <a:gs pos="0">
                        <a:schemeClr val="accent1"/>
                      </a:gs>
                      <a:gs pos="100000">
                        <a:schemeClr val="accent1">
                          <a:alpha val="0"/>
                        </a:schemeClr>
                      </a:gs>
                    </a:gsLst>
                    <a:lin ang="16200000" scaled="1"/>
                    <a:tileRect/>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sp>
          <p:nvSpPr>
            <p:cNvPr id="91" name="矩形 90">
              <a:extLst>
                <a:ext uri="{FF2B5EF4-FFF2-40B4-BE49-F238E27FC236}">
                  <a16:creationId xmlns:a16="http://schemas.microsoft.com/office/drawing/2014/main" id="{ADEB1A19-9459-DC76-769A-AA421FEF7662}"/>
                </a:ext>
              </a:extLst>
            </p:cNvPr>
            <p:cNvSpPr/>
            <p:nvPr/>
          </p:nvSpPr>
          <p:spPr>
            <a:xfrm>
              <a:off x="760718" y="2226172"/>
              <a:ext cx="5863759" cy="3386610"/>
            </a:xfrm>
            <a:prstGeom prst="rect">
              <a:avLst/>
            </a:prstGeom>
            <a:gradFill>
              <a:gsLst>
                <a:gs pos="0">
                  <a:schemeClr val="accent1">
                    <a:alpha val="0"/>
                  </a:schemeClr>
                </a:gs>
                <a:gs pos="61000">
                  <a:schemeClr val="accent1">
                    <a:alpha val="10000"/>
                  </a:schemeClr>
                </a:gs>
                <a:gs pos="100000">
                  <a:schemeClr val="accent1">
                    <a:alpha val="0"/>
                  </a:schemeClr>
                </a:gs>
              </a:gsLst>
              <a:lin ang="162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2" name="文本占位符 1">
            <a:extLst>
              <a:ext uri="{FF2B5EF4-FFF2-40B4-BE49-F238E27FC236}">
                <a16:creationId xmlns:a16="http://schemas.microsoft.com/office/drawing/2014/main" id="{1FB7035D-E2D5-345A-3670-C0FAD2BD2A8C}"/>
              </a:ext>
            </a:extLst>
          </p:cNvPr>
          <p:cNvSpPr>
            <a:spLocks noGrp="1"/>
          </p:cNvSpPr>
          <p:nvPr>
            <p:ph type="body" sz="quarter" idx="10"/>
          </p:nvPr>
        </p:nvSpPr>
        <p:spPr/>
        <p:txBody>
          <a:bodyPr/>
          <a:lstStyle/>
          <a:p>
            <a:r>
              <a:rPr lang="en-US" altLang="zh-CN" dirty="0">
                <a:latin typeface="Arial" panose="020B0604020202020204" pitchFamily="34" charset="0"/>
                <a:sym typeface="Arial" panose="020B0604020202020204" pitchFamily="34" charset="0"/>
              </a:rPr>
              <a:t>1.Thacharodi A, et al. Carbapenem-resistant Acinetobacter baumannii raises global alarm for new antibiotic regimens. </a:t>
            </a:r>
            <a:r>
              <a:rPr lang="en-US" altLang="zh-CN" dirty="0" err="1">
                <a:latin typeface="Arial" panose="020B0604020202020204" pitchFamily="34" charset="0"/>
                <a:sym typeface="Arial" panose="020B0604020202020204" pitchFamily="34" charset="0"/>
              </a:rPr>
              <a:t>iScience</a:t>
            </a:r>
            <a:r>
              <a:rPr lang="en-US" altLang="zh-CN" dirty="0">
                <a:latin typeface="Arial" panose="020B0604020202020204" pitchFamily="34" charset="0"/>
                <a:sym typeface="Arial" panose="020B0604020202020204" pitchFamily="34" charset="0"/>
              </a:rPr>
              <a:t>. 2024;27(12):111367. 2.Moubareck CA, et al. Antibiotics (Basel). 2020 Mar; 9(3), 119</a:t>
            </a:r>
          </a:p>
          <a:p>
            <a:r>
              <a:rPr lang="en-US" altLang="zh-CN" dirty="0">
                <a:latin typeface="Arial" panose="020B0604020202020204" pitchFamily="34" charset="0"/>
                <a:sym typeface="Arial" panose="020B0604020202020204" pitchFamily="34" charset="0"/>
              </a:rPr>
              <a:t>3.</a:t>
            </a:r>
            <a:r>
              <a:rPr lang="zh-CN" altLang="en-US" dirty="0">
                <a:latin typeface="Arial" panose="020B0604020202020204" pitchFamily="34" charset="0"/>
                <a:sym typeface="Arial" panose="020B0604020202020204" pitchFamily="34" charset="0"/>
              </a:rPr>
              <a:t>戴桂花，等</a:t>
            </a:r>
            <a:r>
              <a:rPr lang="en-US" altLang="zh-CN" dirty="0">
                <a:latin typeface="Arial" panose="020B0604020202020204" pitchFamily="34" charset="0"/>
                <a:sym typeface="Arial" panose="020B0604020202020204" pitchFamily="34" charset="0"/>
              </a:rPr>
              <a:t>. </a:t>
            </a:r>
            <a:r>
              <a:rPr lang="zh-CN" altLang="en-US" dirty="0">
                <a:latin typeface="Arial" panose="020B0604020202020204" pitchFamily="34" charset="0"/>
                <a:sym typeface="Arial" panose="020B0604020202020204" pitchFamily="34" charset="0"/>
              </a:rPr>
              <a:t>鲍曼不动杆菌耐药机制的研究进展</a:t>
            </a:r>
            <a:r>
              <a:rPr lang="en-US" altLang="zh-CN" dirty="0">
                <a:latin typeface="Arial" panose="020B0604020202020204" pitchFamily="34" charset="0"/>
                <a:sym typeface="Arial" panose="020B0604020202020204" pitchFamily="34" charset="0"/>
              </a:rPr>
              <a:t>. </a:t>
            </a:r>
            <a:r>
              <a:rPr lang="zh-CN" altLang="en-US" dirty="0">
                <a:latin typeface="Arial" panose="020B0604020202020204" pitchFamily="34" charset="0"/>
                <a:sym typeface="Arial" panose="020B0604020202020204" pitchFamily="34" charset="0"/>
              </a:rPr>
              <a:t>亚洲临床医学杂志</a:t>
            </a:r>
            <a:r>
              <a:rPr lang="en-US" altLang="zh-CN" dirty="0">
                <a:latin typeface="Arial" panose="020B0604020202020204" pitchFamily="34" charset="0"/>
                <a:sym typeface="Arial" panose="020B0604020202020204" pitchFamily="34" charset="0"/>
              </a:rPr>
              <a:t>, 2019, 2 (3): 67-71</a:t>
            </a:r>
            <a:r>
              <a:rPr lang="zh-CN" altLang="en-US" dirty="0">
                <a:latin typeface="Arial" panose="020B0604020202020204" pitchFamily="34" charset="0"/>
                <a:sym typeface="Arial" panose="020B0604020202020204" pitchFamily="34" charset="0"/>
              </a:rPr>
              <a:t>；</a:t>
            </a:r>
            <a:r>
              <a:rPr lang="en-US" dirty="0">
                <a:latin typeface="Arial" panose="020B0604020202020204" pitchFamily="34" charset="0"/>
                <a:sym typeface="Arial" panose="020B0604020202020204" pitchFamily="34" charset="0"/>
              </a:rPr>
              <a:t>4.Wang MG, et al. Clin Infect Dis . 2024 Feb 17;78(2):248-258</a:t>
            </a:r>
          </a:p>
        </p:txBody>
      </p:sp>
      <p:sp>
        <p:nvSpPr>
          <p:cNvPr id="3" name="文本占位符 2">
            <a:extLst>
              <a:ext uri="{FF2B5EF4-FFF2-40B4-BE49-F238E27FC236}">
                <a16:creationId xmlns:a16="http://schemas.microsoft.com/office/drawing/2014/main" id="{9CB06D72-54AA-B2F5-6E58-7E7115D6D9B3}"/>
              </a:ext>
            </a:extLst>
          </p:cNvPr>
          <p:cNvSpPr>
            <a:spLocks noGrp="1"/>
          </p:cNvSpPr>
          <p:nvPr>
            <p:ph type="body" sz="quarter" idx="11"/>
          </p:nvPr>
        </p:nvSpPr>
        <p:spPr>
          <a:xfrm>
            <a:off x="573741" y="130427"/>
            <a:ext cx="11516051" cy="830997"/>
          </a:xfrm>
        </p:spPr>
        <p:txBody>
          <a:bodyPr wrap="square" lIns="91440" tIns="45720" rIns="91440" bIns="45720" anchor="ctr">
            <a:spAutoFit/>
          </a:bodyPr>
          <a:lstStyle/>
          <a:p>
            <a:r>
              <a:rPr lang="zh-CN" altLang="en-US" dirty="0">
                <a:latin typeface="Arial" panose="020B0604020202020204" pitchFamily="34" charset="0"/>
                <a:sym typeface="Arial" panose="020B0604020202020204" pitchFamily="34" charset="0"/>
              </a:rPr>
              <a:t>产</a:t>
            </a:r>
            <a:r>
              <a:rPr lang="en-US" altLang="zh-CN" dirty="0">
                <a:latin typeface="Arial" panose="020B0604020202020204" pitchFamily="34" charset="0"/>
                <a:sym typeface="Arial" panose="020B0604020202020204" pitchFamily="34" charset="0"/>
              </a:rPr>
              <a:t>β-</a:t>
            </a:r>
            <a:r>
              <a:rPr lang="zh-CN" altLang="en-US" dirty="0">
                <a:latin typeface="Arial" panose="020B0604020202020204" pitchFamily="34" charset="0"/>
                <a:sym typeface="Arial" panose="020B0604020202020204" pitchFamily="34" charset="0"/>
              </a:rPr>
              <a:t>内酰胺酶是</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对碳青霉烯类药物最普遍的耐药机制，中国</a:t>
            </a:r>
            <a:r>
              <a:rPr lang="en-US" altLang="zh-CN" dirty="0">
                <a:latin typeface="Arial" panose="020B0604020202020204" pitchFamily="34" charset="0"/>
                <a:sym typeface="Arial" panose="020B0604020202020204" pitchFamily="34" charset="0"/>
              </a:rPr>
              <a:t>CRAB</a:t>
            </a:r>
            <a:r>
              <a:rPr lang="zh-CN" altLang="en-US" dirty="0">
                <a:latin typeface="Arial" panose="020B0604020202020204" pitchFamily="34" charset="0"/>
                <a:sym typeface="Arial" panose="020B0604020202020204" pitchFamily="34" charset="0"/>
              </a:rPr>
              <a:t>耐药基因以</a:t>
            </a:r>
            <a:r>
              <a:rPr lang="en-US" altLang="zh-CN" dirty="0">
                <a:latin typeface="Arial" panose="020B0604020202020204" pitchFamily="34" charset="0"/>
                <a:sym typeface="Arial" panose="020B0604020202020204" pitchFamily="34" charset="0"/>
              </a:rPr>
              <a:t>D</a:t>
            </a:r>
            <a:r>
              <a:rPr lang="zh-CN" altLang="en-US" dirty="0">
                <a:latin typeface="Arial" panose="020B0604020202020204" pitchFamily="34" charset="0"/>
                <a:sym typeface="Arial" panose="020B0604020202020204" pitchFamily="34" charset="0"/>
              </a:rPr>
              <a:t>类酶主导，</a:t>
            </a:r>
            <a:r>
              <a:rPr lang="en-US" altLang="zh-CN" dirty="0">
                <a:latin typeface="Arial" panose="020B0604020202020204" pitchFamily="34" charset="0"/>
                <a:sym typeface="Arial" panose="020B0604020202020204" pitchFamily="34" charset="0"/>
              </a:rPr>
              <a:t>D</a:t>
            </a:r>
            <a:r>
              <a:rPr lang="zh-CN" altLang="en-US" dirty="0">
                <a:latin typeface="Arial" panose="020B0604020202020204" pitchFamily="34" charset="0"/>
                <a:sym typeface="Arial" panose="020B0604020202020204" pitchFamily="34" charset="0"/>
              </a:rPr>
              <a:t>类</a:t>
            </a:r>
            <a:r>
              <a:rPr lang="en-US" altLang="zh-CN" dirty="0">
                <a:latin typeface="Arial" panose="020B0604020202020204" pitchFamily="34" charset="0"/>
                <a:sym typeface="Arial" panose="020B0604020202020204" pitchFamily="34" charset="0"/>
              </a:rPr>
              <a:t>OXA-23</a:t>
            </a:r>
            <a:r>
              <a:rPr lang="zh-CN" altLang="en-US" dirty="0">
                <a:latin typeface="Arial" panose="020B0604020202020204" pitchFamily="34" charset="0"/>
                <a:sym typeface="Arial" panose="020B0604020202020204" pitchFamily="34" charset="0"/>
              </a:rPr>
              <a:t>检出率高于全球其他地区</a:t>
            </a:r>
            <a:endParaRPr lang="en-US" altLang="zh-CN" dirty="0">
              <a:latin typeface="Arial" panose="020B0604020202020204" pitchFamily="34" charset="0"/>
              <a:sym typeface="Arial" panose="020B0604020202020204" pitchFamily="34" charset="0"/>
            </a:endParaRPr>
          </a:p>
        </p:txBody>
      </p:sp>
      <p:sp>
        <p:nvSpPr>
          <p:cNvPr id="4" name="文本占位符 3">
            <a:extLst>
              <a:ext uri="{FF2B5EF4-FFF2-40B4-BE49-F238E27FC236}">
                <a16:creationId xmlns:a16="http://schemas.microsoft.com/office/drawing/2014/main" id="{5BDC8863-4755-E041-1C23-64EB236DEA29}"/>
              </a:ext>
            </a:extLst>
          </p:cNvPr>
          <p:cNvSpPr>
            <a:spLocks noGrp="1"/>
          </p:cNvSpPr>
          <p:nvPr>
            <p:ph type="body" sz="quarter" idx="12"/>
          </p:nvPr>
        </p:nvSpPr>
        <p:spPr/>
        <p:txBody>
          <a:bodyPr>
            <a:normAutofit lnSpcReduction="10000"/>
          </a:bodyPr>
          <a:lstStyle/>
          <a:p>
            <a:pPr marL="0" indent="0">
              <a:buNone/>
            </a:pPr>
            <a:r>
              <a:rPr lang="en-US" altLang="zh-CN" sz="900" dirty="0">
                <a:latin typeface="Arial" panose="020B0604020202020204" pitchFamily="34" charset="0"/>
                <a:sym typeface="Arial" panose="020B0604020202020204" pitchFamily="34" charset="0"/>
              </a:rPr>
              <a:t>CRAB</a:t>
            </a:r>
            <a:r>
              <a:rPr lang="zh-CN" altLang="en-US" sz="900" dirty="0">
                <a:latin typeface="Arial" panose="020B0604020202020204" pitchFamily="34" charset="0"/>
                <a:sym typeface="Arial" panose="020B0604020202020204" pitchFamily="34" charset="0"/>
              </a:rPr>
              <a:t>：碳青霉烯类耐药的鲍曼不动杆菌</a:t>
            </a:r>
          </a:p>
        </p:txBody>
      </p:sp>
      <p:grpSp>
        <p:nvGrpSpPr>
          <p:cNvPr id="55" name="组合 54">
            <a:extLst>
              <a:ext uri="{FF2B5EF4-FFF2-40B4-BE49-F238E27FC236}">
                <a16:creationId xmlns:a16="http://schemas.microsoft.com/office/drawing/2014/main" id="{8D68191B-D1FE-3315-C75E-BA3C591DAB49}"/>
              </a:ext>
            </a:extLst>
          </p:cNvPr>
          <p:cNvGrpSpPr/>
          <p:nvPr/>
        </p:nvGrpSpPr>
        <p:grpSpPr>
          <a:xfrm>
            <a:off x="587681" y="1401764"/>
            <a:ext cx="5803261" cy="3924000"/>
            <a:chOff x="908956" y="1105095"/>
            <a:chExt cx="6893257" cy="4755628"/>
          </a:xfrm>
        </p:grpSpPr>
        <p:grpSp>
          <p:nvGrpSpPr>
            <p:cNvPr id="14" name="组合 13">
              <a:extLst>
                <a:ext uri="{FF2B5EF4-FFF2-40B4-BE49-F238E27FC236}">
                  <a16:creationId xmlns:a16="http://schemas.microsoft.com/office/drawing/2014/main" id="{7E627CE0-2F2A-3266-4857-E43E1EB8D112}"/>
                </a:ext>
              </a:extLst>
            </p:cNvPr>
            <p:cNvGrpSpPr/>
            <p:nvPr/>
          </p:nvGrpSpPr>
          <p:grpSpPr>
            <a:xfrm>
              <a:off x="908956" y="1105095"/>
              <a:ext cx="6785043" cy="4755628"/>
              <a:chOff x="2824628" y="1252221"/>
              <a:chExt cx="6542744" cy="4665566"/>
            </a:xfrm>
          </p:grpSpPr>
          <p:grpSp>
            <p:nvGrpSpPr>
              <p:cNvPr id="16" name="组合 15">
                <a:extLst>
                  <a:ext uri="{FF2B5EF4-FFF2-40B4-BE49-F238E27FC236}">
                    <a16:creationId xmlns:a16="http://schemas.microsoft.com/office/drawing/2014/main" id="{10D5EE92-0895-1C1E-C322-9ADFCDC25790}"/>
                  </a:ext>
                </a:extLst>
              </p:cNvPr>
              <p:cNvGrpSpPr/>
              <p:nvPr/>
            </p:nvGrpSpPr>
            <p:grpSpPr>
              <a:xfrm>
                <a:off x="2824628" y="1252221"/>
                <a:ext cx="6542744" cy="4665566"/>
                <a:chOff x="2824628" y="1456938"/>
                <a:chExt cx="6542744" cy="4665566"/>
              </a:xfrm>
            </p:grpSpPr>
            <p:pic>
              <p:nvPicPr>
                <p:cNvPr id="18" name="图片 17">
                  <a:extLst>
                    <a:ext uri="{FF2B5EF4-FFF2-40B4-BE49-F238E27FC236}">
                      <a16:creationId xmlns:a16="http://schemas.microsoft.com/office/drawing/2014/main" id="{E8B21D35-368E-4DC4-DA2A-DF39EE2A71C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824628" y="1574183"/>
                  <a:ext cx="6542744" cy="4548321"/>
                </a:xfrm>
                <a:prstGeom prst="rect">
                  <a:avLst/>
                </a:prstGeom>
              </p:spPr>
            </p:pic>
            <p:sp>
              <p:nvSpPr>
                <p:cNvPr id="24" name="文本框 23">
                  <a:extLst>
                    <a:ext uri="{FF2B5EF4-FFF2-40B4-BE49-F238E27FC236}">
                      <a16:creationId xmlns:a16="http://schemas.microsoft.com/office/drawing/2014/main" id="{DE9EBA13-C7C8-6DF8-9FBD-864D16E2A92B}"/>
                    </a:ext>
                  </a:extLst>
                </p:cNvPr>
                <p:cNvSpPr txBox="1"/>
                <p:nvPr/>
              </p:nvSpPr>
              <p:spPr>
                <a:xfrm>
                  <a:off x="3140765" y="3409936"/>
                  <a:ext cx="1331845" cy="256159"/>
                </a:xfrm>
                <a:prstGeom prst="rect">
                  <a:avLst/>
                </a:prstGeom>
                <a:solidFill>
                  <a:schemeClr val="bg1"/>
                </a:solidFill>
              </p:spPr>
              <p:txBody>
                <a:bodyPr wrap="square" lIns="0" tIns="0" rIns="0" bIns="0" rtlCol="0">
                  <a:spAutoFit/>
                </a:bodyPr>
                <a:lstStyle/>
                <a:p>
                  <a:pPr algn="ctr"/>
                  <a:r>
                    <a:rPr lang="zh-CN" altLang="en-US" sz="1400" b="1" dirty="0">
                      <a:latin typeface="Arial" panose="020B0604020202020204" pitchFamily="34" charset="0"/>
                      <a:ea typeface="HarmonyOS Sans SC" panose="00000500000000000000" pitchFamily="2" charset="-122"/>
                      <a:cs typeface="+mn-ea"/>
                      <a:sym typeface="Arial" panose="020B0604020202020204" pitchFamily="34" charset="0"/>
                    </a:rPr>
                    <a:t>中南美洲</a:t>
                  </a:r>
                </a:p>
              </p:txBody>
            </p:sp>
            <p:sp>
              <p:nvSpPr>
                <p:cNvPr id="25" name="文本框 24">
                  <a:extLst>
                    <a:ext uri="{FF2B5EF4-FFF2-40B4-BE49-F238E27FC236}">
                      <a16:creationId xmlns:a16="http://schemas.microsoft.com/office/drawing/2014/main" id="{B593F17B-474C-4D47-8452-EDAD83171C28}"/>
                    </a:ext>
                  </a:extLst>
                </p:cNvPr>
                <p:cNvSpPr txBox="1"/>
                <p:nvPr/>
              </p:nvSpPr>
              <p:spPr>
                <a:xfrm>
                  <a:off x="8560903" y="1456938"/>
                  <a:ext cx="708993" cy="256159"/>
                </a:xfrm>
                <a:prstGeom prst="rect">
                  <a:avLst/>
                </a:prstGeom>
                <a:solidFill>
                  <a:schemeClr val="bg1"/>
                </a:solidFill>
              </p:spPr>
              <p:txBody>
                <a:bodyPr wrap="square" lIns="0" tIns="0" rIns="0" bIns="0" rtlCol="0">
                  <a:spAutoFit/>
                </a:bodyPr>
                <a:lstStyle/>
                <a:p>
                  <a:pPr algn="ctr"/>
                  <a:r>
                    <a:rPr lang="zh-CN" altLang="en-US" sz="1400" b="1" dirty="0">
                      <a:latin typeface="Arial" panose="020B0604020202020204" pitchFamily="34" charset="0"/>
                      <a:ea typeface="HarmonyOS Sans SC" panose="00000500000000000000" pitchFamily="2" charset="-122"/>
                      <a:cs typeface="+mn-ea"/>
                      <a:sym typeface="Arial" panose="020B0604020202020204" pitchFamily="34" charset="0"/>
                    </a:rPr>
                    <a:t>中东</a:t>
                  </a:r>
                </a:p>
              </p:txBody>
            </p:sp>
            <p:sp>
              <p:nvSpPr>
                <p:cNvPr id="26" name="文本框 25">
                  <a:extLst>
                    <a:ext uri="{FF2B5EF4-FFF2-40B4-BE49-F238E27FC236}">
                      <a16:creationId xmlns:a16="http://schemas.microsoft.com/office/drawing/2014/main" id="{749D0879-AABD-862B-0FEC-49963F8C080F}"/>
                    </a:ext>
                  </a:extLst>
                </p:cNvPr>
                <p:cNvSpPr txBox="1"/>
                <p:nvPr/>
              </p:nvSpPr>
              <p:spPr>
                <a:xfrm>
                  <a:off x="8733180" y="3190044"/>
                  <a:ext cx="490333" cy="256159"/>
                </a:xfrm>
                <a:prstGeom prst="rect">
                  <a:avLst/>
                </a:prstGeom>
                <a:solidFill>
                  <a:schemeClr val="bg1"/>
                </a:solidFill>
              </p:spPr>
              <p:txBody>
                <a:bodyPr wrap="square" lIns="0" tIns="0" rIns="0" bIns="0" rtlCol="0">
                  <a:spAutoFit/>
                </a:bodyPr>
                <a:lstStyle/>
                <a:p>
                  <a:pPr algn="ctr"/>
                  <a:r>
                    <a:rPr lang="zh-CN" altLang="en-US" sz="1400" b="1" dirty="0">
                      <a:latin typeface="Arial" panose="020B0604020202020204" pitchFamily="34" charset="0"/>
                      <a:ea typeface="HarmonyOS Sans SC" panose="00000500000000000000" pitchFamily="2" charset="-122"/>
                      <a:cs typeface="+mn-ea"/>
                      <a:sym typeface="Arial" panose="020B0604020202020204" pitchFamily="34" charset="0"/>
                    </a:rPr>
                    <a:t>中国</a:t>
                  </a:r>
                </a:p>
              </p:txBody>
            </p:sp>
            <p:sp>
              <p:nvSpPr>
                <p:cNvPr id="32" name="文本框 31">
                  <a:extLst>
                    <a:ext uri="{FF2B5EF4-FFF2-40B4-BE49-F238E27FC236}">
                      <a16:creationId xmlns:a16="http://schemas.microsoft.com/office/drawing/2014/main" id="{CF79319F-86DA-69B0-2207-B38AEE0739C2}"/>
                    </a:ext>
                  </a:extLst>
                </p:cNvPr>
                <p:cNvSpPr txBox="1"/>
                <p:nvPr/>
              </p:nvSpPr>
              <p:spPr>
                <a:xfrm>
                  <a:off x="6391081" y="4179075"/>
                  <a:ext cx="1536807" cy="256159"/>
                </a:xfrm>
                <a:prstGeom prst="rect">
                  <a:avLst/>
                </a:prstGeom>
                <a:solidFill>
                  <a:schemeClr val="bg1"/>
                </a:solidFill>
              </p:spPr>
              <p:txBody>
                <a:bodyPr wrap="none" lIns="0" tIns="0" rIns="0" bIns="0" rtlCol="0">
                  <a:spAutoFit/>
                </a:bodyPr>
                <a:lstStyle/>
                <a:p>
                  <a:pPr algn="ctr"/>
                  <a:r>
                    <a:rPr lang="zh-CN" altLang="en-US" sz="1400" b="1" dirty="0">
                      <a:latin typeface="Arial" panose="020B0604020202020204" pitchFamily="34" charset="0"/>
                      <a:ea typeface="HarmonyOS Sans SC" panose="00000500000000000000" pitchFamily="2" charset="-122"/>
                      <a:cs typeface="+mn-ea"/>
                      <a:sym typeface="Arial" panose="020B0604020202020204" pitchFamily="34" charset="0"/>
                    </a:rPr>
                    <a:t>澳大利亚</a:t>
                  </a:r>
                  <a:r>
                    <a:rPr lang="en-US" altLang="zh-CN" sz="1400" b="1" dirty="0">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400" b="1" dirty="0">
                      <a:latin typeface="Arial" panose="020B0604020202020204" pitchFamily="34" charset="0"/>
                      <a:ea typeface="HarmonyOS Sans SC" panose="00000500000000000000" pitchFamily="2" charset="-122"/>
                      <a:cs typeface="+mn-ea"/>
                      <a:sym typeface="Arial" panose="020B0604020202020204" pitchFamily="34" charset="0"/>
                    </a:rPr>
                    <a:t>新加坡</a:t>
                  </a:r>
                </a:p>
              </p:txBody>
            </p:sp>
            <p:sp>
              <p:nvSpPr>
                <p:cNvPr id="33" name="文本框 32">
                  <a:extLst>
                    <a:ext uri="{FF2B5EF4-FFF2-40B4-BE49-F238E27FC236}">
                      <a16:creationId xmlns:a16="http://schemas.microsoft.com/office/drawing/2014/main" id="{499A5599-3F75-E325-C618-78099E4153FA}"/>
                    </a:ext>
                  </a:extLst>
                </p:cNvPr>
                <p:cNvSpPr txBox="1"/>
                <p:nvPr/>
              </p:nvSpPr>
              <p:spPr>
                <a:xfrm>
                  <a:off x="3305589" y="5283817"/>
                  <a:ext cx="1002195" cy="201267"/>
                </a:xfrm>
                <a:prstGeom prst="rect">
                  <a:avLst/>
                </a:prstGeom>
                <a:solidFill>
                  <a:schemeClr val="bg1"/>
                </a:solidFill>
              </p:spPr>
              <p:txBody>
                <a:bodyPr wrap="square" lIns="0" tIns="0" rIns="0" bIns="0">
                  <a:spAutoFit/>
                </a:bodyPr>
                <a:lstStyle/>
                <a:p>
                  <a:r>
                    <a:rPr lang="zh-CN" altLang="en-US" sz="1100" b="1" dirty="0">
                      <a:latin typeface="Arial" panose="020B0604020202020204" pitchFamily="34" charset="0"/>
                      <a:ea typeface="HarmonyOS Sans SC" panose="00000500000000000000" pitchFamily="2" charset="-122"/>
                      <a:cs typeface="+mn-ea"/>
                      <a:sym typeface="Arial" panose="020B0604020202020204" pitchFamily="34" charset="0"/>
                    </a:rPr>
                    <a:t>种碳青霉烯酶</a:t>
                  </a:r>
                </a:p>
              </p:txBody>
            </p:sp>
            <p:sp>
              <p:nvSpPr>
                <p:cNvPr id="34" name="文本框 33">
                  <a:extLst>
                    <a:ext uri="{FF2B5EF4-FFF2-40B4-BE49-F238E27FC236}">
                      <a16:creationId xmlns:a16="http://schemas.microsoft.com/office/drawing/2014/main" id="{28EB6D08-4C77-C6C6-8A14-657146678091}"/>
                    </a:ext>
                  </a:extLst>
                </p:cNvPr>
                <p:cNvSpPr txBox="1"/>
                <p:nvPr/>
              </p:nvSpPr>
              <p:spPr>
                <a:xfrm>
                  <a:off x="3107635" y="5696534"/>
                  <a:ext cx="1186897" cy="201267"/>
                </a:xfrm>
                <a:prstGeom prst="rect">
                  <a:avLst/>
                </a:prstGeom>
                <a:solidFill>
                  <a:schemeClr val="bg1"/>
                </a:solidFill>
              </p:spPr>
              <p:txBody>
                <a:bodyPr wrap="square" lIns="0" tIns="0" rIns="0" bIns="0">
                  <a:spAutoFit/>
                </a:bodyPr>
                <a:lstStyle/>
                <a:p>
                  <a:r>
                    <a:rPr lang="zh-CN" altLang="en-US" sz="1100" b="1" dirty="0">
                      <a:latin typeface="Arial" panose="020B0604020202020204" pitchFamily="34" charset="0"/>
                      <a:ea typeface="HarmonyOS Sans SC" panose="00000500000000000000" pitchFamily="2" charset="-122"/>
                      <a:cs typeface="+mn-ea"/>
                      <a:sym typeface="Arial" panose="020B0604020202020204" pitchFamily="34" charset="0"/>
                    </a:rPr>
                    <a:t>无碳青霉烯酶</a:t>
                  </a:r>
                </a:p>
              </p:txBody>
            </p:sp>
          </p:grpSp>
          <p:sp>
            <p:nvSpPr>
              <p:cNvPr id="17" name="文本框 16">
                <a:extLst>
                  <a:ext uri="{FF2B5EF4-FFF2-40B4-BE49-F238E27FC236}">
                    <a16:creationId xmlns:a16="http://schemas.microsoft.com/office/drawing/2014/main" id="{F856C438-307F-5AEE-F992-214CD78FCD9B}"/>
                  </a:ext>
                </a:extLst>
              </p:cNvPr>
              <p:cNvSpPr txBox="1"/>
              <p:nvPr/>
            </p:nvSpPr>
            <p:spPr>
              <a:xfrm>
                <a:off x="3211808" y="1462825"/>
                <a:ext cx="490333" cy="256159"/>
              </a:xfrm>
              <a:prstGeom prst="rect">
                <a:avLst/>
              </a:prstGeom>
              <a:solidFill>
                <a:schemeClr val="bg1"/>
              </a:solidFill>
            </p:spPr>
            <p:txBody>
              <a:bodyPr wrap="square" lIns="0" tIns="0" rIns="0" bIns="0" rtlCol="0">
                <a:spAutoFit/>
              </a:bodyPr>
              <a:lstStyle/>
              <a:p>
                <a:pPr algn="ctr"/>
                <a:r>
                  <a:rPr lang="zh-CN" altLang="en-US" sz="1400" b="1" dirty="0">
                    <a:latin typeface="Arial" panose="020B0604020202020204" pitchFamily="34" charset="0"/>
                    <a:ea typeface="HarmonyOS Sans SC" panose="00000500000000000000" pitchFamily="2" charset="-122"/>
                    <a:cs typeface="+mn-ea"/>
                    <a:sym typeface="Arial" panose="020B0604020202020204" pitchFamily="34" charset="0"/>
                  </a:rPr>
                  <a:t>美国</a:t>
                </a:r>
              </a:p>
            </p:txBody>
          </p:sp>
        </p:grpSp>
        <p:sp>
          <p:nvSpPr>
            <p:cNvPr id="48" name="矩形 47">
              <a:extLst>
                <a:ext uri="{FF2B5EF4-FFF2-40B4-BE49-F238E27FC236}">
                  <a16:creationId xmlns:a16="http://schemas.microsoft.com/office/drawing/2014/main" id="{8744D9C5-1923-64B6-B0FD-8CA30839B9F6}"/>
                </a:ext>
              </a:extLst>
            </p:cNvPr>
            <p:cNvSpPr/>
            <p:nvPr/>
          </p:nvSpPr>
          <p:spPr>
            <a:xfrm>
              <a:off x="7048500" y="4279106"/>
              <a:ext cx="438150" cy="2762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ea typeface="HarmonyOS Sans SC" panose="00000500000000000000" pitchFamily="2" charset="-122"/>
                <a:sym typeface="Arial" panose="020B0604020202020204" pitchFamily="34" charset="0"/>
              </a:endParaRPr>
            </a:p>
          </p:txBody>
        </p:sp>
        <p:grpSp>
          <p:nvGrpSpPr>
            <p:cNvPr id="49" name="组合 48">
              <a:extLst>
                <a:ext uri="{FF2B5EF4-FFF2-40B4-BE49-F238E27FC236}">
                  <a16:creationId xmlns:a16="http://schemas.microsoft.com/office/drawing/2014/main" id="{12DDFE57-0F5F-EE49-1DCA-1952FAF0DAA2}"/>
                </a:ext>
              </a:extLst>
            </p:cNvPr>
            <p:cNvGrpSpPr/>
            <p:nvPr/>
          </p:nvGrpSpPr>
          <p:grpSpPr>
            <a:xfrm>
              <a:off x="6763887" y="4178816"/>
              <a:ext cx="1038326" cy="706125"/>
              <a:chOff x="7585323" y="2360013"/>
              <a:chExt cx="1038326" cy="706125"/>
            </a:xfrm>
          </p:grpSpPr>
          <p:grpSp>
            <p:nvGrpSpPr>
              <p:cNvPr id="50" name="组合 49">
                <a:extLst>
                  <a:ext uri="{FF2B5EF4-FFF2-40B4-BE49-F238E27FC236}">
                    <a16:creationId xmlns:a16="http://schemas.microsoft.com/office/drawing/2014/main" id="{AACBBD25-A424-8B73-E783-C824B3740646}"/>
                  </a:ext>
                </a:extLst>
              </p:cNvPr>
              <p:cNvGrpSpPr/>
              <p:nvPr/>
            </p:nvGrpSpPr>
            <p:grpSpPr>
              <a:xfrm>
                <a:off x="7585323" y="2634679"/>
                <a:ext cx="1038326" cy="431459"/>
                <a:chOff x="3326474" y="4171133"/>
                <a:chExt cx="3253920" cy="1352116"/>
              </a:xfrm>
            </p:grpSpPr>
            <p:sp>
              <p:nvSpPr>
                <p:cNvPr id="52" name="椭圆 51">
                  <a:extLst>
                    <a:ext uri="{FF2B5EF4-FFF2-40B4-BE49-F238E27FC236}">
                      <a16:creationId xmlns:a16="http://schemas.microsoft.com/office/drawing/2014/main" id="{CD9BAECD-5D2F-2F48-A813-A8D5C44C2C02}"/>
                    </a:ext>
                  </a:extLst>
                </p:cNvPr>
                <p:cNvSpPr/>
                <p:nvPr/>
              </p:nvSpPr>
              <p:spPr>
                <a:xfrm>
                  <a:off x="3865645" y="4754833"/>
                  <a:ext cx="2175577" cy="768416"/>
                </a:xfrm>
                <a:prstGeom prst="ellipse">
                  <a:avLst/>
                </a:prstGeom>
                <a:noFill/>
                <a:ln w="6350">
                  <a:gradFill>
                    <a:gsLst>
                      <a:gs pos="11000">
                        <a:srgbClr val="942F8F">
                          <a:alpha val="0"/>
                        </a:srgbClr>
                      </a:gs>
                      <a:gs pos="100000">
                        <a:srgbClr val="942F8F">
                          <a:alpha val="8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53" name="椭圆 52">
                  <a:extLst>
                    <a:ext uri="{FF2B5EF4-FFF2-40B4-BE49-F238E27FC236}">
                      <a16:creationId xmlns:a16="http://schemas.microsoft.com/office/drawing/2014/main" id="{F0066029-9015-4783-83C4-4611E23C4948}"/>
                    </a:ext>
                  </a:extLst>
                </p:cNvPr>
                <p:cNvSpPr/>
                <p:nvPr/>
              </p:nvSpPr>
              <p:spPr>
                <a:xfrm>
                  <a:off x="3326474" y="4171133"/>
                  <a:ext cx="3253920" cy="1149286"/>
                </a:xfrm>
                <a:prstGeom prst="ellipse">
                  <a:avLst/>
                </a:prstGeom>
                <a:noFill/>
                <a:ln w="12700">
                  <a:gradFill>
                    <a:gsLst>
                      <a:gs pos="0">
                        <a:srgbClr val="942F8F">
                          <a:alpha val="0"/>
                        </a:srgbClr>
                      </a:gs>
                      <a:gs pos="100000">
                        <a:srgbClr val="942F8F"/>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54" name="椭圆 53">
                  <a:extLst>
                    <a:ext uri="{FF2B5EF4-FFF2-40B4-BE49-F238E27FC236}">
                      <a16:creationId xmlns:a16="http://schemas.microsoft.com/office/drawing/2014/main" id="{E2D913C9-9297-A3ED-3CEC-953850FB965E}"/>
                    </a:ext>
                  </a:extLst>
                </p:cNvPr>
                <p:cNvSpPr/>
                <p:nvPr/>
              </p:nvSpPr>
              <p:spPr>
                <a:xfrm>
                  <a:off x="3902201" y="4404525"/>
                  <a:ext cx="2102466" cy="742586"/>
                </a:xfrm>
                <a:prstGeom prst="ellipse">
                  <a:avLst/>
                </a:prstGeom>
                <a:gradFill>
                  <a:gsLst>
                    <a:gs pos="15000">
                      <a:srgbClr val="942F8F">
                        <a:alpha val="0"/>
                      </a:srgbClr>
                    </a:gs>
                    <a:gs pos="100000">
                      <a:srgbClr val="942F8F">
                        <a:alpha val="20000"/>
                      </a:srgbClr>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sp>
            <p:nvSpPr>
              <p:cNvPr id="51" name="TextBox 8">
                <a:extLst>
                  <a:ext uri="{FF2B5EF4-FFF2-40B4-BE49-F238E27FC236}">
                    <a16:creationId xmlns:a16="http://schemas.microsoft.com/office/drawing/2014/main" id="{4D54A9FB-F21E-AFC5-1465-7F5BDAE12292}"/>
                  </a:ext>
                </a:extLst>
              </p:cNvPr>
              <p:cNvSpPr txBox="1"/>
              <p:nvPr/>
            </p:nvSpPr>
            <p:spPr>
              <a:xfrm>
                <a:off x="7751930" y="2360013"/>
                <a:ext cx="810989" cy="522206"/>
              </a:xfrm>
              <a:prstGeom prst="rect">
                <a:avLst/>
              </a:prstGeom>
              <a:noFill/>
              <a:ln w="158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0" cap="none" spc="-20" normalizeH="0" baseline="0" noProof="0" dirty="0">
                    <a:ln w="9525">
                      <a:noFill/>
                    </a:ln>
                    <a:solidFill>
                      <a:srgbClr val="942F8F"/>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99</a:t>
                </a:r>
                <a:r>
                  <a:rPr kumimoji="0" lang="en-US" sz="2800" b="1" i="0" u="none" strike="noStrike" kern="0" cap="none" spc="-20" normalizeH="0" baseline="26000" noProof="0" dirty="0">
                    <a:ln w="9525">
                      <a:noFill/>
                    </a:ln>
                    <a:solidFill>
                      <a:srgbClr val="942F8F"/>
                    </a:solidFill>
                    <a:effectLst/>
                    <a:uLnTx/>
                    <a:uFillTx/>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p>
            </p:txBody>
          </p:sp>
        </p:grpSp>
      </p:grpSp>
      <p:sp>
        <p:nvSpPr>
          <p:cNvPr id="9" name="文本框 8">
            <a:extLst>
              <a:ext uri="{FF2B5EF4-FFF2-40B4-BE49-F238E27FC236}">
                <a16:creationId xmlns:a16="http://schemas.microsoft.com/office/drawing/2014/main" id="{BF963CBA-C07A-78E8-4810-5AA300487EBB}"/>
              </a:ext>
            </a:extLst>
          </p:cNvPr>
          <p:cNvSpPr txBox="1"/>
          <p:nvPr/>
        </p:nvSpPr>
        <p:spPr>
          <a:xfrm>
            <a:off x="7122794" y="2192491"/>
            <a:ext cx="4637340" cy="2705612"/>
          </a:xfrm>
          <a:prstGeom prst="rect">
            <a:avLst/>
          </a:prstGeom>
          <a:noFill/>
        </p:spPr>
        <p:txBody>
          <a:bodyPr wrap="square">
            <a:spAutoFit/>
          </a:bodyPr>
          <a:lstStyle/>
          <a:p>
            <a:pPr marL="285750" indent="-285750">
              <a:lnSpc>
                <a:spcPct val="120000"/>
              </a:lnSpc>
              <a:spcAft>
                <a:spcPts val="1200"/>
              </a:spcAft>
              <a:buFont typeface="Arial" panose="020B0604020202020204" pitchFamily="34" charset="0"/>
              <a:buChar char="•"/>
            </a:pPr>
            <a:r>
              <a:rPr kumimoji="0" lang="zh-CN" altLang="en-US" sz="14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对碳青霉烯类药物的耐药机制包括产生</a:t>
            </a:r>
            <a:r>
              <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β-</a:t>
            </a:r>
            <a:r>
              <a:rPr kumimoji="0" lang="zh-CN" altLang="en-US" sz="14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内酰胺酶、外膜孔蛋白丢失、外排泵过表达、通过遗传元件获得耐药性等。</a:t>
            </a:r>
            <a:r>
              <a:rPr kumimoji="0" lang="en-US" altLang="zh-CN" sz="1400" b="0" i="0" u="none" strike="noStrike" kern="1200" cap="none" spc="0" normalizeH="0" baseline="3000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1</a:t>
            </a:r>
          </a:p>
          <a:p>
            <a:pPr marL="285750" indent="-285750">
              <a:lnSpc>
                <a:spcPct val="120000"/>
              </a:lnSpc>
              <a:spcAft>
                <a:spcPts val="1200"/>
              </a:spcAft>
              <a:buFont typeface="Arial" panose="020B0604020202020204" pitchFamily="34" charset="0"/>
              <a:buChar char="•"/>
            </a:pPr>
            <a:r>
              <a:rPr kumimoji="0" lang="zh-CN" altLang="en-US" sz="14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通过</a:t>
            </a:r>
            <a:r>
              <a:rPr kumimoji="0" lang="zh-CN" altLang="en-US" sz="14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sym typeface="Arial" panose="020B0604020202020204" pitchFamily="34" charset="0"/>
              </a:rPr>
              <a:t>产生</a:t>
            </a:r>
            <a:r>
              <a:rPr kumimoji="0" lang="en-US" altLang="zh-CN" sz="14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sym typeface="Arial" panose="020B0604020202020204" pitchFamily="34" charset="0"/>
              </a:rPr>
              <a:t>β-</a:t>
            </a:r>
            <a:r>
              <a:rPr kumimoji="0" lang="zh-CN" altLang="en-US" sz="14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sym typeface="Arial" panose="020B0604020202020204" pitchFamily="34" charset="0"/>
              </a:rPr>
              <a:t>内酰胺酶</a:t>
            </a:r>
            <a:r>
              <a:rPr kumimoji="0" lang="zh-CN" altLang="en-US" sz="14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以酶促分解</a:t>
            </a:r>
            <a:r>
              <a:rPr kumimoji="0" lang="en-US" altLang="zh-CN" sz="14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β-</a:t>
            </a:r>
            <a:r>
              <a:rPr kumimoji="0" lang="zh-CN" altLang="en-US" sz="1400" b="0" i="0" u="none" strike="noStrike" kern="1200" cap="none" spc="0" normalizeH="0" baseline="0" noProof="0" dirty="0">
                <a:ln>
                  <a:noFill/>
                </a:ln>
                <a:solidFill>
                  <a:srgbClr val="000000"/>
                </a:solidFill>
                <a:effectLst/>
                <a:uLnTx/>
                <a:uFillTx/>
                <a:latin typeface="Arial" panose="020B0604020202020204" pitchFamily="34" charset="0"/>
                <a:ea typeface="HarmonyOS Sans SC" panose="00000500000000000000" pitchFamily="2" charset="-122"/>
                <a:sym typeface="Arial" panose="020B0604020202020204" pitchFamily="34" charset="0"/>
              </a:rPr>
              <a:t>内酰胺类抗生素是</a:t>
            </a:r>
            <a:r>
              <a:rPr kumimoji="0" lang="zh-CN" altLang="en-US" sz="14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sym typeface="Arial" panose="020B0604020202020204" pitchFamily="34" charset="0"/>
              </a:rPr>
              <a:t>对</a:t>
            </a:r>
            <a:r>
              <a:rPr kumimoji="0" lang="en-US" altLang="zh-CN" sz="14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sym typeface="Arial" panose="020B0604020202020204" pitchFamily="34" charset="0"/>
              </a:rPr>
              <a:t>β-</a:t>
            </a:r>
            <a:r>
              <a:rPr kumimoji="0" lang="zh-CN" altLang="en-US" sz="1400" b="1" i="0" u="none" strike="noStrike" kern="1200" cap="none" spc="0" normalizeH="0" baseline="0" noProof="0" dirty="0">
                <a:ln>
                  <a:noFill/>
                </a:ln>
                <a:solidFill>
                  <a:schemeClr val="accent1"/>
                </a:solidFill>
                <a:effectLst/>
                <a:uLnTx/>
                <a:uFillTx/>
                <a:latin typeface="Arial" panose="020B0604020202020204" pitchFamily="34" charset="0"/>
                <a:ea typeface="HarmonyOS Sans SC" panose="00000500000000000000" pitchFamily="2" charset="-122"/>
                <a:sym typeface="Arial" panose="020B0604020202020204" pitchFamily="34" charset="0"/>
              </a:rPr>
              <a:t>内酰胺类最普遍的耐药机制。</a:t>
            </a:r>
            <a:r>
              <a:rPr kumimoji="0" lang="en-US" altLang="zh-CN" sz="1400" b="0" i="0" u="none" strike="noStrike" kern="1200" cap="none" spc="0" normalizeH="0" baseline="30000" noProof="0" dirty="0">
                <a:ln>
                  <a:noFill/>
                </a:ln>
                <a:solidFill>
                  <a:schemeClr val="accent1"/>
                </a:solidFill>
                <a:effectLst/>
                <a:uLnTx/>
                <a:uFillTx/>
                <a:latin typeface="Arial" panose="020B0604020202020204" pitchFamily="34" charset="0"/>
                <a:ea typeface="HarmonyOS Sans SC" panose="00000500000000000000" pitchFamily="2" charset="-122"/>
                <a:sym typeface="Arial" panose="020B0604020202020204" pitchFamily="34" charset="0"/>
              </a:rPr>
              <a:t>2</a:t>
            </a:r>
          </a:p>
          <a:p>
            <a:pPr marL="285750" indent="-285750">
              <a:lnSpc>
                <a:spcPct val="120000"/>
              </a:lnSpc>
              <a:spcAft>
                <a:spcPts val="1200"/>
              </a:spcAft>
              <a:buFont typeface="Arial" panose="020B0604020202020204" pitchFamily="34" charset="0"/>
              <a:buChar char="•"/>
            </a:pPr>
            <a:r>
              <a:rPr lang="en-US" altLang="zh-CN"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β-</a:t>
            </a:r>
            <a:r>
              <a:rPr lang="zh-CN" altLang="en-US"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内酰胺酶</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根据</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Ambler</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分子分类法，可分为</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A</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B</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C</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a:t>
            </a:r>
            <a:r>
              <a:rPr lang="en-US" altLang="zh-CN" sz="1400" dirty="0">
                <a:latin typeface="Arial" panose="020B0604020202020204" pitchFamily="34" charset="0"/>
                <a:ea typeface="HarmonyOS Sans SC" panose="00000500000000000000" pitchFamily="2" charset="-122"/>
                <a:cs typeface="+mn-ea"/>
                <a:sym typeface="Arial" panose="020B0604020202020204" pitchFamily="34" charset="0"/>
              </a:rPr>
              <a:t>D</a:t>
            </a:r>
            <a:r>
              <a:rPr lang="zh-CN" altLang="en-US" sz="1400" dirty="0">
                <a:latin typeface="Arial" panose="020B0604020202020204" pitchFamily="34" charset="0"/>
                <a:ea typeface="HarmonyOS Sans SC" panose="00000500000000000000" pitchFamily="2" charset="-122"/>
                <a:cs typeface="+mn-ea"/>
                <a:sym typeface="Arial" panose="020B0604020202020204" pitchFamily="34" charset="0"/>
              </a:rPr>
              <a:t>四类，其中</a:t>
            </a:r>
            <a:r>
              <a:rPr lang="en-US" altLang="zh-CN"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D</a:t>
            </a:r>
            <a:r>
              <a:rPr lang="zh-CN" altLang="en-US"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类丝氨酸苯唑西林酶（</a:t>
            </a:r>
            <a:r>
              <a:rPr lang="en-US" altLang="zh-CN"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OXA</a:t>
            </a:r>
            <a:r>
              <a:rPr lang="zh-CN" altLang="en-US"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酶）对碳青霉烯类抗生素的水解活性强，</a:t>
            </a:r>
            <a:r>
              <a:rPr lang="en-US" altLang="zh-CN"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OXA-23</a:t>
            </a:r>
            <a:r>
              <a:rPr lang="zh-CN" altLang="en-US"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作为最早被关注的</a:t>
            </a:r>
            <a:r>
              <a:rPr lang="en-US" altLang="zh-CN"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AB-OXA</a:t>
            </a:r>
            <a:r>
              <a:rPr lang="zh-CN" altLang="en-US"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型酶在全球的流行最为广泛。</a:t>
            </a:r>
            <a:r>
              <a:rPr lang="en-US" altLang="zh-CN" sz="1400" b="1" baseline="30000"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rPr>
              <a:t>2,3</a:t>
            </a:r>
            <a:endParaRPr lang="zh-CN" altLang="en-US" sz="1400" b="1" dirty="0">
              <a:solidFill>
                <a:schemeClr val="accent2"/>
              </a:solidFill>
              <a:latin typeface="Arial" panose="020B0604020202020204" pitchFamily="34" charset="0"/>
              <a:ea typeface="HarmonyOS Sans SC" panose="00000500000000000000" pitchFamily="2" charset="-122"/>
              <a:cs typeface="+mn-ea"/>
              <a:sym typeface="Arial" panose="020B0604020202020204" pitchFamily="34" charset="0"/>
            </a:endParaRPr>
          </a:p>
        </p:txBody>
      </p:sp>
      <p:cxnSp>
        <p:nvCxnSpPr>
          <p:cNvPr id="80" name="直接连接符 79">
            <a:extLst>
              <a:ext uri="{FF2B5EF4-FFF2-40B4-BE49-F238E27FC236}">
                <a16:creationId xmlns:a16="http://schemas.microsoft.com/office/drawing/2014/main" id="{DBE88E6D-8D26-D59C-FD4E-EFA21D0FA81F}"/>
              </a:ext>
            </a:extLst>
          </p:cNvPr>
          <p:cNvCxnSpPr>
            <a:cxnSpLocks/>
          </p:cNvCxnSpPr>
          <p:nvPr/>
        </p:nvCxnSpPr>
        <p:spPr>
          <a:xfrm>
            <a:off x="7192645" y="3024819"/>
            <a:ext cx="4432935" cy="0"/>
          </a:xfrm>
          <a:prstGeom prst="line">
            <a:avLst/>
          </a:prstGeom>
          <a:ln w="6350">
            <a:gradFill>
              <a:gsLst>
                <a:gs pos="0">
                  <a:schemeClr val="accent1">
                    <a:alpha val="0"/>
                  </a:schemeClr>
                </a:gs>
                <a:gs pos="50000">
                  <a:schemeClr val="accent1"/>
                </a:gs>
                <a:gs pos="100000">
                  <a:schemeClr val="accent1">
                    <a:alpha val="0"/>
                  </a:schemeClr>
                </a:gs>
              </a:gsLst>
              <a:lin ang="0" scaled="0"/>
            </a:gradFill>
            <a:prstDash val="lgDash"/>
          </a:ln>
        </p:spPr>
        <p:style>
          <a:lnRef idx="2">
            <a:schemeClr val="accent1"/>
          </a:lnRef>
          <a:fillRef idx="0">
            <a:schemeClr val="accent1"/>
          </a:fillRef>
          <a:effectRef idx="1">
            <a:schemeClr val="accent1"/>
          </a:effectRef>
          <a:fontRef idx="minor">
            <a:schemeClr val="tx1"/>
          </a:fontRef>
        </p:style>
      </p:cxnSp>
      <p:sp>
        <p:nvSpPr>
          <p:cNvPr id="82" name="矩形 81">
            <a:extLst>
              <a:ext uri="{FF2B5EF4-FFF2-40B4-BE49-F238E27FC236}">
                <a16:creationId xmlns:a16="http://schemas.microsoft.com/office/drawing/2014/main" id="{FEECE4B9-BB88-B773-FB3B-2F689086635C}"/>
              </a:ext>
            </a:extLst>
          </p:cNvPr>
          <p:cNvSpPr/>
          <p:nvPr/>
        </p:nvSpPr>
        <p:spPr>
          <a:xfrm>
            <a:off x="0" y="5454614"/>
            <a:ext cx="12192000" cy="54293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83" name="文本框 82">
            <a:extLst>
              <a:ext uri="{FF2B5EF4-FFF2-40B4-BE49-F238E27FC236}">
                <a16:creationId xmlns:a16="http://schemas.microsoft.com/office/drawing/2014/main" id="{69720CDD-B688-B4AD-F330-1280788A56CB}"/>
              </a:ext>
            </a:extLst>
          </p:cNvPr>
          <p:cNvSpPr txBox="1"/>
          <p:nvPr/>
        </p:nvSpPr>
        <p:spPr>
          <a:xfrm>
            <a:off x="790917" y="5526028"/>
            <a:ext cx="11066122" cy="400110"/>
          </a:xfrm>
          <a:prstGeom prst="rect">
            <a:avLst/>
          </a:prstGeom>
          <a:noFill/>
        </p:spPr>
        <p:txBody>
          <a:bodyPr wrap="square">
            <a:spAutoFit/>
          </a:bodyPr>
          <a:lstStyle/>
          <a:p>
            <a:pPr marL="0" marR="0" lvl="0" indent="0" algn="just" defTabSz="914400" rtl="0" eaLnBrk="1" fontAlgn="auto" latinLnBrk="0" hangingPunct="1">
              <a:spcAft>
                <a:spcPts val="0"/>
              </a:spcAft>
              <a:buClrTx/>
              <a:buSzTx/>
              <a:buFontTx/>
              <a:buNone/>
              <a:tabLst/>
              <a:defRPr/>
            </a:pP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一项前瞻性观察队列研究，在</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2017 </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年至 </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2019 </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年期间从全球 </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5 </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个地区的 </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46 </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家医院招募了 </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842 </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名进行了临床</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CRAB</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培养的住院患者，其中</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536</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名（</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64%</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）确诊为</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CRAB</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感染。主要结局是细菌培养后</a:t>
            </a:r>
            <a:r>
              <a:rPr kumimoji="0" lang="en-US" altLang="zh-CN"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30</a:t>
            </a:r>
            <a:r>
              <a:rPr kumimoji="0" lang="zh-CN" altLang="en-US" sz="10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天的全因死亡率。对这些菌株进行了全基因组分析。</a:t>
            </a:r>
            <a:r>
              <a:rPr kumimoji="0" lang="en-US" altLang="zh-CN" sz="1000" b="0" i="0" u="none" strike="noStrike" kern="1200" cap="none" spc="0" normalizeH="0" baseline="3000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4</a:t>
            </a:r>
            <a:endParaRPr kumimoji="0" lang="zh-CN" altLang="en-US" sz="1000" b="0" i="0" u="none" strike="noStrike" kern="1200" cap="none" spc="0" normalizeH="0" baseline="3000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nvGrpSpPr>
          <p:cNvPr id="84" name="组合 83">
            <a:extLst>
              <a:ext uri="{FF2B5EF4-FFF2-40B4-BE49-F238E27FC236}">
                <a16:creationId xmlns:a16="http://schemas.microsoft.com/office/drawing/2014/main" id="{6545913A-B85D-3EFE-60D6-1921EA78B062}"/>
              </a:ext>
            </a:extLst>
          </p:cNvPr>
          <p:cNvGrpSpPr/>
          <p:nvPr/>
        </p:nvGrpSpPr>
        <p:grpSpPr>
          <a:xfrm>
            <a:off x="334962" y="5516533"/>
            <a:ext cx="419100" cy="419100"/>
            <a:chOff x="334962" y="5497520"/>
            <a:chExt cx="419100" cy="419100"/>
          </a:xfrm>
        </p:grpSpPr>
        <p:sp>
          <p:nvSpPr>
            <p:cNvPr id="85" name="椭圆 84">
              <a:extLst>
                <a:ext uri="{FF2B5EF4-FFF2-40B4-BE49-F238E27FC236}">
                  <a16:creationId xmlns:a16="http://schemas.microsoft.com/office/drawing/2014/main" id="{06AFE316-FFF5-E2C4-3B87-AA6801B537C0}"/>
                </a:ext>
              </a:extLst>
            </p:cNvPr>
            <p:cNvSpPr/>
            <p:nvPr/>
          </p:nvSpPr>
          <p:spPr>
            <a:xfrm>
              <a:off x="334962" y="5497520"/>
              <a:ext cx="419100" cy="41910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nvGrpSpPr>
            <p:cNvPr id="86" name="组合 85">
              <a:extLst>
                <a:ext uri="{FF2B5EF4-FFF2-40B4-BE49-F238E27FC236}">
                  <a16:creationId xmlns:a16="http://schemas.microsoft.com/office/drawing/2014/main" id="{E9485751-1E64-6091-2E81-CF4F2DECCB9E}"/>
                </a:ext>
              </a:extLst>
            </p:cNvPr>
            <p:cNvGrpSpPr/>
            <p:nvPr/>
          </p:nvGrpSpPr>
          <p:grpSpPr>
            <a:xfrm>
              <a:off x="423862" y="5571065"/>
              <a:ext cx="241300" cy="272010"/>
              <a:chOff x="5318125" y="2577041"/>
              <a:chExt cx="1455207" cy="1640416"/>
            </a:xfrm>
            <a:solidFill>
              <a:schemeClr val="accent2"/>
            </a:solidFill>
          </p:grpSpPr>
          <p:sp>
            <p:nvSpPr>
              <p:cNvPr id="87" name="任意多边形: 形状 86">
                <a:extLst>
                  <a:ext uri="{FF2B5EF4-FFF2-40B4-BE49-F238E27FC236}">
                    <a16:creationId xmlns:a16="http://schemas.microsoft.com/office/drawing/2014/main" id="{3D4DB911-4D87-075B-BAA6-2AAA7D865DED}"/>
                  </a:ext>
                </a:extLst>
              </p:cNvPr>
              <p:cNvSpPr/>
              <p:nvPr/>
            </p:nvSpPr>
            <p:spPr>
              <a:xfrm>
                <a:off x="5836708" y="2577041"/>
                <a:ext cx="936624" cy="1640416"/>
              </a:xfrm>
              <a:custGeom>
                <a:avLst/>
                <a:gdLst>
                  <a:gd name="connsiteX0" fmla="*/ 904875 w 936624"/>
                  <a:gd name="connsiteY0" fmla="*/ 1534583 h 1640416"/>
                  <a:gd name="connsiteX1" fmla="*/ 682625 w 936624"/>
                  <a:gd name="connsiteY1" fmla="*/ 1534583 h 1640416"/>
                  <a:gd name="connsiteX2" fmla="*/ 889000 w 936624"/>
                  <a:gd name="connsiteY2" fmla="*/ 1153583 h 1640416"/>
                  <a:gd name="connsiteX3" fmla="*/ 492125 w 936624"/>
                  <a:gd name="connsiteY3" fmla="*/ 682625 h 1640416"/>
                  <a:gd name="connsiteX4" fmla="*/ 365125 w 936624"/>
                  <a:gd name="connsiteY4" fmla="*/ 566208 h 1640416"/>
                  <a:gd name="connsiteX5" fmla="*/ 238125 w 936624"/>
                  <a:gd name="connsiteY5" fmla="*/ 693208 h 1640416"/>
                  <a:gd name="connsiteX6" fmla="*/ 365125 w 936624"/>
                  <a:gd name="connsiteY6" fmla="*/ 820208 h 1640416"/>
                  <a:gd name="connsiteX7" fmla="*/ 455083 w 936624"/>
                  <a:gd name="connsiteY7" fmla="*/ 783167 h 1640416"/>
                  <a:gd name="connsiteX8" fmla="*/ 777875 w 936624"/>
                  <a:gd name="connsiteY8" fmla="*/ 1148292 h 1640416"/>
                  <a:gd name="connsiteX9" fmla="*/ 317500 w 936624"/>
                  <a:gd name="connsiteY9" fmla="*/ 1529292 h 1640416"/>
                  <a:gd name="connsiteX10" fmla="*/ 26458 w 936624"/>
                  <a:gd name="connsiteY10" fmla="*/ 1529292 h 1640416"/>
                  <a:gd name="connsiteX11" fmla="*/ 0 w 936624"/>
                  <a:gd name="connsiteY11" fmla="*/ 1555750 h 1640416"/>
                  <a:gd name="connsiteX12" fmla="*/ 0 w 936624"/>
                  <a:gd name="connsiteY12" fmla="*/ 1613958 h 1640416"/>
                  <a:gd name="connsiteX13" fmla="*/ 26458 w 936624"/>
                  <a:gd name="connsiteY13" fmla="*/ 1640417 h 1640416"/>
                  <a:gd name="connsiteX14" fmla="*/ 910167 w 936624"/>
                  <a:gd name="connsiteY14" fmla="*/ 1640417 h 1640416"/>
                  <a:gd name="connsiteX15" fmla="*/ 936625 w 936624"/>
                  <a:gd name="connsiteY15" fmla="*/ 1613958 h 1640416"/>
                  <a:gd name="connsiteX16" fmla="*/ 936625 w 936624"/>
                  <a:gd name="connsiteY16" fmla="*/ 1555750 h 1640416"/>
                  <a:gd name="connsiteX17" fmla="*/ 904875 w 936624"/>
                  <a:gd name="connsiteY17" fmla="*/ 1534583 h 1640416"/>
                  <a:gd name="connsiteX18" fmla="*/ 645583 w 936624"/>
                  <a:gd name="connsiteY18" fmla="*/ 232833 h 1640416"/>
                  <a:gd name="connsiteX19" fmla="*/ 719667 w 936624"/>
                  <a:gd name="connsiteY19" fmla="*/ 232833 h 1640416"/>
                  <a:gd name="connsiteX20" fmla="*/ 719667 w 936624"/>
                  <a:gd name="connsiteY20" fmla="*/ 164042 h 1640416"/>
                  <a:gd name="connsiteX21" fmla="*/ 571500 w 936624"/>
                  <a:gd name="connsiteY21" fmla="*/ 15875 h 1640416"/>
                  <a:gd name="connsiteX22" fmla="*/ 497417 w 936624"/>
                  <a:gd name="connsiteY22" fmla="*/ 15875 h 1640416"/>
                  <a:gd name="connsiteX23" fmla="*/ 497417 w 936624"/>
                  <a:gd name="connsiteY23" fmla="*/ 84667 h 1640416"/>
                  <a:gd name="connsiteX24" fmla="*/ 645583 w 936624"/>
                  <a:gd name="connsiteY24" fmla="*/ 232833 h 164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36624" h="1640416">
                    <a:moveTo>
                      <a:pt x="904875" y="1534583"/>
                    </a:moveTo>
                    <a:lnTo>
                      <a:pt x="682625" y="1534583"/>
                    </a:lnTo>
                    <a:cubicBezTo>
                      <a:pt x="809625" y="1444625"/>
                      <a:pt x="889000" y="1307042"/>
                      <a:pt x="889000" y="1153583"/>
                    </a:cubicBezTo>
                    <a:cubicBezTo>
                      <a:pt x="889000" y="936625"/>
                      <a:pt x="719667" y="746125"/>
                      <a:pt x="492125" y="682625"/>
                    </a:cubicBezTo>
                    <a:cubicBezTo>
                      <a:pt x="486833" y="619125"/>
                      <a:pt x="433917" y="566208"/>
                      <a:pt x="365125" y="566208"/>
                    </a:cubicBezTo>
                    <a:cubicBezTo>
                      <a:pt x="296333" y="566208"/>
                      <a:pt x="238125" y="624417"/>
                      <a:pt x="238125" y="693208"/>
                    </a:cubicBezTo>
                    <a:cubicBezTo>
                      <a:pt x="238125" y="762000"/>
                      <a:pt x="296333" y="820208"/>
                      <a:pt x="365125" y="820208"/>
                    </a:cubicBezTo>
                    <a:cubicBezTo>
                      <a:pt x="396875" y="820208"/>
                      <a:pt x="428625" y="804333"/>
                      <a:pt x="455083" y="783167"/>
                    </a:cubicBezTo>
                    <a:cubicBezTo>
                      <a:pt x="640292" y="830792"/>
                      <a:pt x="777875" y="978958"/>
                      <a:pt x="777875" y="1148292"/>
                    </a:cubicBezTo>
                    <a:cubicBezTo>
                      <a:pt x="777875" y="1359958"/>
                      <a:pt x="571500" y="1529292"/>
                      <a:pt x="317500" y="1529292"/>
                    </a:cubicBezTo>
                    <a:lnTo>
                      <a:pt x="26458" y="1529292"/>
                    </a:lnTo>
                    <a:cubicBezTo>
                      <a:pt x="10583" y="1529292"/>
                      <a:pt x="0" y="1539875"/>
                      <a:pt x="0" y="1555750"/>
                    </a:cubicBezTo>
                    <a:lnTo>
                      <a:pt x="0" y="1613958"/>
                    </a:lnTo>
                    <a:cubicBezTo>
                      <a:pt x="0" y="1629833"/>
                      <a:pt x="10583" y="1640417"/>
                      <a:pt x="26458" y="1640417"/>
                    </a:cubicBezTo>
                    <a:lnTo>
                      <a:pt x="910167" y="1640417"/>
                    </a:lnTo>
                    <a:cubicBezTo>
                      <a:pt x="926042" y="1640417"/>
                      <a:pt x="936625" y="1629833"/>
                      <a:pt x="936625" y="1613958"/>
                    </a:cubicBezTo>
                    <a:lnTo>
                      <a:pt x="936625" y="1555750"/>
                    </a:lnTo>
                    <a:cubicBezTo>
                      <a:pt x="936625" y="1550458"/>
                      <a:pt x="926042" y="1534583"/>
                      <a:pt x="904875" y="1534583"/>
                    </a:cubicBezTo>
                    <a:close/>
                    <a:moveTo>
                      <a:pt x="645583" y="232833"/>
                    </a:moveTo>
                    <a:cubicBezTo>
                      <a:pt x="666750" y="254000"/>
                      <a:pt x="698500" y="254000"/>
                      <a:pt x="719667" y="232833"/>
                    </a:cubicBezTo>
                    <a:cubicBezTo>
                      <a:pt x="740833" y="211667"/>
                      <a:pt x="740833" y="179917"/>
                      <a:pt x="719667" y="164042"/>
                    </a:cubicBezTo>
                    <a:lnTo>
                      <a:pt x="571500" y="15875"/>
                    </a:lnTo>
                    <a:cubicBezTo>
                      <a:pt x="550333" y="-5292"/>
                      <a:pt x="518583" y="-5292"/>
                      <a:pt x="497417" y="15875"/>
                    </a:cubicBezTo>
                    <a:cubicBezTo>
                      <a:pt x="476250" y="37042"/>
                      <a:pt x="476250" y="68792"/>
                      <a:pt x="497417" y="84667"/>
                    </a:cubicBezTo>
                    <a:lnTo>
                      <a:pt x="645583" y="232833"/>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88" name="任意多边形: 形状 87">
                <a:extLst>
                  <a:ext uri="{FF2B5EF4-FFF2-40B4-BE49-F238E27FC236}">
                    <a16:creationId xmlns:a16="http://schemas.microsoft.com/office/drawing/2014/main" id="{B8C3954A-D6FA-D6F6-B75A-424334880544}"/>
                  </a:ext>
                </a:extLst>
              </p:cNvPr>
              <p:cNvSpPr/>
              <p:nvPr/>
            </p:nvSpPr>
            <p:spPr>
              <a:xfrm>
                <a:off x="5318125" y="2672291"/>
                <a:ext cx="1158875" cy="1137708"/>
              </a:xfrm>
              <a:custGeom>
                <a:avLst/>
                <a:gdLst>
                  <a:gd name="connsiteX0" fmla="*/ 703792 w 1158875"/>
                  <a:gd name="connsiteY0" fmla="*/ 597958 h 1137708"/>
                  <a:gd name="connsiteX1" fmla="*/ 883708 w 1158875"/>
                  <a:gd name="connsiteY1" fmla="*/ 418042 h 1137708"/>
                  <a:gd name="connsiteX2" fmla="*/ 1005417 w 1158875"/>
                  <a:gd name="connsiteY2" fmla="*/ 465667 h 1137708"/>
                  <a:gd name="connsiteX3" fmla="*/ 1143000 w 1158875"/>
                  <a:gd name="connsiteY3" fmla="*/ 333375 h 1137708"/>
                  <a:gd name="connsiteX4" fmla="*/ 1143000 w 1158875"/>
                  <a:gd name="connsiteY4" fmla="*/ 264583 h 1137708"/>
                  <a:gd name="connsiteX5" fmla="*/ 889000 w 1158875"/>
                  <a:gd name="connsiteY5" fmla="*/ 15875 h 1137708"/>
                  <a:gd name="connsiteX6" fmla="*/ 814917 w 1158875"/>
                  <a:gd name="connsiteY6" fmla="*/ 15875 h 1137708"/>
                  <a:gd name="connsiteX7" fmla="*/ 164042 w 1158875"/>
                  <a:gd name="connsiteY7" fmla="*/ 656167 h 1137708"/>
                  <a:gd name="connsiteX8" fmla="*/ 164042 w 1158875"/>
                  <a:gd name="connsiteY8" fmla="*/ 724958 h 1137708"/>
                  <a:gd name="connsiteX9" fmla="*/ 418042 w 1158875"/>
                  <a:gd name="connsiteY9" fmla="*/ 973667 h 1137708"/>
                  <a:gd name="connsiteX10" fmla="*/ 492125 w 1158875"/>
                  <a:gd name="connsiteY10" fmla="*/ 973667 h 1137708"/>
                  <a:gd name="connsiteX11" fmla="*/ 751417 w 1158875"/>
                  <a:gd name="connsiteY11" fmla="*/ 719667 h 1137708"/>
                  <a:gd name="connsiteX12" fmla="*/ 703792 w 1158875"/>
                  <a:gd name="connsiteY12" fmla="*/ 597958 h 1137708"/>
                  <a:gd name="connsiteX13" fmla="*/ 89958 w 1158875"/>
                  <a:gd name="connsiteY13" fmla="*/ 730250 h 1137708"/>
                  <a:gd name="connsiteX14" fmla="*/ 15875 w 1158875"/>
                  <a:gd name="connsiteY14" fmla="*/ 730250 h 1137708"/>
                  <a:gd name="connsiteX15" fmla="*/ 15875 w 1158875"/>
                  <a:gd name="connsiteY15" fmla="*/ 799042 h 1137708"/>
                  <a:gd name="connsiteX16" fmla="*/ 343958 w 1158875"/>
                  <a:gd name="connsiteY16" fmla="*/ 1121833 h 1137708"/>
                  <a:gd name="connsiteX17" fmla="*/ 418042 w 1158875"/>
                  <a:gd name="connsiteY17" fmla="*/ 1121833 h 1137708"/>
                  <a:gd name="connsiteX18" fmla="*/ 418042 w 1158875"/>
                  <a:gd name="connsiteY18" fmla="*/ 1053042 h 1137708"/>
                  <a:gd name="connsiteX19" fmla="*/ 89958 w 1158875"/>
                  <a:gd name="connsiteY19" fmla="*/ 730250 h 113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8875" h="1137708">
                    <a:moveTo>
                      <a:pt x="703792" y="597958"/>
                    </a:moveTo>
                    <a:cubicBezTo>
                      <a:pt x="703792" y="497417"/>
                      <a:pt x="788458" y="418042"/>
                      <a:pt x="883708" y="418042"/>
                    </a:cubicBezTo>
                    <a:cubicBezTo>
                      <a:pt x="931333" y="418042"/>
                      <a:pt x="973667" y="433917"/>
                      <a:pt x="1005417" y="465667"/>
                    </a:cubicBezTo>
                    <a:lnTo>
                      <a:pt x="1143000" y="333375"/>
                    </a:lnTo>
                    <a:cubicBezTo>
                      <a:pt x="1164167" y="312208"/>
                      <a:pt x="1164167" y="280458"/>
                      <a:pt x="1143000" y="264583"/>
                    </a:cubicBezTo>
                    <a:lnTo>
                      <a:pt x="889000" y="15875"/>
                    </a:lnTo>
                    <a:cubicBezTo>
                      <a:pt x="867833" y="-5292"/>
                      <a:pt x="836083" y="-5292"/>
                      <a:pt x="814917" y="15875"/>
                    </a:cubicBezTo>
                    <a:lnTo>
                      <a:pt x="164042" y="656167"/>
                    </a:lnTo>
                    <a:cubicBezTo>
                      <a:pt x="142875" y="677333"/>
                      <a:pt x="142875" y="709083"/>
                      <a:pt x="164042" y="724958"/>
                    </a:cubicBezTo>
                    <a:lnTo>
                      <a:pt x="418042" y="973667"/>
                    </a:lnTo>
                    <a:cubicBezTo>
                      <a:pt x="439208" y="994833"/>
                      <a:pt x="470958" y="994833"/>
                      <a:pt x="492125" y="973667"/>
                    </a:cubicBezTo>
                    <a:lnTo>
                      <a:pt x="751417" y="719667"/>
                    </a:lnTo>
                    <a:cubicBezTo>
                      <a:pt x="724958" y="693208"/>
                      <a:pt x="703792" y="650875"/>
                      <a:pt x="703792" y="597958"/>
                    </a:cubicBezTo>
                    <a:close/>
                    <a:moveTo>
                      <a:pt x="89958" y="730250"/>
                    </a:moveTo>
                    <a:cubicBezTo>
                      <a:pt x="68792" y="709083"/>
                      <a:pt x="37042" y="709083"/>
                      <a:pt x="15875" y="730250"/>
                    </a:cubicBezTo>
                    <a:cubicBezTo>
                      <a:pt x="-5292" y="751417"/>
                      <a:pt x="-5292" y="783167"/>
                      <a:pt x="15875" y="799042"/>
                    </a:cubicBezTo>
                    <a:lnTo>
                      <a:pt x="343958" y="1121833"/>
                    </a:lnTo>
                    <a:cubicBezTo>
                      <a:pt x="365125" y="1143000"/>
                      <a:pt x="396875" y="1143000"/>
                      <a:pt x="418042" y="1121833"/>
                    </a:cubicBezTo>
                    <a:cubicBezTo>
                      <a:pt x="439208" y="1100667"/>
                      <a:pt x="439208" y="1068917"/>
                      <a:pt x="418042" y="1053042"/>
                    </a:cubicBezTo>
                    <a:lnTo>
                      <a:pt x="89958" y="730250"/>
                    </a:lnTo>
                    <a:close/>
                  </a:path>
                </a:pathLst>
              </a:custGeom>
              <a:grpFill/>
              <a:ln w="18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grpSp>
      </p:grpSp>
      <p:cxnSp>
        <p:nvCxnSpPr>
          <p:cNvPr id="96" name="直接连接符 95">
            <a:extLst>
              <a:ext uri="{FF2B5EF4-FFF2-40B4-BE49-F238E27FC236}">
                <a16:creationId xmlns:a16="http://schemas.microsoft.com/office/drawing/2014/main" id="{6CAC4891-DE6E-3EDE-9AAE-C46157441BB1}"/>
              </a:ext>
            </a:extLst>
          </p:cNvPr>
          <p:cNvCxnSpPr>
            <a:cxnSpLocks/>
          </p:cNvCxnSpPr>
          <p:nvPr/>
        </p:nvCxnSpPr>
        <p:spPr>
          <a:xfrm>
            <a:off x="7192645" y="3737338"/>
            <a:ext cx="4432935" cy="0"/>
          </a:xfrm>
          <a:prstGeom prst="line">
            <a:avLst/>
          </a:prstGeom>
          <a:ln w="6350">
            <a:gradFill>
              <a:gsLst>
                <a:gs pos="0">
                  <a:schemeClr val="accent1">
                    <a:alpha val="0"/>
                  </a:schemeClr>
                </a:gs>
                <a:gs pos="50000">
                  <a:schemeClr val="accent1"/>
                </a:gs>
                <a:gs pos="100000">
                  <a:schemeClr val="accent1">
                    <a:alpha val="0"/>
                  </a:schemeClr>
                </a:gs>
              </a:gsLst>
              <a:lin ang="0" scaled="0"/>
            </a:gradFill>
            <a:prstDash val="lg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3019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CE4FA2E3-1FEC-4B38-0CFE-EB6782B9BC8C}"/>
              </a:ext>
            </a:extLst>
          </p:cNvPr>
          <p:cNvSpPr>
            <a:spLocks noGrp="1"/>
          </p:cNvSpPr>
          <p:nvPr>
            <p:ph type="body" sz="quarter" idx="10"/>
          </p:nvPr>
        </p:nvSpPr>
        <p:spPr/>
        <p:txBody>
          <a:bodyPr/>
          <a:lstStyle/>
          <a:p>
            <a:pPr marL="228600" indent="-228600">
              <a:buFont typeface="+mj-lt"/>
              <a:buAutoNum type="arabicPeriod"/>
            </a:pPr>
            <a:r>
              <a:rPr lang="en-US" altLang="zh-CN" sz="800" dirty="0">
                <a:solidFill>
                  <a:schemeClr val="accent4"/>
                </a:solidFill>
                <a:latin typeface="Arial" panose="020B0604020202020204" pitchFamily="34" charset="0"/>
                <a:cs typeface="+mn-ea"/>
                <a:sym typeface="Arial" panose="020B0604020202020204" pitchFamily="34" charset="0"/>
              </a:rPr>
              <a:t>Available at: https://www.everestmedicines.com/zh-hans/news/rxeravatm/85c2cdcf-c818-44b0-b7b2-98b4a3b3ce4f. Accessed on Jul 9</a:t>
            </a:r>
            <a:r>
              <a:rPr lang="en-US" altLang="zh-CN" sz="800" baseline="30000" dirty="0">
                <a:solidFill>
                  <a:schemeClr val="accent4"/>
                </a:solidFill>
                <a:latin typeface="Arial" panose="020B0604020202020204" pitchFamily="34" charset="0"/>
                <a:cs typeface="+mn-ea"/>
                <a:sym typeface="Arial" panose="020B0604020202020204" pitchFamily="34" charset="0"/>
              </a:rPr>
              <a:t>th</a:t>
            </a:r>
            <a:r>
              <a:rPr lang="en-US" altLang="zh-CN" sz="800" dirty="0">
                <a:solidFill>
                  <a:schemeClr val="accent4"/>
                </a:solidFill>
                <a:latin typeface="Arial" panose="020B0604020202020204" pitchFamily="34" charset="0"/>
                <a:cs typeface="+mn-ea"/>
                <a:sym typeface="Arial" panose="020B0604020202020204" pitchFamily="34" charset="0"/>
              </a:rPr>
              <a:t>, 2025. </a:t>
            </a:r>
          </a:p>
          <a:p>
            <a:pPr marL="228600" indent="-228600">
              <a:buFont typeface="+mj-lt"/>
              <a:buAutoNum type="arabicPeriod"/>
            </a:pPr>
            <a:r>
              <a:rPr lang="en-US" altLang="zh-CN" sz="800" dirty="0">
                <a:solidFill>
                  <a:schemeClr val="accent4"/>
                </a:solidFill>
                <a:latin typeface="Arial" panose="020B0604020202020204" pitchFamily="34" charset="0"/>
                <a:cs typeface="+mn-ea"/>
                <a:sym typeface="Arial" panose="020B0604020202020204" pitchFamily="34" charset="0"/>
              </a:rPr>
              <a:t>Available at: </a:t>
            </a:r>
            <a:r>
              <a:rPr lang="en-US" altLang="zh-CN" sz="800" dirty="0">
                <a:latin typeface="Arial" panose="020B0604020202020204" pitchFamily="34" charset="0"/>
                <a:cs typeface="+mn-ea"/>
                <a:sym typeface="Arial" panose="020B0604020202020204" pitchFamily="34" charset="0"/>
              </a:rPr>
              <a:t>https://www.nmpa.gov.cn/directory/web/nmpa/zhuanti/cxylqx/cxypxx/20240520091748157.html</a:t>
            </a:r>
            <a:r>
              <a:rPr lang="en-US" altLang="zh-CN" sz="800" dirty="0">
                <a:solidFill>
                  <a:schemeClr val="accent4"/>
                </a:solidFill>
                <a:latin typeface="Arial" panose="020B0604020202020204" pitchFamily="34" charset="0"/>
                <a:cs typeface="+mn-ea"/>
                <a:sym typeface="Arial" panose="020B0604020202020204" pitchFamily="34" charset="0"/>
              </a:rPr>
              <a:t>. Accessed on Jul 9</a:t>
            </a:r>
            <a:r>
              <a:rPr lang="en-US" altLang="zh-CN" sz="800" baseline="30000" dirty="0">
                <a:solidFill>
                  <a:schemeClr val="accent4"/>
                </a:solidFill>
                <a:latin typeface="Arial" panose="020B0604020202020204" pitchFamily="34" charset="0"/>
                <a:cs typeface="+mn-ea"/>
                <a:sym typeface="Arial" panose="020B0604020202020204" pitchFamily="34" charset="0"/>
              </a:rPr>
              <a:t>th</a:t>
            </a:r>
            <a:r>
              <a:rPr lang="en-US" altLang="zh-CN" sz="800" dirty="0">
                <a:solidFill>
                  <a:schemeClr val="accent4"/>
                </a:solidFill>
                <a:latin typeface="Arial" panose="020B0604020202020204" pitchFamily="34" charset="0"/>
                <a:cs typeface="+mn-ea"/>
                <a:sym typeface="Arial" panose="020B0604020202020204" pitchFamily="34" charset="0"/>
              </a:rPr>
              <a:t>, 2025. </a:t>
            </a:r>
            <a:endParaRPr lang="zh-CN" altLang="en-US" sz="800" dirty="0">
              <a:latin typeface="Arial" panose="020B0604020202020204" pitchFamily="34" charset="0"/>
              <a:cs typeface="+mn-ea"/>
              <a:sym typeface="Arial" panose="020B0604020202020204" pitchFamily="34" charset="0"/>
            </a:endParaRPr>
          </a:p>
        </p:txBody>
      </p:sp>
      <p:sp>
        <p:nvSpPr>
          <p:cNvPr id="5" name="文本占位符 4">
            <a:extLst>
              <a:ext uri="{FF2B5EF4-FFF2-40B4-BE49-F238E27FC236}">
                <a16:creationId xmlns:a16="http://schemas.microsoft.com/office/drawing/2014/main" id="{424D06B6-A4B4-E591-4F73-6CBE5D6BFA6B}"/>
              </a:ext>
            </a:extLst>
          </p:cNvPr>
          <p:cNvSpPr>
            <a:spLocks noGrp="1"/>
          </p:cNvSpPr>
          <p:nvPr>
            <p:ph type="body" sz="quarter" idx="11"/>
          </p:nvPr>
        </p:nvSpPr>
        <p:spPr/>
        <p:txBody>
          <a:bodyPr>
            <a:noAutofit/>
          </a:bodyPr>
          <a:lstStyle/>
          <a:p>
            <a:r>
              <a:rPr lang="zh-CN" altLang="en-US" dirty="0">
                <a:latin typeface="Arial" panose="020B0604020202020204" pitchFamily="34" charset="0"/>
                <a:cs typeface="+mn-ea"/>
                <a:sym typeface="Arial" panose="020B0604020202020204" pitchFamily="34" charset="0"/>
              </a:rPr>
              <a:t>新型抗菌药依拉环素和舒巴坦</a:t>
            </a:r>
            <a:r>
              <a:rPr lang="en-US" altLang="zh-CN" dirty="0">
                <a:latin typeface="Arial" panose="020B0604020202020204" pitchFamily="34" charset="0"/>
                <a:cs typeface="+mn-ea"/>
                <a:sym typeface="Arial" panose="020B0604020202020204" pitchFamily="34" charset="0"/>
              </a:rPr>
              <a:t>-</a:t>
            </a:r>
            <a:r>
              <a:rPr lang="zh-CN" altLang="en-US" dirty="0">
                <a:latin typeface="Arial" panose="020B0604020202020204" pitchFamily="34" charset="0"/>
                <a:cs typeface="+mn-ea"/>
                <a:sym typeface="Arial" panose="020B0604020202020204" pitchFamily="34" charset="0"/>
              </a:rPr>
              <a:t>度洛巴坦先后获中国国家药监局批准上市</a:t>
            </a:r>
          </a:p>
        </p:txBody>
      </p:sp>
      <p:sp>
        <p:nvSpPr>
          <p:cNvPr id="44" name="矩形 43">
            <a:extLst>
              <a:ext uri="{FF2B5EF4-FFF2-40B4-BE49-F238E27FC236}">
                <a16:creationId xmlns:a16="http://schemas.microsoft.com/office/drawing/2014/main" id="{E8C16CEC-A90B-DEF5-ACD1-778C52FFDCFF}"/>
              </a:ext>
            </a:extLst>
          </p:cNvPr>
          <p:cNvSpPr/>
          <p:nvPr/>
        </p:nvSpPr>
        <p:spPr>
          <a:xfrm>
            <a:off x="1" y="908050"/>
            <a:ext cx="12192000" cy="1806575"/>
          </a:xfrm>
          <a:prstGeom prst="rect">
            <a:avLst/>
          </a:prstGeom>
          <a:solidFill>
            <a:srgbClr val="0098B9"/>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pic>
        <p:nvPicPr>
          <p:cNvPr id="45" name="图片 44">
            <a:extLst>
              <a:ext uri="{FF2B5EF4-FFF2-40B4-BE49-F238E27FC236}">
                <a16:creationId xmlns:a16="http://schemas.microsoft.com/office/drawing/2014/main" id="{B5875E72-BBF1-A3CB-F127-A27FCCFEA556}"/>
              </a:ext>
            </a:extLst>
          </p:cNvPr>
          <p:cNvPicPr>
            <a:picLocks noChangeAspect="1"/>
          </p:cNvPicPr>
          <p:nvPr/>
        </p:nvPicPr>
        <p:blipFill>
          <a:blip r:embed="rId3"/>
          <a:stretch>
            <a:fillRect/>
          </a:stretch>
        </p:blipFill>
        <p:spPr>
          <a:xfrm>
            <a:off x="6271701" y="2129328"/>
            <a:ext cx="5587507" cy="2517238"/>
          </a:xfrm>
          <a:prstGeom prst="rect">
            <a:avLst/>
          </a:prstGeom>
          <a:ln>
            <a:noFill/>
          </a:ln>
          <a:effectLst>
            <a:outerShdw blurRad="50800" dist="38100" dir="5400000" algn="t" rotWithShape="0">
              <a:srgbClr val="0098B9">
                <a:lumMod val="50000"/>
                <a:alpha val="30000"/>
              </a:srgbClr>
            </a:outerShdw>
          </a:effectLst>
        </p:spPr>
      </p:pic>
      <p:grpSp>
        <p:nvGrpSpPr>
          <p:cNvPr id="47" name="组合 46">
            <a:extLst>
              <a:ext uri="{FF2B5EF4-FFF2-40B4-BE49-F238E27FC236}">
                <a16:creationId xmlns:a16="http://schemas.microsoft.com/office/drawing/2014/main" id="{A32DA3B1-2223-C8FD-7D8F-5852FDFA2820}"/>
              </a:ext>
            </a:extLst>
          </p:cNvPr>
          <p:cNvGrpSpPr/>
          <p:nvPr/>
        </p:nvGrpSpPr>
        <p:grpSpPr>
          <a:xfrm>
            <a:off x="1684487" y="1051719"/>
            <a:ext cx="2884124" cy="932968"/>
            <a:chOff x="1684487" y="1004094"/>
            <a:chExt cx="2884124" cy="932968"/>
          </a:xfrm>
        </p:grpSpPr>
        <p:grpSp>
          <p:nvGrpSpPr>
            <p:cNvPr id="48" name="组合 47">
              <a:extLst>
                <a:ext uri="{FF2B5EF4-FFF2-40B4-BE49-F238E27FC236}">
                  <a16:creationId xmlns:a16="http://schemas.microsoft.com/office/drawing/2014/main" id="{197EB952-8AA6-D71C-586E-2F7FEE30E18C}"/>
                </a:ext>
              </a:extLst>
            </p:cNvPr>
            <p:cNvGrpSpPr/>
            <p:nvPr/>
          </p:nvGrpSpPr>
          <p:grpSpPr>
            <a:xfrm>
              <a:off x="1986221" y="1004094"/>
              <a:ext cx="2280652" cy="369332"/>
              <a:chOff x="1986221" y="1004094"/>
              <a:chExt cx="2280652" cy="369332"/>
            </a:xfrm>
          </p:grpSpPr>
          <p:sp>
            <p:nvSpPr>
              <p:cNvPr id="50" name="文本框 49">
                <a:extLst>
                  <a:ext uri="{FF2B5EF4-FFF2-40B4-BE49-F238E27FC236}">
                    <a16:creationId xmlns:a16="http://schemas.microsoft.com/office/drawing/2014/main" id="{0AB38672-D264-735F-A00D-DADF4E4EB755}"/>
                  </a:ext>
                </a:extLst>
              </p:cNvPr>
              <p:cNvSpPr txBox="1"/>
              <p:nvPr/>
            </p:nvSpPr>
            <p:spPr>
              <a:xfrm>
                <a:off x="2239125" y="1004094"/>
                <a:ext cx="1774845" cy="369332"/>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2023</a:t>
                </a: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年</a:t>
                </a:r>
                <a:r>
                  <a:rPr kumimoji="0" lang="en-US" altLang="zh-CN"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3</a:t>
                </a: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月</a:t>
                </a:r>
                <a:r>
                  <a:rPr kumimoji="0" lang="en-US" altLang="zh-CN"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16</a:t>
                </a: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日</a:t>
                </a:r>
              </a:p>
            </p:txBody>
          </p:sp>
          <p:grpSp>
            <p:nvGrpSpPr>
              <p:cNvPr id="51" name="组合 50">
                <a:extLst>
                  <a:ext uri="{FF2B5EF4-FFF2-40B4-BE49-F238E27FC236}">
                    <a16:creationId xmlns:a16="http://schemas.microsoft.com/office/drawing/2014/main" id="{49B68581-026A-5796-741B-4BB76ADBFCC6}"/>
                  </a:ext>
                </a:extLst>
              </p:cNvPr>
              <p:cNvGrpSpPr/>
              <p:nvPr/>
            </p:nvGrpSpPr>
            <p:grpSpPr>
              <a:xfrm>
                <a:off x="1986221" y="1100419"/>
                <a:ext cx="2280652" cy="176682"/>
                <a:chOff x="2011948" y="1131977"/>
                <a:chExt cx="2280652" cy="176682"/>
              </a:xfrm>
            </p:grpSpPr>
            <p:grpSp>
              <p:nvGrpSpPr>
                <p:cNvPr id="52" name="组合 51">
                  <a:extLst>
                    <a:ext uri="{FF2B5EF4-FFF2-40B4-BE49-F238E27FC236}">
                      <a16:creationId xmlns:a16="http://schemas.microsoft.com/office/drawing/2014/main" id="{43AC89A0-6B7C-6389-8708-C77732BC438A}"/>
                    </a:ext>
                  </a:extLst>
                </p:cNvPr>
                <p:cNvGrpSpPr/>
                <p:nvPr/>
              </p:nvGrpSpPr>
              <p:grpSpPr>
                <a:xfrm>
                  <a:off x="4064465" y="1131977"/>
                  <a:ext cx="228135" cy="176682"/>
                  <a:chOff x="4064465" y="1131977"/>
                  <a:chExt cx="228135" cy="176682"/>
                </a:xfrm>
              </p:grpSpPr>
              <p:sp>
                <p:nvSpPr>
                  <p:cNvPr id="56" name="椭圆 55">
                    <a:extLst>
                      <a:ext uri="{FF2B5EF4-FFF2-40B4-BE49-F238E27FC236}">
                        <a16:creationId xmlns:a16="http://schemas.microsoft.com/office/drawing/2014/main" id="{CE22D4D7-A733-0F18-F1EA-1FB4B3483AB0}"/>
                      </a:ext>
                    </a:extLst>
                  </p:cNvPr>
                  <p:cNvSpPr/>
                  <p:nvPr/>
                </p:nvSpPr>
                <p:spPr>
                  <a:xfrm>
                    <a:off x="4064465" y="1131977"/>
                    <a:ext cx="176682" cy="176682"/>
                  </a:xfrm>
                  <a:prstGeom prst="ellipse">
                    <a:avLst/>
                  </a:prstGeom>
                  <a:solidFill>
                    <a:sysClr val="window" lastClr="FFFFFF">
                      <a:alpha val="6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7" name="椭圆 56">
                    <a:extLst>
                      <a:ext uri="{FF2B5EF4-FFF2-40B4-BE49-F238E27FC236}">
                        <a16:creationId xmlns:a16="http://schemas.microsoft.com/office/drawing/2014/main" id="{D9F556CB-4CF5-4A92-8FC1-1F00393B6E75}"/>
                      </a:ext>
                    </a:extLst>
                  </p:cNvPr>
                  <p:cNvSpPr/>
                  <p:nvPr/>
                </p:nvSpPr>
                <p:spPr>
                  <a:xfrm>
                    <a:off x="4188290" y="1168163"/>
                    <a:ext cx="104310" cy="104310"/>
                  </a:xfrm>
                  <a:prstGeom prst="ellipse">
                    <a:avLst/>
                  </a:prstGeom>
                  <a:solidFill>
                    <a:sysClr val="window" lastClr="FFFFFF">
                      <a:alpha val="6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53" name="组合 52">
                  <a:extLst>
                    <a:ext uri="{FF2B5EF4-FFF2-40B4-BE49-F238E27FC236}">
                      <a16:creationId xmlns:a16="http://schemas.microsoft.com/office/drawing/2014/main" id="{2C900687-0BFF-2F55-E49E-0BE1F7F07A3E}"/>
                    </a:ext>
                  </a:extLst>
                </p:cNvPr>
                <p:cNvGrpSpPr/>
                <p:nvPr/>
              </p:nvGrpSpPr>
              <p:grpSpPr>
                <a:xfrm flipH="1">
                  <a:off x="2011948" y="1131977"/>
                  <a:ext cx="228135" cy="176682"/>
                  <a:chOff x="4064465" y="1131977"/>
                  <a:chExt cx="228135" cy="176682"/>
                </a:xfrm>
              </p:grpSpPr>
              <p:sp>
                <p:nvSpPr>
                  <p:cNvPr id="54" name="椭圆 53">
                    <a:extLst>
                      <a:ext uri="{FF2B5EF4-FFF2-40B4-BE49-F238E27FC236}">
                        <a16:creationId xmlns:a16="http://schemas.microsoft.com/office/drawing/2014/main" id="{9B51DC3D-0AEB-6289-B992-46E061DE8F61}"/>
                      </a:ext>
                    </a:extLst>
                  </p:cNvPr>
                  <p:cNvSpPr/>
                  <p:nvPr/>
                </p:nvSpPr>
                <p:spPr>
                  <a:xfrm>
                    <a:off x="4064465" y="1131977"/>
                    <a:ext cx="176682" cy="176682"/>
                  </a:xfrm>
                  <a:prstGeom prst="ellipse">
                    <a:avLst/>
                  </a:prstGeom>
                  <a:solidFill>
                    <a:sysClr val="window" lastClr="FFFFFF">
                      <a:alpha val="6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55" name="椭圆 54">
                    <a:extLst>
                      <a:ext uri="{FF2B5EF4-FFF2-40B4-BE49-F238E27FC236}">
                        <a16:creationId xmlns:a16="http://schemas.microsoft.com/office/drawing/2014/main" id="{FEA785FF-AC7A-98B3-4CC1-6B45651CEFE0}"/>
                      </a:ext>
                    </a:extLst>
                  </p:cNvPr>
                  <p:cNvSpPr/>
                  <p:nvPr/>
                </p:nvSpPr>
                <p:spPr>
                  <a:xfrm>
                    <a:off x="4188290" y="1168163"/>
                    <a:ext cx="104310" cy="104310"/>
                  </a:xfrm>
                  <a:prstGeom prst="ellipse">
                    <a:avLst/>
                  </a:prstGeom>
                  <a:solidFill>
                    <a:sysClr val="window" lastClr="FFFFFF">
                      <a:alpha val="6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grpSp>
        <p:sp>
          <p:nvSpPr>
            <p:cNvPr id="49" name="文本框 48">
              <a:extLst>
                <a:ext uri="{FF2B5EF4-FFF2-40B4-BE49-F238E27FC236}">
                  <a16:creationId xmlns:a16="http://schemas.microsoft.com/office/drawing/2014/main" id="{196325AE-5665-F12E-7FBB-8DCE892951CF}"/>
                </a:ext>
              </a:extLst>
            </p:cNvPr>
            <p:cNvSpPr txBox="1"/>
            <p:nvPr/>
          </p:nvSpPr>
          <p:spPr>
            <a:xfrm>
              <a:off x="1684487" y="1349593"/>
              <a:ext cx="2884124" cy="587469"/>
            </a:xfrm>
            <a:prstGeom prst="rect">
              <a:avLst/>
            </a:prstGeom>
            <a:noFill/>
          </p:spPr>
          <p:txBody>
            <a:bodyPr wrap="none">
              <a:spAutoFit/>
            </a:bodyPr>
            <a:lstStyle/>
            <a:p>
              <a:pPr lvl="0" algn="ctr">
                <a:lnSpc>
                  <a:spcPct val="120000"/>
                </a:lnSpc>
                <a:defRPr/>
              </a:pPr>
              <a:r>
                <a:rPr kumimoji="0" lang="zh-CN" altLang="en-US" sz="14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中国国家药监局批准</a:t>
              </a:r>
              <a:endParaRPr kumimoji="0" lang="en-US" altLang="zh-CN" sz="14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a:p>
              <a:pPr lvl="0" algn="ctr">
                <a:lnSpc>
                  <a:spcPct val="120000"/>
                </a:lnSpc>
                <a:defRPr/>
              </a:pPr>
              <a:r>
                <a:rPr lang="zh-CN" altLang="en-US" sz="1400" kern="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依拉环素（商品名：依嘉</a:t>
              </a:r>
              <a:r>
                <a:rPr lang="en-US" altLang="zh-CN" sz="1400" kern="0" baseline="3000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t>
              </a:r>
              <a:r>
                <a:rPr lang="zh-CN" altLang="en-US" sz="1400" kern="0" dirty="0">
                  <a:solidFill>
                    <a:prstClr val="white"/>
                  </a:solidFill>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14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上市</a:t>
              </a:r>
              <a:r>
                <a:rPr kumimoji="0" lang="en-US" altLang="zh-CN" sz="1400" b="0" i="0" u="none" strike="noStrike" kern="0" cap="none" spc="0" normalizeH="0" baseline="3000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1</a:t>
              </a:r>
            </a:p>
          </p:txBody>
        </p:sp>
      </p:grpSp>
      <p:grpSp>
        <p:nvGrpSpPr>
          <p:cNvPr id="58" name="组合 57">
            <a:extLst>
              <a:ext uri="{FF2B5EF4-FFF2-40B4-BE49-F238E27FC236}">
                <a16:creationId xmlns:a16="http://schemas.microsoft.com/office/drawing/2014/main" id="{47F1EADE-FEE7-A5F5-EDAF-B82EDB036ECA}"/>
              </a:ext>
            </a:extLst>
          </p:cNvPr>
          <p:cNvGrpSpPr/>
          <p:nvPr/>
        </p:nvGrpSpPr>
        <p:grpSpPr>
          <a:xfrm>
            <a:off x="6867578" y="1051719"/>
            <a:ext cx="4395755" cy="932968"/>
            <a:chOff x="928670" y="1004094"/>
            <a:chExt cx="4395755" cy="932968"/>
          </a:xfrm>
        </p:grpSpPr>
        <p:grpSp>
          <p:nvGrpSpPr>
            <p:cNvPr id="59" name="组合 58">
              <a:extLst>
                <a:ext uri="{FF2B5EF4-FFF2-40B4-BE49-F238E27FC236}">
                  <a16:creationId xmlns:a16="http://schemas.microsoft.com/office/drawing/2014/main" id="{6A3A6B95-2F54-9406-5B18-5606AB1FF6D5}"/>
                </a:ext>
              </a:extLst>
            </p:cNvPr>
            <p:cNvGrpSpPr/>
            <p:nvPr/>
          </p:nvGrpSpPr>
          <p:grpSpPr>
            <a:xfrm>
              <a:off x="1986221" y="1004094"/>
              <a:ext cx="2280652" cy="369332"/>
              <a:chOff x="1986221" y="1004094"/>
              <a:chExt cx="2280652" cy="369332"/>
            </a:xfrm>
          </p:grpSpPr>
          <p:sp>
            <p:nvSpPr>
              <p:cNvPr id="61" name="文本框 60">
                <a:extLst>
                  <a:ext uri="{FF2B5EF4-FFF2-40B4-BE49-F238E27FC236}">
                    <a16:creationId xmlns:a16="http://schemas.microsoft.com/office/drawing/2014/main" id="{86B774CC-84BF-D769-8EF3-EAEA609D34F2}"/>
                  </a:ext>
                </a:extLst>
              </p:cNvPr>
              <p:cNvSpPr txBox="1"/>
              <p:nvPr/>
            </p:nvSpPr>
            <p:spPr>
              <a:xfrm>
                <a:off x="2239125" y="1004094"/>
                <a:ext cx="1774845" cy="369332"/>
              </a:xfrm>
              <a:prstGeom prst="rect">
                <a:avLst/>
              </a:prstGeom>
              <a:noFill/>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2024</a:t>
                </a: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年</a:t>
                </a:r>
                <a:r>
                  <a:rPr kumimoji="0" lang="en-US" altLang="zh-CN"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5</a:t>
                </a: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月</a:t>
                </a:r>
                <a:r>
                  <a:rPr kumimoji="0" lang="en-US" altLang="zh-CN"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20</a:t>
                </a: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日</a:t>
                </a:r>
              </a:p>
            </p:txBody>
          </p:sp>
          <p:grpSp>
            <p:nvGrpSpPr>
              <p:cNvPr id="62" name="组合 61">
                <a:extLst>
                  <a:ext uri="{FF2B5EF4-FFF2-40B4-BE49-F238E27FC236}">
                    <a16:creationId xmlns:a16="http://schemas.microsoft.com/office/drawing/2014/main" id="{6C79DE26-E8CD-35AE-A493-8B52C362577A}"/>
                  </a:ext>
                </a:extLst>
              </p:cNvPr>
              <p:cNvGrpSpPr/>
              <p:nvPr/>
            </p:nvGrpSpPr>
            <p:grpSpPr>
              <a:xfrm>
                <a:off x="1986221" y="1100419"/>
                <a:ext cx="2280652" cy="176682"/>
                <a:chOff x="2011948" y="1131977"/>
                <a:chExt cx="2280652" cy="176682"/>
              </a:xfrm>
            </p:grpSpPr>
            <p:grpSp>
              <p:nvGrpSpPr>
                <p:cNvPr id="63" name="组合 62">
                  <a:extLst>
                    <a:ext uri="{FF2B5EF4-FFF2-40B4-BE49-F238E27FC236}">
                      <a16:creationId xmlns:a16="http://schemas.microsoft.com/office/drawing/2014/main" id="{6CCE0BF8-7E63-6897-2C49-46952B8D6918}"/>
                    </a:ext>
                  </a:extLst>
                </p:cNvPr>
                <p:cNvGrpSpPr/>
                <p:nvPr/>
              </p:nvGrpSpPr>
              <p:grpSpPr>
                <a:xfrm>
                  <a:off x="4064465" y="1131977"/>
                  <a:ext cx="228135" cy="176682"/>
                  <a:chOff x="4064465" y="1131977"/>
                  <a:chExt cx="228135" cy="176682"/>
                </a:xfrm>
              </p:grpSpPr>
              <p:sp>
                <p:nvSpPr>
                  <p:cNvPr id="67" name="椭圆 66">
                    <a:extLst>
                      <a:ext uri="{FF2B5EF4-FFF2-40B4-BE49-F238E27FC236}">
                        <a16:creationId xmlns:a16="http://schemas.microsoft.com/office/drawing/2014/main" id="{93B3A0D6-0B10-A793-970A-15928FC4B740}"/>
                      </a:ext>
                    </a:extLst>
                  </p:cNvPr>
                  <p:cNvSpPr/>
                  <p:nvPr/>
                </p:nvSpPr>
                <p:spPr>
                  <a:xfrm>
                    <a:off x="4064465" y="1131977"/>
                    <a:ext cx="176682" cy="176682"/>
                  </a:xfrm>
                  <a:prstGeom prst="ellipse">
                    <a:avLst/>
                  </a:prstGeom>
                  <a:solidFill>
                    <a:sysClr val="window" lastClr="FFFFFF">
                      <a:alpha val="6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8" name="椭圆 67">
                    <a:extLst>
                      <a:ext uri="{FF2B5EF4-FFF2-40B4-BE49-F238E27FC236}">
                        <a16:creationId xmlns:a16="http://schemas.microsoft.com/office/drawing/2014/main" id="{6E306624-BE1C-EF4A-C736-9BDDF95D58D2}"/>
                      </a:ext>
                    </a:extLst>
                  </p:cNvPr>
                  <p:cNvSpPr/>
                  <p:nvPr/>
                </p:nvSpPr>
                <p:spPr>
                  <a:xfrm>
                    <a:off x="4188290" y="1168163"/>
                    <a:ext cx="104310" cy="104310"/>
                  </a:xfrm>
                  <a:prstGeom prst="ellipse">
                    <a:avLst/>
                  </a:prstGeom>
                  <a:solidFill>
                    <a:sysClr val="window" lastClr="FFFFFF">
                      <a:alpha val="6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nvGrpSpPr>
                <p:cNvPr id="64" name="组合 63">
                  <a:extLst>
                    <a:ext uri="{FF2B5EF4-FFF2-40B4-BE49-F238E27FC236}">
                      <a16:creationId xmlns:a16="http://schemas.microsoft.com/office/drawing/2014/main" id="{B0A3924D-23BC-4290-B55E-C97BAB63142E}"/>
                    </a:ext>
                  </a:extLst>
                </p:cNvPr>
                <p:cNvGrpSpPr/>
                <p:nvPr/>
              </p:nvGrpSpPr>
              <p:grpSpPr>
                <a:xfrm flipH="1">
                  <a:off x="2011948" y="1131977"/>
                  <a:ext cx="228135" cy="176682"/>
                  <a:chOff x="4064465" y="1131977"/>
                  <a:chExt cx="228135" cy="176682"/>
                </a:xfrm>
              </p:grpSpPr>
              <p:sp>
                <p:nvSpPr>
                  <p:cNvPr id="65" name="椭圆 64">
                    <a:extLst>
                      <a:ext uri="{FF2B5EF4-FFF2-40B4-BE49-F238E27FC236}">
                        <a16:creationId xmlns:a16="http://schemas.microsoft.com/office/drawing/2014/main" id="{E922DE8B-EF06-E3EC-255D-6E067DEAB370}"/>
                      </a:ext>
                    </a:extLst>
                  </p:cNvPr>
                  <p:cNvSpPr/>
                  <p:nvPr/>
                </p:nvSpPr>
                <p:spPr>
                  <a:xfrm>
                    <a:off x="4064465" y="1131977"/>
                    <a:ext cx="176682" cy="176682"/>
                  </a:xfrm>
                  <a:prstGeom prst="ellipse">
                    <a:avLst/>
                  </a:prstGeom>
                  <a:solidFill>
                    <a:sysClr val="window" lastClr="FFFFFF">
                      <a:alpha val="6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6" name="椭圆 65">
                    <a:extLst>
                      <a:ext uri="{FF2B5EF4-FFF2-40B4-BE49-F238E27FC236}">
                        <a16:creationId xmlns:a16="http://schemas.microsoft.com/office/drawing/2014/main" id="{E81ED405-3A44-A6C6-0290-B67CEC9A3DCE}"/>
                      </a:ext>
                    </a:extLst>
                  </p:cNvPr>
                  <p:cNvSpPr/>
                  <p:nvPr/>
                </p:nvSpPr>
                <p:spPr>
                  <a:xfrm>
                    <a:off x="4188290" y="1168163"/>
                    <a:ext cx="104310" cy="104310"/>
                  </a:xfrm>
                  <a:prstGeom prst="ellipse">
                    <a:avLst/>
                  </a:prstGeom>
                  <a:solidFill>
                    <a:sysClr val="window" lastClr="FFFFFF">
                      <a:alpha val="60000"/>
                    </a:sysClr>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grpSp>
        <p:sp>
          <p:nvSpPr>
            <p:cNvPr id="60" name="文本框 59">
              <a:extLst>
                <a:ext uri="{FF2B5EF4-FFF2-40B4-BE49-F238E27FC236}">
                  <a16:creationId xmlns:a16="http://schemas.microsoft.com/office/drawing/2014/main" id="{9D51B564-8675-155B-21E6-2E498C1028CA}"/>
                </a:ext>
              </a:extLst>
            </p:cNvPr>
            <p:cNvSpPr txBox="1"/>
            <p:nvPr/>
          </p:nvSpPr>
          <p:spPr>
            <a:xfrm>
              <a:off x="928670" y="1349593"/>
              <a:ext cx="4395755" cy="587469"/>
            </a:xfrm>
            <a:prstGeom prst="rect">
              <a:avLst/>
            </a:prstGeom>
            <a:noFill/>
          </p:spPr>
          <p:txBody>
            <a:bodyPr wrap="none">
              <a:spAutoFit/>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中国国家药监局通过优先审评审批程序批准</a:t>
              </a:r>
              <a:endParaRPr kumimoji="0" lang="en-US" altLang="zh-CN" sz="14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舒巴坦钠</a:t>
              </a:r>
              <a:r>
                <a:rPr kumimoji="0" lang="en-US" altLang="zh-CN" sz="14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14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度洛巴坦钠（商品名：</a:t>
              </a:r>
              <a:r>
                <a:rPr kumimoji="0" lang="en-US" altLang="zh-CN" sz="14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XACDURO</a:t>
              </a:r>
              <a:r>
                <a:rPr kumimoji="0" lang="en-US" altLang="zh-CN" sz="1400" b="0" i="0" u="none" strike="noStrike" kern="0" cap="none" spc="0" normalizeH="0" baseline="3000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1400" b="0"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）上市</a:t>
              </a:r>
              <a:r>
                <a:rPr kumimoji="0" lang="en-US" altLang="zh-CN" sz="1400" b="0" i="0" u="none" strike="noStrike" kern="0" cap="none" spc="0" normalizeH="0" baseline="3000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2</a:t>
              </a:r>
            </a:p>
          </p:txBody>
        </p:sp>
      </p:grpSp>
      <p:grpSp>
        <p:nvGrpSpPr>
          <p:cNvPr id="69" name="组合 68">
            <a:extLst>
              <a:ext uri="{FF2B5EF4-FFF2-40B4-BE49-F238E27FC236}">
                <a16:creationId xmlns:a16="http://schemas.microsoft.com/office/drawing/2014/main" id="{EED365FC-2AA2-4F40-9B04-95F9786C27CD}"/>
              </a:ext>
            </a:extLst>
          </p:cNvPr>
          <p:cNvGrpSpPr/>
          <p:nvPr/>
        </p:nvGrpSpPr>
        <p:grpSpPr>
          <a:xfrm>
            <a:off x="6271701" y="4884926"/>
            <a:ext cx="5587508" cy="982918"/>
            <a:chOff x="334962" y="4943747"/>
            <a:chExt cx="5721558" cy="982918"/>
          </a:xfrm>
        </p:grpSpPr>
        <p:sp>
          <p:nvSpPr>
            <p:cNvPr id="70" name="矩形 69">
              <a:extLst>
                <a:ext uri="{FF2B5EF4-FFF2-40B4-BE49-F238E27FC236}">
                  <a16:creationId xmlns:a16="http://schemas.microsoft.com/office/drawing/2014/main" id="{01897E9A-95C5-B71E-AB6F-5305385EEECC}"/>
                </a:ext>
              </a:extLst>
            </p:cNvPr>
            <p:cNvSpPr/>
            <p:nvPr/>
          </p:nvSpPr>
          <p:spPr>
            <a:xfrm>
              <a:off x="1072176" y="4943747"/>
              <a:ext cx="4984344" cy="982918"/>
            </a:xfrm>
            <a:prstGeom prst="rect">
              <a:avLst/>
            </a:prstGeom>
            <a:solidFill>
              <a:sysClr val="window" lastClr="FFFFFF">
                <a:lumMod val="95000"/>
              </a:sysClr>
            </a:solidFill>
            <a:ln w="19050" cap="flat" cmpd="sng" algn="ctr">
              <a:noFill/>
              <a:prstDash val="solid"/>
              <a:miter lim="800000"/>
            </a:ln>
            <a:effectLst/>
          </p:spPr>
          <p:txBody>
            <a:bodyPr lIns="432000" rtlCol="0" anchor="ct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用于治疗 </a:t>
              </a:r>
              <a:r>
                <a:rPr kumimoji="0" lang="en-US" altLang="zh-CN" sz="16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18 </a:t>
              </a:r>
              <a:r>
                <a:rPr kumimoji="0" lang="zh-CN" altLang="en-US" sz="16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岁及以上患者由鲍曼</a:t>
              </a:r>
              <a:r>
                <a:rPr kumimoji="0" lang="en-US" altLang="zh-CN" sz="16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16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醋酸钙不动杆菌复合体敏感分离株所致医院获得性细菌性肺炎（</a:t>
              </a:r>
              <a:r>
                <a:rPr kumimoji="0" lang="en-US" altLang="zh-CN" sz="16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HABP</a:t>
              </a:r>
              <a:r>
                <a:rPr kumimoji="0" lang="zh-CN" altLang="en-US" sz="16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）、呼吸机相关性细菌性肺炎（</a:t>
              </a:r>
              <a:r>
                <a:rPr kumimoji="0" lang="en-US" altLang="zh-CN" sz="16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VABP</a:t>
              </a:r>
              <a:r>
                <a:rPr kumimoji="0" lang="zh-CN" altLang="en-US" sz="16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p>
          </p:txBody>
        </p:sp>
        <p:grpSp>
          <p:nvGrpSpPr>
            <p:cNvPr id="71" name="组合 70">
              <a:extLst>
                <a:ext uri="{FF2B5EF4-FFF2-40B4-BE49-F238E27FC236}">
                  <a16:creationId xmlns:a16="http://schemas.microsoft.com/office/drawing/2014/main" id="{869CC9DE-850B-32FF-825D-9CA7C6B2A12E}"/>
                </a:ext>
              </a:extLst>
            </p:cNvPr>
            <p:cNvGrpSpPr/>
            <p:nvPr/>
          </p:nvGrpSpPr>
          <p:grpSpPr>
            <a:xfrm>
              <a:off x="334962" y="4943747"/>
              <a:ext cx="982536" cy="982918"/>
              <a:chOff x="363664" y="5011229"/>
              <a:chExt cx="982536" cy="982918"/>
            </a:xfrm>
          </p:grpSpPr>
          <p:sp>
            <p:nvSpPr>
              <p:cNvPr id="72" name="矩形: 圆角 71">
                <a:extLst>
                  <a:ext uri="{FF2B5EF4-FFF2-40B4-BE49-F238E27FC236}">
                    <a16:creationId xmlns:a16="http://schemas.microsoft.com/office/drawing/2014/main" id="{CFA299D6-0207-A5CD-136C-48B679EE820A}"/>
                  </a:ext>
                </a:extLst>
              </p:cNvPr>
              <p:cNvSpPr/>
              <p:nvPr/>
            </p:nvSpPr>
            <p:spPr>
              <a:xfrm>
                <a:off x="363664" y="5011229"/>
                <a:ext cx="982536" cy="982918"/>
              </a:xfrm>
              <a:prstGeom prst="roundRect">
                <a:avLst>
                  <a:gd name="adj" fmla="val 11836"/>
                </a:avLst>
              </a:prstGeom>
              <a:solidFill>
                <a:srgbClr val="0098B9"/>
              </a:solidFill>
              <a:ln w="25400" cap="flat" cmpd="sng" algn="ctr">
                <a:solidFill>
                  <a:sysClr val="window" lastClr="FFFFFF"/>
                </a:solidFill>
                <a:prstDash val="solid"/>
                <a:miter lim="800000"/>
              </a:ln>
              <a:effectLst>
                <a:outerShdw blurRad="127000" sx="102000" sy="102000" algn="ctr" rotWithShape="0">
                  <a:schemeClr val="accent1">
                    <a:alpha val="30000"/>
                  </a:schemeClr>
                </a:outerShdw>
              </a:effectLst>
            </p:spPr>
            <p:txBody>
              <a:bodyPr tIns="39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适应症</a:t>
                </a:r>
              </a:p>
            </p:txBody>
          </p:sp>
          <p:grpSp>
            <p:nvGrpSpPr>
              <p:cNvPr id="73" name="组合 72">
                <a:extLst>
                  <a:ext uri="{FF2B5EF4-FFF2-40B4-BE49-F238E27FC236}">
                    <a16:creationId xmlns:a16="http://schemas.microsoft.com/office/drawing/2014/main" id="{2F98E831-F606-C7B7-F4F5-C5655AE29383}"/>
                  </a:ext>
                </a:extLst>
              </p:cNvPr>
              <p:cNvGrpSpPr/>
              <p:nvPr/>
            </p:nvGrpSpPr>
            <p:grpSpPr>
              <a:xfrm>
                <a:off x="673195" y="5167177"/>
                <a:ext cx="363474" cy="323604"/>
                <a:chOff x="2516414" y="4683050"/>
                <a:chExt cx="1905410" cy="1696402"/>
              </a:xfrm>
              <a:solidFill>
                <a:sysClr val="window" lastClr="FFFFFF"/>
              </a:solidFill>
            </p:grpSpPr>
            <p:sp>
              <p:nvSpPr>
                <p:cNvPr id="74" name="任意多边形: 形状 73">
                  <a:extLst>
                    <a:ext uri="{FF2B5EF4-FFF2-40B4-BE49-F238E27FC236}">
                      <a16:creationId xmlns:a16="http://schemas.microsoft.com/office/drawing/2014/main" id="{D3283143-764A-E6EE-D616-FBA5CCA5935B}"/>
                    </a:ext>
                  </a:extLst>
                </p:cNvPr>
                <p:cNvSpPr/>
                <p:nvPr/>
              </p:nvSpPr>
              <p:spPr>
                <a:xfrm>
                  <a:off x="2516414" y="4683050"/>
                  <a:ext cx="1054417" cy="1257307"/>
                </a:xfrm>
                <a:custGeom>
                  <a:avLst/>
                  <a:gdLst>
                    <a:gd name="connsiteX0" fmla="*/ 1054418 w 1054417"/>
                    <a:gd name="connsiteY0" fmla="*/ 1065848 h 1257307"/>
                    <a:gd name="connsiteX1" fmla="*/ 867728 w 1054417"/>
                    <a:gd name="connsiteY1" fmla="*/ 874395 h 1257307"/>
                    <a:gd name="connsiteX2" fmla="*/ 743903 w 1054417"/>
                    <a:gd name="connsiteY2" fmla="*/ 922973 h 1257307"/>
                    <a:gd name="connsiteX3" fmla="*/ 358140 w 1054417"/>
                    <a:gd name="connsiteY3" fmla="*/ 701993 h 1257307"/>
                    <a:gd name="connsiteX4" fmla="*/ 372428 w 1054417"/>
                    <a:gd name="connsiteY4" fmla="*/ 629603 h 1257307"/>
                    <a:gd name="connsiteX5" fmla="*/ 367665 w 1054417"/>
                    <a:gd name="connsiteY5" fmla="*/ 587693 h 1257307"/>
                    <a:gd name="connsiteX6" fmla="*/ 750570 w 1054417"/>
                    <a:gd name="connsiteY6" fmla="*/ 341948 h 1257307"/>
                    <a:gd name="connsiteX7" fmla="*/ 864870 w 1054417"/>
                    <a:gd name="connsiteY7" fmla="*/ 382905 h 1257307"/>
                    <a:gd name="connsiteX8" fmla="*/ 1051560 w 1054417"/>
                    <a:gd name="connsiteY8" fmla="*/ 191452 h 1257307"/>
                    <a:gd name="connsiteX9" fmla="*/ 864870 w 1054417"/>
                    <a:gd name="connsiteY9" fmla="*/ 0 h 1257307"/>
                    <a:gd name="connsiteX10" fmla="*/ 678180 w 1054417"/>
                    <a:gd name="connsiteY10" fmla="*/ 191452 h 1257307"/>
                    <a:gd name="connsiteX11" fmla="*/ 684848 w 1054417"/>
                    <a:gd name="connsiteY11" fmla="*/ 240983 h 1257307"/>
                    <a:gd name="connsiteX12" fmla="*/ 307658 w 1054417"/>
                    <a:gd name="connsiteY12" fmla="*/ 482918 h 1257307"/>
                    <a:gd name="connsiteX13" fmla="*/ 186690 w 1054417"/>
                    <a:gd name="connsiteY13" fmla="*/ 437198 h 1257307"/>
                    <a:gd name="connsiteX14" fmla="*/ 0 w 1054417"/>
                    <a:gd name="connsiteY14" fmla="*/ 628650 h 1257307"/>
                    <a:gd name="connsiteX15" fmla="*/ 186690 w 1054417"/>
                    <a:gd name="connsiteY15" fmla="*/ 820103 h 1257307"/>
                    <a:gd name="connsiteX16" fmla="*/ 279083 w 1054417"/>
                    <a:gd name="connsiteY16" fmla="*/ 794385 h 1257307"/>
                    <a:gd name="connsiteX17" fmla="*/ 685800 w 1054417"/>
                    <a:gd name="connsiteY17" fmla="*/ 1027748 h 1257307"/>
                    <a:gd name="connsiteX18" fmla="*/ 681038 w 1054417"/>
                    <a:gd name="connsiteY18" fmla="*/ 1065848 h 1257307"/>
                    <a:gd name="connsiteX19" fmla="*/ 867728 w 1054417"/>
                    <a:gd name="connsiteY19" fmla="*/ 1257300 h 1257307"/>
                    <a:gd name="connsiteX20" fmla="*/ 1054418 w 1054417"/>
                    <a:gd name="connsiteY20" fmla="*/ 1065848 h 1257307"/>
                    <a:gd name="connsiteX21" fmla="*/ 867728 w 1054417"/>
                    <a:gd name="connsiteY21" fmla="*/ 995363 h 1257307"/>
                    <a:gd name="connsiteX22" fmla="*/ 935355 w 1054417"/>
                    <a:gd name="connsiteY22" fmla="*/ 1066800 h 1257307"/>
                    <a:gd name="connsiteX23" fmla="*/ 867728 w 1054417"/>
                    <a:gd name="connsiteY23" fmla="*/ 1137285 h 1257307"/>
                    <a:gd name="connsiteX24" fmla="*/ 800100 w 1054417"/>
                    <a:gd name="connsiteY24" fmla="*/ 1066800 h 1257307"/>
                    <a:gd name="connsiteX25" fmla="*/ 867728 w 1054417"/>
                    <a:gd name="connsiteY25" fmla="*/ 995363 h 1257307"/>
                    <a:gd name="connsiteX26" fmla="*/ 798195 w 1054417"/>
                    <a:gd name="connsiteY26" fmla="*/ 191452 h 1257307"/>
                    <a:gd name="connsiteX27" fmla="*/ 865823 w 1054417"/>
                    <a:gd name="connsiteY27" fmla="*/ 120968 h 1257307"/>
                    <a:gd name="connsiteX28" fmla="*/ 933450 w 1054417"/>
                    <a:gd name="connsiteY28" fmla="*/ 191452 h 1257307"/>
                    <a:gd name="connsiteX29" fmla="*/ 865823 w 1054417"/>
                    <a:gd name="connsiteY29" fmla="*/ 261937 h 1257307"/>
                    <a:gd name="connsiteX30" fmla="*/ 798195 w 1054417"/>
                    <a:gd name="connsiteY30" fmla="*/ 191452 h 1257307"/>
                    <a:gd name="connsiteX31" fmla="*/ 254317 w 1054417"/>
                    <a:gd name="connsiteY31" fmla="*/ 628650 h 1257307"/>
                    <a:gd name="connsiteX32" fmla="*/ 185738 w 1054417"/>
                    <a:gd name="connsiteY32" fmla="*/ 699135 h 1257307"/>
                    <a:gd name="connsiteX33" fmla="*/ 118110 w 1054417"/>
                    <a:gd name="connsiteY33" fmla="*/ 628650 h 1257307"/>
                    <a:gd name="connsiteX34" fmla="*/ 185738 w 1054417"/>
                    <a:gd name="connsiteY34" fmla="*/ 558165 h 1257307"/>
                    <a:gd name="connsiteX35" fmla="*/ 254317 w 1054417"/>
                    <a:gd name="connsiteY35" fmla="*/ 628650 h 125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4417" h="1257307">
                      <a:moveTo>
                        <a:pt x="1054418" y="1065848"/>
                      </a:moveTo>
                      <a:cubicBezTo>
                        <a:pt x="1054418" y="960120"/>
                        <a:pt x="970598" y="874395"/>
                        <a:pt x="867728" y="874395"/>
                      </a:cubicBezTo>
                      <a:cubicBezTo>
                        <a:pt x="822008" y="874395"/>
                        <a:pt x="778193" y="891540"/>
                        <a:pt x="743903" y="922973"/>
                      </a:cubicBezTo>
                      <a:lnTo>
                        <a:pt x="358140" y="701993"/>
                      </a:lnTo>
                      <a:cubicBezTo>
                        <a:pt x="367665" y="678180"/>
                        <a:pt x="372428" y="653415"/>
                        <a:pt x="372428" y="629603"/>
                      </a:cubicBezTo>
                      <a:cubicBezTo>
                        <a:pt x="372428" y="616268"/>
                        <a:pt x="370523" y="602933"/>
                        <a:pt x="367665" y="587693"/>
                      </a:cubicBezTo>
                      <a:lnTo>
                        <a:pt x="750570" y="341948"/>
                      </a:lnTo>
                      <a:cubicBezTo>
                        <a:pt x="783908" y="368618"/>
                        <a:pt x="823913" y="382905"/>
                        <a:pt x="864870" y="382905"/>
                      </a:cubicBezTo>
                      <a:cubicBezTo>
                        <a:pt x="967740" y="382905"/>
                        <a:pt x="1051560" y="297180"/>
                        <a:pt x="1051560" y="191452"/>
                      </a:cubicBezTo>
                      <a:cubicBezTo>
                        <a:pt x="1051560" y="85725"/>
                        <a:pt x="967740" y="0"/>
                        <a:pt x="864870" y="0"/>
                      </a:cubicBezTo>
                      <a:cubicBezTo>
                        <a:pt x="762000" y="0"/>
                        <a:pt x="678180" y="85725"/>
                        <a:pt x="678180" y="191452"/>
                      </a:cubicBezTo>
                      <a:cubicBezTo>
                        <a:pt x="678180" y="207645"/>
                        <a:pt x="680085" y="223838"/>
                        <a:pt x="684848" y="240983"/>
                      </a:cubicBezTo>
                      <a:lnTo>
                        <a:pt x="307658" y="482918"/>
                      </a:lnTo>
                      <a:cubicBezTo>
                        <a:pt x="274320" y="453390"/>
                        <a:pt x="231458" y="437198"/>
                        <a:pt x="186690" y="437198"/>
                      </a:cubicBezTo>
                      <a:cubicBezTo>
                        <a:pt x="83820" y="437198"/>
                        <a:pt x="0" y="522922"/>
                        <a:pt x="0" y="628650"/>
                      </a:cubicBezTo>
                      <a:cubicBezTo>
                        <a:pt x="0" y="734378"/>
                        <a:pt x="83820" y="820103"/>
                        <a:pt x="186690" y="820103"/>
                      </a:cubicBezTo>
                      <a:cubicBezTo>
                        <a:pt x="219075" y="820103"/>
                        <a:pt x="251460" y="811530"/>
                        <a:pt x="279083" y="794385"/>
                      </a:cubicBezTo>
                      <a:lnTo>
                        <a:pt x="685800" y="1027748"/>
                      </a:lnTo>
                      <a:cubicBezTo>
                        <a:pt x="682943" y="1040130"/>
                        <a:pt x="681990" y="1053465"/>
                        <a:pt x="681038" y="1065848"/>
                      </a:cubicBezTo>
                      <a:cubicBezTo>
                        <a:pt x="681038" y="1171575"/>
                        <a:pt x="764858" y="1257300"/>
                        <a:pt x="867728" y="1257300"/>
                      </a:cubicBezTo>
                      <a:cubicBezTo>
                        <a:pt x="970598" y="1258253"/>
                        <a:pt x="1054418" y="1171575"/>
                        <a:pt x="1054418" y="1065848"/>
                      </a:cubicBezTo>
                      <a:close/>
                      <a:moveTo>
                        <a:pt x="867728" y="995363"/>
                      </a:moveTo>
                      <a:cubicBezTo>
                        <a:pt x="904875" y="995363"/>
                        <a:pt x="935355" y="1026795"/>
                        <a:pt x="935355" y="1066800"/>
                      </a:cubicBezTo>
                      <a:cubicBezTo>
                        <a:pt x="935355" y="1105853"/>
                        <a:pt x="904875" y="1137285"/>
                        <a:pt x="867728" y="1137285"/>
                      </a:cubicBezTo>
                      <a:cubicBezTo>
                        <a:pt x="830580" y="1137285"/>
                        <a:pt x="800100" y="1105853"/>
                        <a:pt x="800100" y="1066800"/>
                      </a:cubicBezTo>
                      <a:cubicBezTo>
                        <a:pt x="800100" y="1026795"/>
                        <a:pt x="830580" y="995363"/>
                        <a:pt x="867728" y="995363"/>
                      </a:cubicBezTo>
                      <a:close/>
                      <a:moveTo>
                        <a:pt x="798195" y="191452"/>
                      </a:moveTo>
                      <a:cubicBezTo>
                        <a:pt x="798195" y="152400"/>
                        <a:pt x="828675" y="120968"/>
                        <a:pt x="865823" y="120968"/>
                      </a:cubicBezTo>
                      <a:cubicBezTo>
                        <a:pt x="902970" y="120968"/>
                        <a:pt x="933450" y="152400"/>
                        <a:pt x="933450" y="191452"/>
                      </a:cubicBezTo>
                      <a:cubicBezTo>
                        <a:pt x="933450" y="230505"/>
                        <a:pt x="902970" y="261937"/>
                        <a:pt x="865823" y="261937"/>
                      </a:cubicBezTo>
                      <a:cubicBezTo>
                        <a:pt x="828675" y="261937"/>
                        <a:pt x="798195" y="230505"/>
                        <a:pt x="798195" y="191452"/>
                      </a:cubicBezTo>
                      <a:close/>
                      <a:moveTo>
                        <a:pt x="254317" y="628650"/>
                      </a:moveTo>
                      <a:cubicBezTo>
                        <a:pt x="254317" y="667703"/>
                        <a:pt x="223838" y="699135"/>
                        <a:pt x="185738" y="699135"/>
                      </a:cubicBezTo>
                      <a:cubicBezTo>
                        <a:pt x="148590" y="699135"/>
                        <a:pt x="118110" y="667703"/>
                        <a:pt x="118110" y="628650"/>
                      </a:cubicBezTo>
                      <a:cubicBezTo>
                        <a:pt x="118110" y="589598"/>
                        <a:pt x="148590" y="558165"/>
                        <a:pt x="185738" y="558165"/>
                      </a:cubicBezTo>
                      <a:cubicBezTo>
                        <a:pt x="223838" y="558165"/>
                        <a:pt x="254317" y="589598"/>
                        <a:pt x="254317" y="628650"/>
                      </a:cubicBezTo>
                      <a:close/>
                    </a:path>
                  </a:pathLst>
                </a:custGeom>
                <a:grp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75" name="任意多边形: 形状 74">
                  <a:extLst>
                    <a:ext uri="{FF2B5EF4-FFF2-40B4-BE49-F238E27FC236}">
                      <a16:creationId xmlns:a16="http://schemas.microsoft.com/office/drawing/2014/main" id="{32789F5B-6B7C-7A35-FF72-DD302EF0A132}"/>
                    </a:ext>
                  </a:extLst>
                </p:cNvPr>
                <p:cNvSpPr/>
                <p:nvPr/>
              </p:nvSpPr>
              <p:spPr>
                <a:xfrm>
                  <a:off x="3366471" y="5120625"/>
                  <a:ext cx="1055353" cy="1258827"/>
                </a:xfrm>
                <a:custGeom>
                  <a:avLst/>
                  <a:gdLst>
                    <a:gd name="connsiteX0" fmla="*/ 886350 w 1055353"/>
                    <a:gd name="connsiteY0" fmla="*/ 490160 h 1258827"/>
                    <a:gd name="connsiteX1" fmla="*/ 794910 w 1055353"/>
                    <a:gd name="connsiteY1" fmla="*/ 508258 h 1258827"/>
                    <a:gd name="connsiteX2" fmla="*/ 416768 w 1055353"/>
                    <a:gd name="connsiteY2" fmla="*/ 244415 h 1258827"/>
                    <a:gd name="connsiteX3" fmla="*/ 423435 w 1055353"/>
                    <a:gd name="connsiteY3" fmla="*/ 206315 h 1258827"/>
                    <a:gd name="connsiteX4" fmla="*/ 254843 w 1055353"/>
                    <a:gd name="connsiteY4" fmla="*/ 575 h 1258827"/>
                    <a:gd name="connsiteX5" fmla="*/ 127208 w 1055353"/>
                    <a:gd name="connsiteY5" fmla="*/ 42485 h 1258827"/>
                    <a:gd name="connsiteX6" fmla="*/ 59580 w 1055353"/>
                    <a:gd name="connsiteY6" fmla="*/ 177740 h 1258827"/>
                    <a:gd name="connsiteX7" fmla="*/ 228173 w 1055353"/>
                    <a:gd name="connsiteY7" fmla="*/ 383480 h 1258827"/>
                    <a:gd name="connsiteX8" fmla="*/ 351998 w 1055353"/>
                    <a:gd name="connsiteY8" fmla="*/ 345380 h 1258827"/>
                    <a:gd name="connsiteX9" fmla="*/ 711090 w 1055353"/>
                    <a:gd name="connsiteY9" fmla="*/ 595888 h 1258827"/>
                    <a:gd name="connsiteX10" fmla="*/ 692040 w 1055353"/>
                    <a:gd name="connsiteY10" fmla="*/ 667325 h 1258827"/>
                    <a:gd name="connsiteX11" fmla="*/ 693945 w 1055353"/>
                    <a:gd name="connsiteY11" fmla="*/ 709235 h 1258827"/>
                    <a:gd name="connsiteX12" fmla="*/ 304373 w 1055353"/>
                    <a:gd name="connsiteY12" fmla="*/ 924500 h 1258827"/>
                    <a:gd name="connsiteX13" fmla="*/ 195788 w 1055353"/>
                    <a:gd name="connsiteY13" fmla="*/ 874970 h 1258827"/>
                    <a:gd name="connsiteX14" fmla="*/ 68153 w 1055353"/>
                    <a:gd name="connsiteY14" fmla="*/ 916880 h 1258827"/>
                    <a:gd name="connsiteX15" fmla="*/ 525 w 1055353"/>
                    <a:gd name="connsiteY15" fmla="*/ 1052135 h 1258827"/>
                    <a:gd name="connsiteX16" fmla="*/ 169118 w 1055353"/>
                    <a:gd name="connsiteY16" fmla="*/ 1257875 h 1258827"/>
                    <a:gd name="connsiteX17" fmla="*/ 182453 w 1055353"/>
                    <a:gd name="connsiteY17" fmla="*/ 1258828 h 1258827"/>
                    <a:gd name="connsiteX18" fmla="*/ 296753 w 1055353"/>
                    <a:gd name="connsiteY18" fmla="*/ 1215965 h 1258827"/>
                    <a:gd name="connsiteX19" fmla="*/ 364380 w 1055353"/>
                    <a:gd name="connsiteY19" fmla="*/ 1080710 h 1258827"/>
                    <a:gd name="connsiteX20" fmla="*/ 361523 w 1055353"/>
                    <a:gd name="connsiteY20" fmla="*/ 1031180 h 1258827"/>
                    <a:gd name="connsiteX21" fmla="*/ 745380 w 1055353"/>
                    <a:gd name="connsiteY21" fmla="*/ 818773 h 1258827"/>
                    <a:gd name="connsiteX22" fmla="*/ 859680 w 1055353"/>
                    <a:gd name="connsiteY22" fmla="*/ 874018 h 1258827"/>
                    <a:gd name="connsiteX23" fmla="*/ 987315 w 1055353"/>
                    <a:gd name="connsiteY23" fmla="*/ 832108 h 1258827"/>
                    <a:gd name="connsiteX24" fmla="*/ 1054943 w 1055353"/>
                    <a:gd name="connsiteY24" fmla="*/ 696853 h 1258827"/>
                    <a:gd name="connsiteX25" fmla="*/ 886350 w 1055353"/>
                    <a:gd name="connsiteY25" fmla="*/ 490160 h 1258827"/>
                    <a:gd name="connsiteX26" fmla="*/ 938738 w 1055353"/>
                    <a:gd name="connsiteY26" fmla="*/ 686375 h 1258827"/>
                    <a:gd name="connsiteX27" fmla="*/ 913973 w 1055353"/>
                    <a:gd name="connsiteY27" fmla="*/ 736858 h 1258827"/>
                    <a:gd name="connsiteX28" fmla="*/ 868253 w 1055353"/>
                    <a:gd name="connsiteY28" fmla="*/ 752098 h 1258827"/>
                    <a:gd name="connsiteX29" fmla="*/ 807293 w 1055353"/>
                    <a:gd name="connsiteY29" fmla="*/ 675898 h 1258827"/>
                    <a:gd name="connsiteX30" fmla="*/ 832058 w 1055353"/>
                    <a:gd name="connsiteY30" fmla="*/ 625415 h 1258827"/>
                    <a:gd name="connsiteX31" fmla="*/ 873015 w 1055353"/>
                    <a:gd name="connsiteY31" fmla="*/ 610175 h 1258827"/>
                    <a:gd name="connsiteX32" fmla="*/ 877778 w 1055353"/>
                    <a:gd name="connsiteY32" fmla="*/ 610175 h 1258827"/>
                    <a:gd name="connsiteX33" fmla="*/ 938738 w 1055353"/>
                    <a:gd name="connsiteY33" fmla="*/ 686375 h 1258827"/>
                    <a:gd name="connsiteX34" fmla="*/ 306278 w 1055353"/>
                    <a:gd name="connsiteY34" fmla="*/ 196790 h 1258827"/>
                    <a:gd name="connsiteX35" fmla="*/ 281513 w 1055353"/>
                    <a:gd name="connsiteY35" fmla="*/ 247273 h 1258827"/>
                    <a:gd name="connsiteX36" fmla="*/ 235793 w 1055353"/>
                    <a:gd name="connsiteY36" fmla="*/ 262513 h 1258827"/>
                    <a:gd name="connsiteX37" fmla="*/ 174833 w 1055353"/>
                    <a:gd name="connsiteY37" fmla="*/ 186313 h 1258827"/>
                    <a:gd name="connsiteX38" fmla="*/ 199598 w 1055353"/>
                    <a:gd name="connsiteY38" fmla="*/ 135830 h 1258827"/>
                    <a:gd name="connsiteX39" fmla="*/ 239603 w 1055353"/>
                    <a:gd name="connsiteY39" fmla="*/ 120590 h 1258827"/>
                    <a:gd name="connsiteX40" fmla="*/ 247223 w 1055353"/>
                    <a:gd name="connsiteY40" fmla="*/ 120590 h 1258827"/>
                    <a:gd name="connsiteX41" fmla="*/ 306278 w 1055353"/>
                    <a:gd name="connsiteY41" fmla="*/ 196790 h 1258827"/>
                    <a:gd name="connsiteX42" fmla="*/ 248175 w 1055353"/>
                    <a:gd name="connsiteY42" fmla="*/ 1071185 h 1258827"/>
                    <a:gd name="connsiteX43" fmla="*/ 223410 w 1055353"/>
                    <a:gd name="connsiteY43" fmla="*/ 1121668 h 1258827"/>
                    <a:gd name="connsiteX44" fmla="*/ 177690 w 1055353"/>
                    <a:gd name="connsiteY44" fmla="*/ 1136908 h 1258827"/>
                    <a:gd name="connsiteX45" fmla="*/ 116730 w 1055353"/>
                    <a:gd name="connsiteY45" fmla="*/ 1060708 h 1258827"/>
                    <a:gd name="connsiteX46" fmla="*/ 141495 w 1055353"/>
                    <a:gd name="connsiteY46" fmla="*/ 1010225 h 1258827"/>
                    <a:gd name="connsiteX47" fmla="*/ 187215 w 1055353"/>
                    <a:gd name="connsiteY47" fmla="*/ 994985 h 1258827"/>
                    <a:gd name="connsiteX48" fmla="*/ 248175 w 1055353"/>
                    <a:gd name="connsiteY48" fmla="*/ 1071185 h 12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55353" h="1258827">
                      <a:moveTo>
                        <a:pt x="886350" y="490160"/>
                      </a:moveTo>
                      <a:cubicBezTo>
                        <a:pt x="854918" y="487303"/>
                        <a:pt x="823485" y="493970"/>
                        <a:pt x="794910" y="508258"/>
                      </a:cubicBezTo>
                      <a:lnTo>
                        <a:pt x="416768" y="244415"/>
                      </a:lnTo>
                      <a:cubicBezTo>
                        <a:pt x="420578" y="231080"/>
                        <a:pt x="422483" y="218698"/>
                        <a:pt x="423435" y="206315"/>
                      </a:cubicBezTo>
                      <a:cubicBezTo>
                        <a:pt x="431055" y="100588"/>
                        <a:pt x="354855" y="8195"/>
                        <a:pt x="254843" y="575"/>
                      </a:cubicBezTo>
                      <a:cubicBezTo>
                        <a:pt x="208170" y="-3235"/>
                        <a:pt x="163403" y="12005"/>
                        <a:pt x="127208" y="42485"/>
                      </a:cubicBezTo>
                      <a:cubicBezTo>
                        <a:pt x="88155" y="75823"/>
                        <a:pt x="63390" y="125353"/>
                        <a:pt x="59580" y="177740"/>
                      </a:cubicBezTo>
                      <a:cubicBezTo>
                        <a:pt x="51960" y="283468"/>
                        <a:pt x="128160" y="375860"/>
                        <a:pt x="228173" y="383480"/>
                      </a:cubicBezTo>
                      <a:cubicBezTo>
                        <a:pt x="272940" y="387290"/>
                        <a:pt x="315803" y="373003"/>
                        <a:pt x="351998" y="345380"/>
                      </a:cubicBezTo>
                      <a:lnTo>
                        <a:pt x="711090" y="595888"/>
                      </a:lnTo>
                      <a:cubicBezTo>
                        <a:pt x="699660" y="618748"/>
                        <a:pt x="692993" y="643513"/>
                        <a:pt x="692040" y="667325"/>
                      </a:cubicBezTo>
                      <a:cubicBezTo>
                        <a:pt x="691088" y="680660"/>
                        <a:pt x="692040" y="694948"/>
                        <a:pt x="693945" y="709235"/>
                      </a:cubicBezTo>
                      <a:lnTo>
                        <a:pt x="304373" y="924500"/>
                      </a:lnTo>
                      <a:cubicBezTo>
                        <a:pt x="274845" y="895925"/>
                        <a:pt x="236745" y="878780"/>
                        <a:pt x="195788" y="874970"/>
                      </a:cubicBezTo>
                      <a:cubicBezTo>
                        <a:pt x="149115" y="871160"/>
                        <a:pt x="104348" y="886400"/>
                        <a:pt x="68153" y="916880"/>
                      </a:cubicBezTo>
                      <a:cubicBezTo>
                        <a:pt x="29100" y="950218"/>
                        <a:pt x="4335" y="999748"/>
                        <a:pt x="525" y="1052135"/>
                      </a:cubicBezTo>
                      <a:cubicBezTo>
                        <a:pt x="-7095" y="1157863"/>
                        <a:pt x="69105" y="1250255"/>
                        <a:pt x="169118" y="1257875"/>
                      </a:cubicBezTo>
                      <a:cubicBezTo>
                        <a:pt x="173880" y="1257875"/>
                        <a:pt x="178643" y="1258828"/>
                        <a:pt x="182453" y="1258828"/>
                      </a:cubicBezTo>
                      <a:cubicBezTo>
                        <a:pt x="224363" y="1258828"/>
                        <a:pt x="264368" y="1243588"/>
                        <a:pt x="296753" y="1215965"/>
                      </a:cubicBezTo>
                      <a:cubicBezTo>
                        <a:pt x="335805" y="1182628"/>
                        <a:pt x="360570" y="1133098"/>
                        <a:pt x="364380" y="1080710"/>
                      </a:cubicBezTo>
                      <a:cubicBezTo>
                        <a:pt x="365333" y="1063565"/>
                        <a:pt x="364380" y="1047373"/>
                        <a:pt x="361523" y="1031180"/>
                      </a:cubicBezTo>
                      <a:lnTo>
                        <a:pt x="745380" y="818773"/>
                      </a:lnTo>
                      <a:cubicBezTo>
                        <a:pt x="775860" y="851158"/>
                        <a:pt x="816818" y="870208"/>
                        <a:pt x="859680" y="874018"/>
                      </a:cubicBezTo>
                      <a:cubicBezTo>
                        <a:pt x="906353" y="877828"/>
                        <a:pt x="951120" y="862588"/>
                        <a:pt x="987315" y="832108"/>
                      </a:cubicBezTo>
                      <a:cubicBezTo>
                        <a:pt x="1026368" y="798770"/>
                        <a:pt x="1051133" y="749240"/>
                        <a:pt x="1054943" y="696853"/>
                      </a:cubicBezTo>
                      <a:cubicBezTo>
                        <a:pt x="1061610" y="590173"/>
                        <a:pt x="986363" y="497780"/>
                        <a:pt x="886350" y="490160"/>
                      </a:cubicBezTo>
                      <a:close/>
                      <a:moveTo>
                        <a:pt x="938738" y="686375"/>
                      </a:moveTo>
                      <a:cubicBezTo>
                        <a:pt x="936833" y="706378"/>
                        <a:pt x="928260" y="724475"/>
                        <a:pt x="913973" y="736858"/>
                      </a:cubicBezTo>
                      <a:cubicBezTo>
                        <a:pt x="900638" y="748288"/>
                        <a:pt x="884445" y="753050"/>
                        <a:pt x="868253" y="752098"/>
                      </a:cubicBezTo>
                      <a:cubicBezTo>
                        <a:pt x="832058" y="749240"/>
                        <a:pt x="804435" y="714950"/>
                        <a:pt x="807293" y="675898"/>
                      </a:cubicBezTo>
                      <a:cubicBezTo>
                        <a:pt x="808245" y="655895"/>
                        <a:pt x="817770" y="637798"/>
                        <a:pt x="832058" y="625415"/>
                      </a:cubicBezTo>
                      <a:cubicBezTo>
                        <a:pt x="843488" y="615890"/>
                        <a:pt x="857775" y="610175"/>
                        <a:pt x="873015" y="610175"/>
                      </a:cubicBezTo>
                      <a:lnTo>
                        <a:pt x="877778" y="610175"/>
                      </a:lnTo>
                      <a:cubicBezTo>
                        <a:pt x="913973" y="613033"/>
                        <a:pt x="940643" y="647323"/>
                        <a:pt x="938738" y="686375"/>
                      </a:cubicBezTo>
                      <a:close/>
                      <a:moveTo>
                        <a:pt x="306278" y="196790"/>
                      </a:moveTo>
                      <a:cubicBezTo>
                        <a:pt x="305325" y="216793"/>
                        <a:pt x="295800" y="234890"/>
                        <a:pt x="281513" y="247273"/>
                      </a:cubicBezTo>
                      <a:cubicBezTo>
                        <a:pt x="268178" y="258703"/>
                        <a:pt x="252938" y="263465"/>
                        <a:pt x="235793" y="262513"/>
                      </a:cubicBezTo>
                      <a:cubicBezTo>
                        <a:pt x="199598" y="259655"/>
                        <a:pt x="171975" y="225365"/>
                        <a:pt x="174833" y="186313"/>
                      </a:cubicBezTo>
                      <a:cubicBezTo>
                        <a:pt x="175785" y="166310"/>
                        <a:pt x="185310" y="148213"/>
                        <a:pt x="199598" y="135830"/>
                      </a:cubicBezTo>
                      <a:cubicBezTo>
                        <a:pt x="211028" y="126305"/>
                        <a:pt x="225315" y="120590"/>
                        <a:pt x="239603" y="120590"/>
                      </a:cubicBezTo>
                      <a:lnTo>
                        <a:pt x="247223" y="120590"/>
                      </a:lnTo>
                      <a:cubicBezTo>
                        <a:pt x="283418" y="125353"/>
                        <a:pt x="309135" y="158690"/>
                        <a:pt x="306278" y="196790"/>
                      </a:cubicBezTo>
                      <a:close/>
                      <a:moveTo>
                        <a:pt x="248175" y="1071185"/>
                      </a:moveTo>
                      <a:cubicBezTo>
                        <a:pt x="247223" y="1091188"/>
                        <a:pt x="237698" y="1109285"/>
                        <a:pt x="223410" y="1121668"/>
                      </a:cubicBezTo>
                      <a:cubicBezTo>
                        <a:pt x="210075" y="1133098"/>
                        <a:pt x="193883" y="1137860"/>
                        <a:pt x="177690" y="1136908"/>
                      </a:cubicBezTo>
                      <a:cubicBezTo>
                        <a:pt x="141495" y="1134050"/>
                        <a:pt x="113873" y="1099760"/>
                        <a:pt x="116730" y="1060708"/>
                      </a:cubicBezTo>
                      <a:cubicBezTo>
                        <a:pt x="117683" y="1040705"/>
                        <a:pt x="127208" y="1022608"/>
                        <a:pt x="141495" y="1010225"/>
                      </a:cubicBezTo>
                      <a:cubicBezTo>
                        <a:pt x="154830" y="998795"/>
                        <a:pt x="170070" y="994033"/>
                        <a:pt x="187215" y="994985"/>
                      </a:cubicBezTo>
                      <a:cubicBezTo>
                        <a:pt x="223410" y="997843"/>
                        <a:pt x="251033" y="1032133"/>
                        <a:pt x="248175" y="1071185"/>
                      </a:cubicBezTo>
                      <a:close/>
                    </a:path>
                  </a:pathLst>
                </a:custGeom>
                <a:grp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grpSp>
      <p:grpSp>
        <p:nvGrpSpPr>
          <p:cNvPr id="6" name="组合 5">
            <a:extLst>
              <a:ext uri="{FF2B5EF4-FFF2-40B4-BE49-F238E27FC236}">
                <a16:creationId xmlns:a16="http://schemas.microsoft.com/office/drawing/2014/main" id="{983454B3-BCF2-DF5E-955E-170105EFEF0D}"/>
              </a:ext>
            </a:extLst>
          </p:cNvPr>
          <p:cNvGrpSpPr/>
          <p:nvPr/>
        </p:nvGrpSpPr>
        <p:grpSpPr>
          <a:xfrm>
            <a:off x="426757" y="4889868"/>
            <a:ext cx="5587508" cy="982918"/>
            <a:chOff x="334962" y="4943747"/>
            <a:chExt cx="5721558" cy="982918"/>
          </a:xfrm>
        </p:grpSpPr>
        <p:sp>
          <p:nvSpPr>
            <p:cNvPr id="7" name="矩形 6">
              <a:extLst>
                <a:ext uri="{FF2B5EF4-FFF2-40B4-BE49-F238E27FC236}">
                  <a16:creationId xmlns:a16="http://schemas.microsoft.com/office/drawing/2014/main" id="{C847378D-088A-05C7-7F3A-819263279FD8}"/>
                </a:ext>
              </a:extLst>
            </p:cNvPr>
            <p:cNvSpPr/>
            <p:nvPr/>
          </p:nvSpPr>
          <p:spPr>
            <a:xfrm>
              <a:off x="1072176" y="4943747"/>
              <a:ext cx="4984344" cy="982918"/>
            </a:xfrm>
            <a:prstGeom prst="rect">
              <a:avLst/>
            </a:prstGeom>
            <a:solidFill>
              <a:sysClr val="window" lastClr="FFFFFF">
                <a:lumMod val="95000"/>
              </a:sysClr>
            </a:solidFill>
            <a:ln w="19050" cap="flat" cmpd="sng" algn="ctr">
              <a:noFill/>
              <a:prstDash val="solid"/>
              <a:miter lim="800000"/>
            </a:ln>
            <a:effectLst/>
          </p:spPr>
          <p:txBody>
            <a:bodyPr lIns="432000" rtlCol="0" anchor="ct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用于治疗成人复杂性腹腔内感染（</a:t>
              </a:r>
              <a:r>
                <a:rPr kumimoji="0" lang="en-US" altLang="zh-CN" sz="1600" b="0" i="0" u="none" strike="noStrike" kern="0" cap="none" spc="0" normalizeH="0" baseline="0" noProof="0" dirty="0" err="1">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cIAI</a:t>
              </a:r>
              <a:r>
                <a:rPr kumimoji="0" lang="zh-CN" altLang="en-US" sz="16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p>
          </p:txBody>
        </p:sp>
        <p:grpSp>
          <p:nvGrpSpPr>
            <p:cNvPr id="8" name="组合 7">
              <a:extLst>
                <a:ext uri="{FF2B5EF4-FFF2-40B4-BE49-F238E27FC236}">
                  <a16:creationId xmlns:a16="http://schemas.microsoft.com/office/drawing/2014/main" id="{1167E29A-0172-3A6F-1CC5-5E55A40915A4}"/>
                </a:ext>
              </a:extLst>
            </p:cNvPr>
            <p:cNvGrpSpPr/>
            <p:nvPr/>
          </p:nvGrpSpPr>
          <p:grpSpPr>
            <a:xfrm>
              <a:off x="334962" y="4943747"/>
              <a:ext cx="982536" cy="982918"/>
              <a:chOff x="363664" y="5011229"/>
              <a:chExt cx="982536" cy="982918"/>
            </a:xfrm>
          </p:grpSpPr>
          <p:sp>
            <p:nvSpPr>
              <p:cNvPr id="9" name="矩形: 圆角 8">
                <a:extLst>
                  <a:ext uri="{FF2B5EF4-FFF2-40B4-BE49-F238E27FC236}">
                    <a16:creationId xmlns:a16="http://schemas.microsoft.com/office/drawing/2014/main" id="{9164FD08-6993-BF77-A0F7-56A3B537D18B}"/>
                  </a:ext>
                </a:extLst>
              </p:cNvPr>
              <p:cNvSpPr/>
              <p:nvPr/>
            </p:nvSpPr>
            <p:spPr>
              <a:xfrm>
                <a:off x="363664" y="5011229"/>
                <a:ext cx="982536" cy="982918"/>
              </a:xfrm>
              <a:prstGeom prst="roundRect">
                <a:avLst>
                  <a:gd name="adj" fmla="val 11836"/>
                </a:avLst>
              </a:prstGeom>
              <a:solidFill>
                <a:srgbClr val="0098B9"/>
              </a:solidFill>
              <a:ln w="25400" cap="flat" cmpd="sng" algn="ctr">
                <a:solidFill>
                  <a:sysClr val="window" lastClr="FFFFFF"/>
                </a:solidFill>
                <a:prstDash val="solid"/>
                <a:miter lim="800000"/>
              </a:ln>
              <a:effectLst>
                <a:outerShdw blurRad="127000" sx="102000" sy="102000" algn="ctr" rotWithShape="0">
                  <a:schemeClr val="accent1">
                    <a:alpha val="30000"/>
                  </a:schemeClr>
                </a:outerShdw>
              </a:effectLst>
            </p:spPr>
            <p:txBody>
              <a:bodyPr tIns="39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适应症</a:t>
                </a:r>
              </a:p>
            </p:txBody>
          </p:sp>
          <p:grpSp>
            <p:nvGrpSpPr>
              <p:cNvPr id="10" name="组合 9">
                <a:extLst>
                  <a:ext uri="{FF2B5EF4-FFF2-40B4-BE49-F238E27FC236}">
                    <a16:creationId xmlns:a16="http://schemas.microsoft.com/office/drawing/2014/main" id="{E3E8397A-CA20-1500-09BE-768F23E570A8}"/>
                  </a:ext>
                </a:extLst>
              </p:cNvPr>
              <p:cNvGrpSpPr/>
              <p:nvPr/>
            </p:nvGrpSpPr>
            <p:grpSpPr>
              <a:xfrm>
                <a:off x="673195" y="5167177"/>
                <a:ext cx="363474" cy="323604"/>
                <a:chOff x="2516414" y="4683050"/>
                <a:chExt cx="1905410" cy="1696402"/>
              </a:xfrm>
              <a:solidFill>
                <a:sysClr val="window" lastClr="FFFFFF"/>
              </a:solidFill>
            </p:grpSpPr>
            <p:sp>
              <p:nvSpPr>
                <p:cNvPr id="11" name="任意多边形: 形状 10">
                  <a:extLst>
                    <a:ext uri="{FF2B5EF4-FFF2-40B4-BE49-F238E27FC236}">
                      <a16:creationId xmlns:a16="http://schemas.microsoft.com/office/drawing/2014/main" id="{61990F0C-077E-8349-6AFC-95EC19C91B75}"/>
                    </a:ext>
                  </a:extLst>
                </p:cNvPr>
                <p:cNvSpPr/>
                <p:nvPr/>
              </p:nvSpPr>
              <p:spPr>
                <a:xfrm>
                  <a:off x="2516414" y="4683050"/>
                  <a:ext cx="1054417" cy="1257307"/>
                </a:xfrm>
                <a:custGeom>
                  <a:avLst/>
                  <a:gdLst>
                    <a:gd name="connsiteX0" fmla="*/ 1054418 w 1054417"/>
                    <a:gd name="connsiteY0" fmla="*/ 1065848 h 1257307"/>
                    <a:gd name="connsiteX1" fmla="*/ 867728 w 1054417"/>
                    <a:gd name="connsiteY1" fmla="*/ 874395 h 1257307"/>
                    <a:gd name="connsiteX2" fmla="*/ 743903 w 1054417"/>
                    <a:gd name="connsiteY2" fmla="*/ 922973 h 1257307"/>
                    <a:gd name="connsiteX3" fmla="*/ 358140 w 1054417"/>
                    <a:gd name="connsiteY3" fmla="*/ 701993 h 1257307"/>
                    <a:gd name="connsiteX4" fmla="*/ 372428 w 1054417"/>
                    <a:gd name="connsiteY4" fmla="*/ 629603 h 1257307"/>
                    <a:gd name="connsiteX5" fmla="*/ 367665 w 1054417"/>
                    <a:gd name="connsiteY5" fmla="*/ 587693 h 1257307"/>
                    <a:gd name="connsiteX6" fmla="*/ 750570 w 1054417"/>
                    <a:gd name="connsiteY6" fmla="*/ 341948 h 1257307"/>
                    <a:gd name="connsiteX7" fmla="*/ 864870 w 1054417"/>
                    <a:gd name="connsiteY7" fmla="*/ 382905 h 1257307"/>
                    <a:gd name="connsiteX8" fmla="*/ 1051560 w 1054417"/>
                    <a:gd name="connsiteY8" fmla="*/ 191452 h 1257307"/>
                    <a:gd name="connsiteX9" fmla="*/ 864870 w 1054417"/>
                    <a:gd name="connsiteY9" fmla="*/ 0 h 1257307"/>
                    <a:gd name="connsiteX10" fmla="*/ 678180 w 1054417"/>
                    <a:gd name="connsiteY10" fmla="*/ 191452 h 1257307"/>
                    <a:gd name="connsiteX11" fmla="*/ 684848 w 1054417"/>
                    <a:gd name="connsiteY11" fmla="*/ 240983 h 1257307"/>
                    <a:gd name="connsiteX12" fmla="*/ 307658 w 1054417"/>
                    <a:gd name="connsiteY12" fmla="*/ 482918 h 1257307"/>
                    <a:gd name="connsiteX13" fmla="*/ 186690 w 1054417"/>
                    <a:gd name="connsiteY13" fmla="*/ 437198 h 1257307"/>
                    <a:gd name="connsiteX14" fmla="*/ 0 w 1054417"/>
                    <a:gd name="connsiteY14" fmla="*/ 628650 h 1257307"/>
                    <a:gd name="connsiteX15" fmla="*/ 186690 w 1054417"/>
                    <a:gd name="connsiteY15" fmla="*/ 820103 h 1257307"/>
                    <a:gd name="connsiteX16" fmla="*/ 279083 w 1054417"/>
                    <a:gd name="connsiteY16" fmla="*/ 794385 h 1257307"/>
                    <a:gd name="connsiteX17" fmla="*/ 685800 w 1054417"/>
                    <a:gd name="connsiteY17" fmla="*/ 1027748 h 1257307"/>
                    <a:gd name="connsiteX18" fmla="*/ 681038 w 1054417"/>
                    <a:gd name="connsiteY18" fmla="*/ 1065848 h 1257307"/>
                    <a:gd name="connsiteX19" fmla="*/ 867728 w 1054417"/>
                    <a:gd name="connsiteY19" fmla="*/ 1257300 h 1257307"/>
                    <a:gd name="connsiteX20" fmla="*/ 1054418 w 1054417"/>
                    <a:gd name="connsiteY20" fmla="*/ 1065848 h 1257307"/>
                    <a:gd name="connsiteX21" fmla="*/ 867728 w 1054417"/>
                    <a:gd name="connsiteY21" fmla="*/ 995363 h 1257307"/>
                    <a:gd name="connsiteX22" fmla="*/ 935355 w 1054417"/>
                    <a:gd name="connsiteY22" fmla="*/ 1066800 h 1257307"/>
                    <a:gd name="connsiteX23" fmla="*/ 867728 w 1054417"/>
                    <a:gd name="connsiteY23" fmla="*/ 1137285 h 1257307"/>
                    <a:gd name="connsiteX24" fmla="*/ 800100 w 1054417"/>
                    <a:gd name="connsiteY24" fmla="*/ 1066800 h 1257307"/>
                    <a:gd name="connsiteX25" fmla="*/ 867728 w 1054417"/>
                    <a:gd name="connsiteY25" fmla="*/ 995363 h 1257307"/>
                    <a:gd name="connsiteX26" fmla="*/ 798195 w 1054417"/>
                    <a:gd name="connsiteY26" fmla="*/ 191452 h 1257307"/>
                    <a:gd name="connsiteX27" fmla="*/ 865823 w 1054417"/>
                    <a:gd name="connsiteY27" fmla="*/ 120968 h 1257307"/>
                    <a:gd name="connsiteX28" fmla="*/ 933450 w 1054417"/>
                    <a:gd name="connsiteY28" fmla="*/ 191452 h 1257307"/>
                    <a:gd name="connsiteX29" fmla="*/ 865823 w 1054417"/>
                    <a:gd name="connsiteY29" fmla="*/ 261937 h 1257307"/>
                    <a:gd name="connsiteX30" fmla="*/ 798195 w 1054417"/>
                    <a:gd name="connsiteY30" fmla="*/ 191452 h 1257307"/>
                    <a:gd name="connsiteX31" fmla="*/ 254317 w 1054417"/>
                    <a:gd name="connsiteY31" fmla="*/ 628650 h 1257307"/>
                    <a:gd name="connsiteX32" fmla="*/ 185738 w 1054417"/>
                    <a:gd name="connsiteY32" fmla="*/ 699135 h 1257307"/>
                    <a:gd name="connsiteX33" fmla="*/ 118110 w 1054417"/>
                    <a:gd name="connsiteY33" fmla="*/ 628650 h 1257307"/>
                    <a:gd name="connsiteX34" fmla="*/ 185738 w 1054417"/>
                    <a:gd name="connsiteY34" fmla="*/ 558165 h 1257307"/>
                    <a:gd name="connsiteX35" fmla="*/ 254317 w 1054417"/>
                    <a:gd name="connsiteY35" fmla="*/ 628650 h 1257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4417" h="1257307">
                      <a:moveTo>
                        <a:pt x="1054418" y="1065848"/>
                      </a:moveTo>
                      <a:cubicBezTo>
                        <a:pt x="1054418" y="960120"/>
                        <a:pt x="970598" y="874395"/>
                        <a:pt x="867728" y="874395"/>
                      </a:cubicBezTo>
                      <a:cubicBezTo>
                        <a:pt x="822008" y="874395"/>
                        <a:pt x="778193" y="891540"/>
                        <a:pt x="743903" y="922973"/>
                      </a:cubicBezTo>
                      <a:lnTo>
                        <a:pt x="358140" y="701993"/>
                      </a:lnTo>
                      <a:cubicBezTo>
                        <a:pt x="367665" y="678180"/>
                        <a:pt x="372428" y="653415"/>
                        <a:pt x="372428" y="629603"/>
                      </a:cubicBezTo>
                      <a:cubicBezTo>
                        <a:pt x="372428" y="616268"/>
                        <a:pt x="370523" y="602933"/>
                        <a:pt x="367665" y="587693"/>
                      </a:cubicBezTo>
                      <a:lnTo>
                        <a:pt x="750570" y="341948"/>
                      </a:lnTo>
                      <a:cubicBezTo>
                        <a:pt x="783908" y="368618"/>
                        <a:pt x="823913" y="382905"/>
                        <a:pt x="864870" y="382905"/>
                      </a:cubicBezTo>
                      <a:cubicBezTo>
                        <a:pt x="967740" y="382905"/>
                        <a:pt x="1051560" y="297180"/>
                        <a:pt x="1051560" y="191452"/>
                      </a:cubicBezTo>
                      <a:cubicBezTo>
                        <a:pt x="1051560" y="85725"/>
                        <a:pt x="967740" y="0"/>
                        <a:pt x="864870" y="0"/>
                      </a:cubicBezTo>
                      <a:cubicBezTo>
                        <a:pt x="762000" y="0"/>
                        <a:pt x="678180" y="85725"/>
                        <a:pt x="678180" y="191452"/>
                      </a:cubicBezTo>
                      <a:cubicBezTo>
                        <a:pt x="678180" y="207645"/>
                        <a:pt x="680085" y="223838"/>
                        <a:pt x="684848" y="240983"/>
                      </a:cubicBezTo>
                      <a:lnTo>
                        <a:pt x="307658" y="482918"/>
                      </a:lnTo>
                      <a:cubicBezTo>
                        <a:pt x="274320" y="453390"/>
                        <a:pt x="231458" y="437198"/>
                        <a:pt x="186690" y="437198"/>
                      </a:cubicBezTo>
                      <a:cubicBezTo>
                        <a:pt x="83820" y="437198"/>
                        <a:pt x="0" y="522922"/>
                        <a:pt x="0" y="628650"/>
                      </a:cubicBezTo>
                      <a:cubicBezTo>
                        <a:pt x="0" y="734378"/>
                        <a:pt x="83820" y="820103"/>
                        <a:pt x="186690" y="820103"/>
                      </a:cubicBezTo>
                      <a:cubicBezTo>
                        <a:pt x="219075" y="820103"/>
                        <a:pt x="251460" y="811530"/>
                        <a:pt x="279083" y="794385"/>
                      </a:cubicBezTo>
                      <a:lnTo>
                        <a:pt x="685800" y="1027748"/>
                      </a:lnTo>
                      <a:cubicBezTo>
                        <a:pt x="682943" y="1040130"/>
                        <a:pt x="681990" y="1053465"/>
                        <a:pt x="681038" y="1065848"/>
                      </a:cubicBezTo>
                      <a:cubicBezTo>
                        <a:pt x="681038" y="1171575"/>
                        <a:pt x="764858" y="1257300"/>
                        <a:pt x="867728" y="1257300"/>
                      </a:cubicBezTo>
                      <a:cubicBezTo>
                        <a:pt x="970598" y="1258253"/>
                        <a:pt x="1054418" y="1171575"/>
                        <a:pt x="1054418" y="1065848"/>
                      </a:cubicBezTo>
                      <a:close/>
                      <a:moveTo>
                        <a:pt x="867728" y="995363"/>
                      </a:moveTo>
                      <a:cubicBezTo>
                        <a:pt x="904875" y="995363"/>
                        <a:pt x="935355" y="1026795"/>
                        <a:pt x="935355" y="1066800"/>
                      </a:cubicBezTo>
                      <a:cubicBezTo>
                        <a:pt x="935355" y="1105853"/>
                        <a:pt x="904875" y="1137285"/>
                        <a:pt x="867728" y="1137285"/>
                      </a:cubicBezTo>
                      <a:cubicBezTo>
                        <a:pt x="830580" y="1137285"/>
                        <a:pt x="800100" y="1105853"/>
                        <a:pt x="800100" y="1066800"/>
                      </a:cubicBezTo>
                      <a:cubicBezTo>
                        <a:pt x="800100" y="1026795"/>
                        <a:pt x="830580" y="995363"/>
                        <a:pt x="867728" y="995363"/>
                      </a:cubicBezTo>
                      <a:close/>
                      <a:moveTo>
                        <a:pt x="798195" y="191452"/>
                      </a:moveTo>
                      <a:cubicBezTo>
                        <a:pt x="798195" y="152400"/>
                        <a:pt x="828675" y="120968"/>
                        <a:pt x="865823" y="120968"/>
                      </a:cubicBezTo>
                      <a:cubicBezTo>
                        <a:pt x="902970" y="120968"/>
                        <a:pt x="933450" y="152400"/>
                        <a:pt x="933450" y="191452"/>
                      </a:cubicBezTo>
                      <a:cubicBezTo>
                        <a:pt x="933450" y="230505"/>
                        <a:pt x="902970" y="261937"/>
                        <a:pt x="865823" y="261937"/>
                      </a:cubicBezTo>
                      <a:cubicBezTo>
                        <a:pt x="828675" y="261937"/>
                        <a:pt x="798195" y="230505"/>
                        <a:pt x="798195" y="191452"/>
                      </a:cubicBezTo>
                      <a:close/>
                      <a:moveTo>
                        <a:pt x="254317" y="628650"/>
                      </a:moveTo>
                      <a:cubicBezTo>
                        <a:pt x="254317" y="667703"/>
                        <a:pt x="223838" y="699135"/>
                        <a:pt x="185738" y="699135"/>
                      </a:cubicBezTo>
                      <a:cubicBezTo>
                        <a:pt x="148590" y="699135"/>
                        <a:pt x="118110" y="667703"/>
                        <a:pt x="118110" y="628650"/>
                      </a:cubicBezTo>
                      <a:cubicBezTo>
                        <a:pt x="118110" y="589598"/>
                        <a:pt x="148590" y="558165"/>
                        <a:pt x="185738" y="558165"/>
                      </a:cubicBezTo>
                      <a:cubicBezTo>
                        <a:pt x="223838" y="558165"/>
                        <a:pt x="254317" y="589598"/>
                        <a:pt x="254317" y="628650"/>
                      </a:cubicBezTo>
                      <a:close/>
                    </a:path>
                  </a:pathLst>
                </a:custGeom>
                <a:grp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3" name="任意多边形: 形状 12">
                  <a:extLst>
                    <a:ext uri="{FF2B5EF4-FFF2-40B4-BE49-F238E27FC236}">
                      <a16:creationId xmlns:a16="http://schemas.microsoft.com/office/drawing/2014/main" id="{96466BC8-B637-C647-D295-9AE5C40E28D7}"/>
                    </a:ext>
                  </a:extLst>
                </p:cNvPr>
                <p:cNvSpPr/>
                <p:nvPr/>
              </p:nvSpPr>
              <p:spPr>
                <a:xfrm>
                  <a:off x="3366471" y="5120625"/>
                  <a:ext cx="1055353" cy="1258827"/>
                </a:xfrm>
                <a:custGeom>
                  <a:avLst/>
                  <a:gdLst>
                    <a:gd name="connsiteX0" fmla="*/ 886350 w 1055353"/>
                    <a:gd name="connsiteY0" fmla="*/ 490160 h 1258827"/>
                    <a:gd name="connsiteX1" fmla="*/ 794910 w 1055353"/>
                    <a:gd name="connsiteY1" fmla="*/ 508258 h 1258827"/>
                    <a:gd name="connsiteX2" fmla="*/ 416768 w 1055353"/>
                    <a:gd name="connsiteY2" fmla="*/ 244415 h 1258827"/>
                    <a:gd name="connsiteX3" fmla="*/ 423435 w 1055353"/>
                    <a:gd name="connsiteY3" fmla="*/ 206315 h 1258827"/>
                    <a:gd name="connsiteX4" fmla="*/ 254843 w 1055353"/>
                    <a:gd name="connsiteY4" fmla="*/ 575 h 1258827"/>
                    <a:gd name="connsiteX5" fmla="*/ 127208 w 1055353"/>
                    <a:gd name="connsiteY5" fmla="*/ 42485 h 1258827"/>
                    <a:gd name="connsiteX6" fmla="*/ 59580 w 1055353"/>
                    <a:gd name="connsiteY6" fmla="*/ 177740 h 1258827"/>
                    <a:gd name="connsiteX7" fmla="*/ 228173 w 1055353"/>
                    <a:gd name="connsiteY7" fmla="*/ 383480 h 1258827"/>
                    <a:gd name="connsiteX8" fmla="*/ 351998 w 1055353"/>
                    <a:gd name="connsiteY8" fmla="*/ 345380 h 1258827"/>
                    <a:gd name="connsiteX9" fmla="*/ 711090 w 1055353"/>
                    <a:gd name="connsiteY9" fmla="*/ 595888 h 1258827"/>
                    <a:gd name="connsiteX10" fmla="*/ 692040 w 1055353"/>
                    <a:gd name="connsiteY10" fmla="*/ 667325 h 1258827"/>
                    <a:gd name="connsiteX11" fmla="*/ 693945 w 1055353"/>
                    <a:gd name="connsiteY11" fmla="*/ 709235 h 1258827"/>
                    <a:gd name="connsiteX12" fmla="*/ 304373 w 1055353"/>
                    <a:gd name="connsiteY12" fmla="*/ 924500 h 1258827"/>
                    <a:gd name="connsiteX13" fmla="*/ 195788 w 1055353"/>
                    <a:gd name="connsiteY13" fmla="*/ 874970 h 1258827"/>
                    <a:gd name="connsiteX14" fmla="*/ 68153 w 1055353"/>
                    <a:gd name="connsiteY14" fmla="*/ 916880 h 1258827"/>
                    <a:gd name="connsiteX15" fmla="*/ 525 w 1055353"/>
                    <a:gd name="connsiteY15" fmla="*/ 1052135 h 1258827"/>
                    <a:gd name="connsiteX16" fmla="*/ 169118 w 1055353"/>
                    <a:gd name="connsiteY16" fmla="*/ 1257875 h 1258827"/>
                    <a:gd name="connsiteX17" fmla="*/ 182453 w 1055353"/>
                    <a:gd name="connsiteY17" fmla="*/ 1258828 h 1258827"/>
                    <a:gd name="connsiteX18" fmla="*/ 296753 w 1055353"/>
                    <a:gd name="connsiteY18" fmla="*/ 1215965 h 1258827"/>
                    <a:gd name="connsiteX19" fmla="*/ 364380 w 1055353"/>
                    <a:gd name="connsiteY19" fmla="*/ 1080710 h 1258827"/>
                    <a:gd name="connsiteX20" fmla="*/ 361523 w 1055353"/>
                    <a:gd name="connsiteY20" fmla="*/ 1031180 h 1258827"/>
                    <a:gd name="connsiteX21" fmla="*/ 745380 w 1055353"/>
                    <a:gd name="connsiteY21" fmla="*/ 818773 h 1258827"/>
                    <a:gd name="connsiteX22" fmla="*/ 859680 w 1055353"/>
                    <a:gd name="connsiteY22" fmla="*/ 874018 h 1258827"/>
                    <a:gd name="connsiteX23" fmla="*/ 987315 w 1055353"/>
                    <a:gd name="connsiteY23" fmla="*/ 832108 h 1258827"/>
                    <a:gd name="connsiteX24" fmla="*/ 1054943 w 1055353"/>
                    <a:gd name="connsiteY24" fmla="*/ 696853 h 1258827"/>
                    <a:gd name="connsiteX25" fmla="*/ 886350 w 1055353"/>
                    <a:gd name="connsiteY25" fmla="*/ 490160 h 1258827"/>
                    <a:gd name="connsiteX26" fmla="*/ 938738 w 1055353"/>
                    <a:gd name="connsiteY26" fmla="*/ 686375 h 1258827"/>
                    <a:gd name="connsiteX27" fmla="*/ 913973 w 1055353"/>
                    <a:gd name="connsiteY27" fmla="*/ 736858 h 1258827"/>
                    <a:gd name="connsiteX28" fmla="*/ 868253 w 1055353"/>
                    <a:gd name="connsiteY28" fmla="*/ 752098 h 1258827"/>
                    <a:gd name="connsiteX29" fmla="*/ 807293 w 1055353"/>
                    <a:gd name="connsiteY29" fmla="*/ 675898 h 1258827"/>
                    <a:gd name="connsiteX30" fmla="*/ 832058 w 1055353"/>
                    <a:gd name="connsiteY30" fmla="*/ 625415 h 1258827"/>
                    <a:gd name="connsiteX31" fmla="*/ 873015 w 1055353"/>
                    <a:gd name="connsiteY31" fmla="*/ 610175 h 1258827"/>
                    <a:gd name="connsiteX32" fmla="*/ 877778 w 1055353"/>
                    <a:gd name="connsiteY32" fmla="*/ 610175 h 1258827"/>
                    <a:gd name="connsiteX33" fmla="*/ 938738 w 1055353"/>
                    <a:gd name="connsiteY33" fmla="*/ 686375 h 1258827"/>
                    <a:gd name="connsiteX34" fmla="*/ 306278 w 1055353"/>
                    <a:gd name="connsiteY34" fmla="*/ 196790 h 1258827"/>
                    <a:gd name="connsiteX35" fmla="*/ 281513 w 1055353"/>
                    <a:gd name="connsiteY35" fmla="*/ 247273 h 1258827"/>
                    <a:gd name="connsiteX36" fmla="*/ 235793 w 1055353"/>
                    <a:gd name="connsiteY36" fmla="*/ 262513 h 1258827"/>
                    <a:gd name="connsiteX37" fmla="*/ 174833 w 1055353"/>
                    <a:gd name="connsiteY37" fmla="*/ 186313 h 1258827"/>
                    <a:gd name="connsiteX38" fmla="*/ 199598 w 1055353"/>
                    <a:gd name="connsiteY38" fmla="*/ 135830 h 1258827"/>
                    <a:gd name="connsiteX39" fmla="*/ 239603 w 1055353"/>
                    <a:gd name="connsiteY39" fmla="*/ 120590 h 1258827"/>
                    <a:gd name="connsiteX40" fmla="*/ 247223 w 1055353"/>
                    <a:gd name="connsiteY40" fmla="*/ 120590 h 1258827"/>
                    <a:gd name="connsiteX41" fmla="*/ 306278 w 1055353"/>
                    <a:gd name="connsiteY41" fmla="*/ 196790 h 1258827"/>
                    <a:gd name="connsiteX42" fmla="*/ 248175 w 1055353"/>
                    <a:gd name="connsiteY42" fmla="*/ 1071185 h 1258827"/>
                    <a:gd name="connsiteX43" fmla="*/ 223410 w 1055353"/>
                    <a:gd name="connsiteY43" fmla="*/ 1121668 h 1258827"/>
                    <a:gd name="connsiteX44" fmla="*/ 177690 w 1055353"/>
                    <a:gd name="connsiteY44" fmla="*/ 1136908 h 1258827"/>
                    <a:gd name="connsiteX45" fmla="*/ 116730 w 1055353"/>
                    <a:gd name="connsiteY45" fmla="*/ 1060708 h 1258827"/>
                    <a:gd name="connsiteX46" fmla="*/ 141495 w 1055353"/>
                    <a:gd name="connsiteY46" fmla="*/ 1010225 h 1258827"/>
                    <a:gd name="connsiteX47" fmla="*/ 187215 w 1055353"/>
                    <a:gd name="connsiteY47" fmla="*/ 994985 h 1258827"/>
                    <a:gd name="connsiteX48" fmla="*/ 248175 w 1055353"/>
                    <a:gd name="connsiteY48" fmla="*/ 1071185 h 12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55353" h="1258827">
                      <a:moveTo>
                        <a:pt x="886350" y="490160"/>
                      </a:moveTo>
                      <a:cubicBezTo>
                        <a:pt x="854918" y="487303"/>
                        <a:pt x="823485" y="493970"/>
                        <a:pt x="794910" y="508258"/>
                      </a:cubicBezTo>
                      <a:lnTo>
                        <a:pt x="416768" y="244415"/>
                      </a:lnTo>
                      <a:cubicBezTo>
                        <a:pt x="420578" y="231080"/>
                        <a:pt x="422483" y="218698"/>
                        <a:pt x="423435" y="206315"/>
                      </a:cubicBezTo>
                      <a:cubicBezTo>
                        <a:pt x="431055" y="100588"/>
                        <a:pt x="354855" y="8195"/>
                        <a:pt x="254843" y="575"/>
                      </a:cubicBezTo>
                      <a:cubicBezTo>
                        <a:pt x="208170" y="-3235"/>
                        <a:pt x="163403" y="12005"/>
                        <a:pt x="127208" y="42485"/>
                      </a:cubicBezTo>
                      <a:cubicBezTo>
                        <a:pt x="88155" y="75823"/>
                        <a:pt x="63390" y="125353"/>
                        <a:pt x="59580" y="177740"/>
                      </a:cubicBezTo>
                      <a:cubicBezTo>
                        <a:pt x="51960" y="283468"/>
                        <a:pt x="128160" y="375860"/>
                        <a:pt x="228173" y="383480"/>
                      </a:cubicBezTo>
                      <a:cubicBezTo>
                        <a:pt x="272940" y="387290"/>
                        <a:pt x="315803" y="373003"/>
                        <a:pt x="351998" y="345380"/>
                      </a:cubicBezTo>
                      <a:lnTo>
                        <a:pt x="711090" y="595888"/>
                      </a:lnTo>
                      <a:cubicBezTo>
                        <a:pt x="699660" y="618748"/>
                        <a:pt x="692993" y="643513"/>
                        <a:pt x="692040" y="667325"/>
                      </a:cubicBezTo>
                      <a:cubicBezTo>
                        <a:pt x="691088" y="680660"/>
                        <a:pt x="692040" y="694948"/>
                        <a:pt x="693945" y="709235"/>
                      </a:cubicBezTo>
                      <a:lnTo>
                        <a:pt x="304373" y="924500"/>
                      </a:lnTo>
                      <a:cubicBezTo>
                        <a:pt x="274845" y="895925"/>
                        <a:pt x="236745" y="878780"/>
                        <a:pt x="195788" y="874970"/>
                      </a:cubicBezTo>
                      <a:cubicBezTo>
                        <a:pt x="149115" y="871160"/>
                        <a:pt x="104348" y="886400"/>
                        <a:pt x="68153" y="916880"/>
                      </a:cubicBezTo>
                      <a:cubicBezTo>
                        <a:pt x="29100" y="950218"/>
                        <a:pt x="4335" y="999748"/>
                        <a:pt x="525" y="1052135"/>
                      </a:cubicBezTo>
                      <a:cubicBezTo>
                        <a:pt x="-7095" y="1157863"/>
                        <a:pt x="69105" y="1250255"/>
                        <a:pt x="169118" y="1257875"/>
                      </a:cubicBezTo>
                      <a:cubicBezTo>
                        <a:pt x="173880" y="1257875"/>
                        <a:pt x="178643" y="1258828"/>
                        <a:pt x="182453" y="1258828"/>
                      </a:cubicBezTo>
                      <a:cubicBezTo>
                        <a:pt x="224363" y="1258828"/>
                        <a:pt x="264368" y="1243588"/>
                        <a:pt x="296753" y="1215965"/>
                      </a:cubicBezTo>
                      <a:cubicBezTo>
                        <a:pt x="335805" y="1182628"/>
                        <a:pt x="360570" y="1133098"/>
                        <a:pt x="364380" y="1080710"/>
                      </a:cubicBezTo>
                      <a:cubicBezTo>
                        <a:pt x="365333" y="1063565"/>
                        <a:pt x="364380" y="1047373"/>
                        <a:pt x="361523" y="1031180"/>
                      </a:cubicBezTo>
                      <a:lnTo>
                        <a:pt x="745380" y="818773"/>
                      </a:lnTo>
                      <a:cubicBezTo>
                        <a:pt x="775860" y="851158"/>
                        <a:pt x="816818" y="870208"/>
                        <a:pt x="859680" y="874018"/>
                      </a:cubicBezTo>
                      <a:cubicBezTo>
                        <a:pt x="906353" y="877828"/>
                        <a:pt x="951120" y="862588"/>
                        <a:pt x="987315" y="832108"/>
                      </a:cubicBezTo>
                      <a:cubicBezTo>
                        <a:pt x="1026368" y="798770"/>
                        <a:pt x="1051133" y="749240"/>
                        <a:pt x="1054943" y="696853"/>
                      </a:cubicBezTo>
                      <a:cubicBezTo>
                        <a:pt x="1061610" y="590173"/>
                        <a:pt x="986363" y="497780"/>
                        <a:pt x="886350" y="490160"/>
                      </a:cubicBezTo>
                      <a:close/>
                      <a:moveTo>
                        <a:pt x="938738" y="686375"/>
                      </a:moveTo>
                      <a:cubicBezTo>
                        <a:pt x="936833" y="706378"/>
                        <a:pt x="928260" y="724475"/>
                        <a:pt x="913973" y="736858"/>
                      </a:cubicBezTo>
                      <a:cubicBezTo>
                        <a:pt x="900638" y="748288"/>
                        <a:pt x="884445" y="753050"/>
                        <a:pt x="868253" y="752098"/>
                      </a:cubicBezTo>
                      <a:cubicBezTo>
                        <a:pt x="832058" y="749240"/>
                        <a:pt x="804435" y="714950"/>
                        <a:pt x="807293" y="675898"/>
                      </a:cubicBezTo>
                      <a:cubicBezTo>
                        <a:pt x="808245" y="655895"/>
                        <a:pt x="817770" y="637798"/>
                        <a:pt x="832058" y="625415"/>
                      </a:cubicBezTo>
                      <a:cubicBezTo>
                        <a:pt x="843488" y="615890"/>
                        <a:pt x="857775" y="610175"/>
                        <a:pt x="873015" y="610175"/>
                      </a:cubicBezTo>
                      <a:lnTo>
                        <a:pt x="877778" y="610175"/>
                      </a:lnTo>
                      <a:cubicBezTo>
                        <a:pt x="913973" y="613033"/>
                        <a:pt x="940643" y="647323"/>
                        <a:pt x="938738" y="686375"/>
                      </a:cubicBezTo>
                      <a:close/>
                      <a:moveTo>
                        <a:pt x="306278" y="196790"/>
                      </a:moveTo>
                      <a:cubicBezTo>
                        <a:pt x="305325" y="216793"/>
                        <a:pt x="295800" y="234890"/>
                        <a:pt x="281513" y="247273"/>
                      </a:cubicBezTo>
                      <a:cubicBezTo>
                        <a:pt x="268178" y="258703"/>
                        <a:pt x="252938" y="263465"/>
                        <a:pt x="235793" y="262513"/>
                      </a:cubicBezTo>
                      <a:cubicBezTo>
                        <a:pt x="199598" y="259655"/>
                        <a:pt x="171975" y="225365"/>
                        <a:pt x="174833" y="186313"/>
                      </a:cubicBezTo>
                      <a:cubicBezTo>
                        <a:pt x="175785" y="166310"/>
                        <a:pt x="185310" y="148213"/>
                        <a:pt x="199598" y="135830"/>
                      </a:cubicBezTo>
                      <a:cubicBezTo>
                        <a:pt x="211028" y="126305"/>
                        <a:pt x="225315" y="120590"/>
                        <a:pt x="239603" y="120590"/>
                      </a:cubicBezTo>
                      <a:lnTo>
                        <a:pt x="247223" y="120590"/>
                      </a:lnTo>
                      <a:cubicBezTo>
                        <a:pt x="283418" y="125353"/>
                        <a:pt x="309135" y="158690"/>
                        <a:pt x="306278" y="196790"/>
                      </a:cubicBezTo>
                      <a:close/>
                      <a:moveTo>
                        <a:pt x="248175" y="1071185"/>
                      </a:moveTo>
                      <a:cubicBezTo>
                        <a:pt x="247223" y="1091188"/>
                        <a:pt x="237698" y="1109285"/>
                        <a:pt x="223410" y="1121668"/>
                      </a:cubicBezTo>
                      <a:cubicBezTo>
                        <a:pt x="210075" y="1133098"/>
                        <a:pt x="193883" y="1137860"/>
                        <a:pt x="177690" y="1136908"/>
                      </a:cubicBezTo>
                      <a:cubicBezTo>
                        <a:pt x="141495" y="1134050"/>
                        <a:pt x="113873" y="1099760"/>
                        <a:pt x="116730" y="1060708"/>
                      </a:cubicBezTo>
                      <a:cubicBezTo>
                        <a:pt x="117683" y="1040705"/>
                        <a:pt x="127208" y="1022608"/>
                        <a:pt x="141495" y="1010225"/>
                      </a:cubicBezTo>
                      <a:cubicBezTo>
                        <a:pt x="154830" y="998795"/>
                        <a:pt x="170070" y="994033"/>
                        <a:pt x="187215" y="994985"/>
                      </a:cubicBezTo>
                      <a:cubicBezTo>
                        <a:pt x="223410" y="997843"/>
                        <a:pt x="251033" y="1032133"/>
                        <a:pt x="248175" y="1071185"/>
                      </a:cubicBezTo>
                      <a:close/>
                    </a:path>
                  </a:pathLst>
                </a:custGeom>
                <a:grpFill/>
                <a:ln w="186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black"/>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grpSp>
      </p:grpSp>
      <p:grpSp>
        <p:nvGrpSpPr>
          <p:cNvPr id="14" name="组合 13">
            <a:extLst>
              <a:ext uri="{FF2B5EF4-FFF2-40B4-BE49-F238E27FC236}">
                <a16:creationId xmlns:a16="http://schemas.microsoft.com/office/drawing/2014/main" id="{F0BDB039-8DCF-5D68-DEA8-5AF9C50611E6}"/>
              </a:ext>
            </a:extLst>
          </p:cNvPr>
          <p:cNvGrpSpPr/>
          <p:nvPr/>
        </p:nvGrpSpPr>
        <p:grpSpPr>
          <a:xfrm>
            <a:off x="422037" y="2140637"/>
            <a:ext cx="5587507" cy="2516786"/>
            <a:chOff x="330595" y="2140637"/>
            <a:chExt cx="5773733" cy="2516786"/>
          </a:xfrm>
        </p:grpSpPr>
        <p:pic>
          <p:nvPicPr>
            <p:cNvPr id="15" name="图片 14">
              <a:extLst>
                <a:ext uri="{FF2B5EF4-FFF2-40B4-BE49-F238E27FC236}">
                  <a16:creationId xmlns:a16="http://schemas.microsoft.com/office/drawing/2014/main" id="{6646F877-E5B3-35A7-590E-C97E0A2FD3A1}"/>
                </a:ext>
              </a:extLst>
            </p:cNvPr>
            <p:cNvPicPr>
              <a:picLocks noChangeAspect="1"/>
            </p:cNvPicPr>
            <p:nvPr/>
          </p:nvPicPr>
          <p:blipFill>
            <a:blip r:embed="rId4"/>
            <a:srcRect/>
            <a:stretch/>
          </p:blipFill>
          <p:spPr>
            <a:xfrm>
              <a:off x="330595" y="2140637"/>
              <a:ext cx="5773733" cy="1851676"/>
            </a:xfrm>
            <a:prstGeom prst="rect">
              <a:avLst/>
            </a:prstGeom>
            <a:ln>
              <a:noFill/>
            </a:ln>
            <a:effectLst>
              <a:outerShdw blurRad="50800" dist="38100" dir="5400000" algn="t" rotWithShape="0">
                <a:srgbClr val="0098B9">
                  <a:lumMod val="50000"/>
                  <a:alpha val="30000"/>
                </a:srgbClr>
              </a:outerShdw>
            </a:effectLst>
          </p:spPr>
        </p:pic>
        <p:pic>
          <p:nvPicPr>
            <p:cNvPr id="16" name="图片 15">
              <a:extLst>
                <a:ext uri="{FF2B5EF4-FFF2-40B4-BE49-F238E27FC236}">
                  <a16:creationId xmlns:a16="http://schemas.microsoft.com/office/drawing/2014/main" id="{5BCA221B-49CD-52EC-7B07-F214F5FE649E}"/>
                </a:ext>
              </a:extLst>
            </p:cNvPr>
            <p:cNvPicPr>
              <a:picLocks noChangeAspect="1"/>
            </p:cNvPicPr>
            <p:nvPr/>
          </p:nvPicPr>
          <p:blipFill>
            <a:blip r:embed="rId5"/>
            <a:stretch>
              <a:fillRect/>
            </a:stretch>
          </p:blipFill>
          <p:spPr>
            <a:xfrm>
              <a:off x="330595" y="3998699"/>
              <a:ext cx="5773733" cy="658724"/>
            </a:xfrm>
            <a:prstGeom prst="rect">
              <a:avLst/>
            </a:prstGeom>
            <a:ln>
              <a:noFill/>
            </a:ln>
            <a:effectLst>
              <a:outerShdw blurRad="50800" dist="38100" dir="5400000" algn="t" rotWithShape="0">
                <a:srgbClr val="0098B9">
                  <a:lumMod val="50000"/>
                  <a:alpha val="30000"/>
                </a:srgbClr>
              </a:outerShdw>
            </a:effectLst>
          </p:spPr>
        </p:pic>
      </p:grpSp>
    </p:spTree>
    <p:extLst>
      <p:ext uri="{BB962C8B-B14F-4D97-AF65-F5344CB8AC3E}">
        <p14:creationId xmlns:p14="http://schemas.microsoft.com/office/powerpoint/2010/main" val="2788522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A7C077-D1CF-5504-5216-263CBF6EB033}"/>
            </a:ext>
          </a:extLst>
        </p:cNvPr>
        <p:cNvGrpSpPr/>
        <p:nvPr/>
      </p:nvGrpSpPr>
      <p:grpSpPr>
        <a:xfrm>
          <a:off x="0" y="0"/>
          <a:ext cx="0" cy="0"/>
          <a:chOff x="0" y="0"/>
          <a:chExt cx="0" cy="0"/>
        </a:xfrm>
      </p:grpSpPr>
      <p:grpSp>
        <p:nvGrpSpPr>
          <p:cNvPr id="55" name="组合 54">
            <a:extLst>
              <a:ext uri="{FF2B5EF4-FFF2-40B4-BE49-F238E27FC236}">
                <a16:creationId xmlns:a16="http://schemas.microsoft.com/office/drawing/2014/main" id="{45129265-85F0-CFC7-1B4F-C84B5DD48826}"/>
              </a:ext>
            </a:extLst>
          </p:cNvPr>
          <p:cNvGrpSpPr>
            <a:grpSpLocks/>
          </p:cNvGrpSpPr>
          <p:nvPr/>
        </p:nvGrpSpPr>
        <p:grpSpPr>
          <a:xfrm>
            <a:off x="371475" y="1819321"/>
            <a:ext cx="11441713" cy="4023339"/>
            <a:chOff x="330200" y="1760424"/>
            <a:chExt cx="5657012" cy="3855984"/>
          </a:xfrm>
        </p:grpSpPr>
        <p:grpSp>
          <p:nvGrpSpPr>
            <p:cNvPr id="58" name="组合 57">
              <a:extLst>
                <a:ext uri="{FF2B5EF4-FFF2-40B4-BE49-F238E27FC236}">
                  <a16:creationId xmlns:a16="http://schemas.microsoft.com/office/drawing/2014/main" id="{C9EFA2E9-58A2-CAF8-0763-434BB8260B5C}"/>
                </a:ext>
              </a:extLst>
            </p:cNvPr>
            <p:cNvGrpSpPr>
              <a:grpSpLocks/>
            </p:cNvGrpSpPr>
            <p:nvPr/>
          </p:nvGrpSpPr>
          <p:grpSpPr>
            <a:xfrm>
              <a:off x="330200" y="1760424"/>
              <a:ext cx="5657012" cy="3855984"/>
              <a:chOff x="1076325" y="6997280"/>
              <a:chExt cx="3321778" cy="2077100"/>
            </a:xfrm>
          </p:grpSpPr>
          <p:grpSp>
            <p:nvGrpSpPr>
              <p:cNvPr id="60" name="组合 59">
                <a:extLst>
                  <a:ext uri="{FF2B5EF4-FFF2-40B4-BE49-F238E27FC236}">
                    <a16:creationId xmlns:a16="http://schemas.microsoft.com/office/drawing/2014/main" id="{A73ADC62-9BAC-F696-A857-03CF0D82150E}"/>
                  </a:ext>
                </a:extLst>
              </p:cNvPr>
              <p:cNvGrpSpPr/>
              <p:nvPr/>
            </p:nvGrpSpPr>
            <p:grpSpPr>
              <a:xfrm>
                <a:off x="1261816" y="7175545"/>
                <a:ext cx="2950798" cy="1898835"/>
                <a:chOff x="747000" y="3712400"/>
                <a:chExt cx="3120150" cy="1873987"/>
              </a:xfrm>
            </p:grpSpPr>
            <p:sp>
              <p:nvSpPr>
                <p:cNvPr id="62" name="矩形: 圆角 61">
                  <a:extLst>
                    <a:ext uri="{FF2B5EF4-FFF2-40B4-BE49-F238E27FC236}">
                      <a16:creationId xmlns:a16="http://schemas.microsoft.com/office/drawing/2014/main" id="{74FA8E9D-0AF0-B996-E838-3D5F5170F80D}"/>
                    </a:ext>
                  </a:extLst>
                </p:cNvPr>
                <p:cNvSpPr/>
                <p:nvPr/>
              </p:nvSpPr>
              <p:spPr>
                <a:xfrm>
                  <a:off x="855001" y="3858281"/>
                  <a:ext cx="2904148" cy="1728106"/>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3" name="矩形: 圆角 62">
                  <a:extLst>
                    <a:ext uri="{FF2B5EF4-FFF2-40B4-BE49-F238E27FC236}">
                      <a16:creationId xmlns:a16="http://schemas.microsoft.com/office/drawing/2014/main" id="{BC9AF1E9-D5B3-9B81-57B8-BF72F4E4A3BA}"/>
                    </a:ext>
                  </a:extLst>
                </p:cNvPr>
                <p:cNvSpPr/>
                <p:nvPr/>
              </p:nvSpPr>
              <p:spPr>
                <a:xfrm>
                  <a:off x="747000" y="3712400"/>
                  <a:ext cx="3120150" cy="1856638"/>
                </a:xfrm>
                <a:prstGeom prst="roundRect">
                  <a:avLst>
                    <a:gd name="adj" fmla="val 4031"/>
                  </a:avLst>
                </a:prstGeom>
                <a:solidFill>
                  <a:schemeClr val="accent1">
                    <a:alpha val="10000"/>
                  </a:schemeClr>
                </a:solidFill>
                <a:ln w="6350">
                  <a:noFill/>
                </a:ln>
                <a:effectLst/>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61" name="矩形: 圆角 60">
                <a:extLst>
                  <a:ext uri="{FF2B5EF4-FFF2-40B4-BE49-F238E27FC236}">
                    <a16:creationId xmlns:a16="http://schemas.microsoft.com/office/drawing/2014/main" id="{1E76BC51-0EF2-8EAE-D32D-5DDD7F4428C4}"/>
                  </a:ext>
                </a:extLst>
              </p:cNvPr>
              <p:cNvSpPr/>
              <p:nvPr/>
            </p:nvSpPr>
            <p:spPr>
              <a:xfrm>
                <a:off x="1076325" y="6997280"/>
                <a:ext cx="3321778" cy="2045462"/>
              </a:xfrm>
              <a:prstGeom prst="roundRect">
                <a:avLst>
                  <a:gd name="adj" fmla="val 4031"/>
                </a:avLst>
              </a:prstGeom>
              <a:solidFill>
                <a:schemeClr val="bg1"/>
              </a:solidFill>
              <a:ln w="6350">
                <a:solidFill>
                  <a:schemeClr val="accent1">
                    <a:lumMod val="20000"/>
                    <a:lumOff val="80000"/>
                  </a:schemeClr>
                </a:solidFill>
              </a:ln>
              <a:effectLst>
                <a:outerShdw blurRad="127000" dist="38100" dir="2700000" algn="tl" rotWithShape="0">
                  <a:schemeClr val="accent1">
                    <a:alpha val="10000"/>
                  </a:schemeClr>
                </a:outerShdw>
              </a:effectLst>
              <a:scene3d>
                <a:camera prst="orthographicFront"/>
                <a:lightRig rig="glow"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endParaRPr lang="zh-CN" altLang="en-US" dirty="0">
                  <a:solidFill>
                    <a:schemeClr val="tx1">
                      <a:lumMod val="75000"/>
                      <a:lumOff val="25000"/>
                    </a:schemeClr>
                  </a:solidFill>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57" name="任意多边形: 形状 56">
              <a:extLst>
                <a:ext uri="{FF2B5EF4-FFF2-40B4-BE49-F238E27FC236}">
                  <a16:creationId xmlns:a16="http://schemas.microsoft.com/office/drawing/2014/main" id="{01A670E4-5707-99C3-6300-2B253039B84A}"/>
                </a:ext>
              </a:extLst>
            </p:cNvPr>
            <p:cNvSpPr/>
            <p:nvPr/>
          </p:nvSpPr>
          <p:spPr>
            <a:xfrm rot="10800000" flipV="1">
              <a:off x="447522" y="4939707"/>
              <a:ext cx="311228" cy="465973"/>
            </a:xfrm>
            <a:custGeom>
              <a:avLst/>
              <a:gdLst>
                <a:gd name="connsiteX0" fmla="*/ 22187 w 576855"/>
                <a:gd name="connsiteY0" fmla="*/ 44374 h 576855"/>
                <a:gd name="connsiteX1" fmla="*/ 0 w 576855"/>
                <a:gd name="connsiteY1" fmla="*/ 22187 h 576855"/>
                <a:gd name="connsiteX2" fmla="*/ 22187 w 576855"/>
                <a:gd name="connsiteY2" fmla="*/ 0 h 576855"/>
                <a:gd name="connsiteX3" fmla="*/ 44374 w 576855"/>
                <a:gd name="connsiteY3" fmla="*/ 22187 h 576855"/>
                <a:gd name="connsiteX4" fmla="*/ 22187 w 576855"/>
                <a:gd name="connsiteY4" fmla="*/ 44374 h 576855"/>
                <a:gd name="connsiteX5" fmla="*/ 110934 w 576855"/>
                <a:gd name="connsiteY5" fmla="*/ 44374 h 576855"/>
                <a:gd name="connsiteX6" fmla="*/ 88747 w 576855"/>
                <a:gd name="connsiteY6" fmla="*/ 22187 h 576855"/>
                <a:gd name="connsiteX7" fmla="*/ 110934 w 576855"/>
                <a:gd name="connsiteY7" fmla="*/ 0 h 576855"/>
                <a:gd name="connsiteX8" fmla="*/ 133121 w 576855"/>
                <a:gd name="connsiteY8" fmla="*/ 22187 h 576855"/>
                <a:gd name="connsiteX9" fmla="*/ 110934 w 576855"/>
                <a:gd name="connsiteY9" fmla="*/ 44374 h 576855"/>
                <a:gd name="connsiteX10" fmla="*/ 199681 w 576855"/>
                <a:gd name="connsiteY10" fmla="*/ 44374 h 576855"/>
                <a:gd name="connsiteX11" fmla="*/ 177494 w 576855"/>
                <a:gd name="connsiteY11" fmla="*/ 22187 h 576855"/>
                <a:gd name="connsiteX12" fmla="*/ 199681 w 576855"/>
                <a:gd name="connsiteY12" fmla="*/ 0 h 576855"/>
                <a:gd name="connsiteX13" fmla="*/ 221868 w 576855"/>
                <a:gd name="connsiteY13" fmla="*/ 22187 h 576855"/>
                <a:gd name="connsiteX14" fmla="*/ 199681 w 576855"/>
                <a:gd name="connsiteY14" fmla="*/ 44374 h 576855"/>
                <a:gd name="connsiteX15" fmla="*/ 288428 w 576855"/>
                <a:gd name="connsiteY15" fmla="*/ 44374 h 576855"/>
                <a:gd name="connsiteX16" fmla="*/ 266241 w 576855"/>
                <a:gd name="connsiteY16" fmla="*/ 22187 h 576855"/>
                <a:gd name="connsiteX17" fmla="*/ 288428 w 576855"/>
                <a:gd name="connsiteY17" fmla="*/ 0 h 576855"/>
                <a:gd name="connsiteX18" fmla="*/ 310615 w 576855"/>
                <a:gd name="connsiteY18" fmla="*/ 22187 h 576855"/>
                <a:gd name="connsiteX19" fmla="*/ 288428 w 576855"/>
                <a:gd name="connsiteY19" fmla="*/ 44374 h 576855"/>
                <a:gd name="connsiteX20" fmla="*/ 377174 w 576855"/>
                <a:gd name="connsiteY20" fmla="*/ 44374 h 576855"/>
                <a:gd name="connsiteX21" fmla="*/ 354987 w 576855"/>
                <a:gd name="connsiteY21" fmla="*/ 22187 h 576855"/>
                <a:gd name="connsiteX22" fmla="*/ 377174 w 576855"/>
                <a:gd name="connsiteY22" fmla="*/ 0 h 576855"/>
                <a:gd name="connsiteX23" fmla="*/ 399361 w 576855"/>
                <a:gd name="connsiteY23" fmla="*/ 22187 h 576855"/>
                <a:gd name="connsiteX24" fmla="*/ 377174 w 576855"/>
                <a:gd name="connsiteY24" fmla="*/ 44374 h 576855"/>
                <a:gd name="connsiteX25" fmla="*/ 465921 w 576855"/>
                <a:gd name="connsiteY25" fmla="*/ 44374 h 576855"/>
                <a:gd name="connsiteX26" fmla="*/ 443734 w 576855"/>
                <a:gd name="connsiteY26" fmla="*/ 22187 h 576855"/>
                <a:gd name="connsiteX27" fmla="*/ 465921 w 576855"/>
                <a:gd name="connsiteY27" fmla="*/ 0 h 576855"/>
                <a:gd name="connsiteX28" fmla="*/ 488108 w 576855"/>
                <a:gd name="connsiteY28" fmla="*/ 22187 h 576855"/>
                <a:gd name="connsiteX29" fmla="*/ 465921 w 576855"/>
                <a:gd name="connsiteY29" fmla="*/ 44374 h 576855"/>
                <a:gd name="connsiteX30" fmla="*/ 554668 w 576855"/>
                <a:gd name="connsiteY30" fmla="*/ 44374 h 576855"/>
                <a:gd name="connsiteX31" fmla="*/ 532481 w 576855"/>
                <a:gd name="connsiteY31" fmla="*/ 22187 h 576855"/>
                <a:gd name="connsiteX32" fmla="*/ 554668 w 576855"/>
                <a:gd name="connsiteY32" fmla="*/ 0 h 576855"/>
                <a:gd name="connsiteX33" fmla="*/ 576855 w 576855"/>
                <a:gd name="connsiteY33" fmla="*/ 22187 h 576855"/>
                <a:gd name="connsiteX34" fmla="*/ 554668 w 576855"/>
                <a:gd name="connsiteY34" fmla="*/ 44374 h 576855"/>
                <a:gd name="connsiteX35" fmla="*/ 22187 w 576855"/>
                <a:gd name="connsiteY35" fmla="*/ 133121 h 576855"/>
                <a:gd name="connsiteX36" fmla="*/ 0 w 576855"/>
                <a:gd name="connsiteY36" fmla="*/ 110934 h 576855"/>
                <a:gd name="connsiteX37" fmla="*/ 22187 w 576855"/>
                <a:gd name="connsiteY37" fmla="*/ 88747 h 576855"/>
                <a:gd name="connsiteX38" fmla="*/ 44374 w 576855"/>
                <a:gd name="connsiteY38" fmla="*/ 110934 h 576855"/>
                <a:gd name="connsiteX39" fmla="*/ 22187 w 576855"/>
                <a:gd name="connsiteY39" fmla="*/ 133121 h 576855"/>
                <a:gd name="connsiteX40" fmla="*/ 110934 w 576855"/>
                <a:gd name="connsiteY40" fmla="*/ 133121 h 576855"/>
                <a:gd name="connsiteX41" fmla="*/ 88747 w 576855"/>
                <a:gd name="connsiteY41" fmla="*/ 110934 h 576855"/>
                <a:gd name="connsiteX42" fmla="*/ 110934 w 576855"/>
                <a:gd name="connsiteY42" fmla="*/ 88747 h 576855"/>
                <a:gd name="connsiteX43" fmla="*/ 133121 w 576855"/>
                <a:gd name="connsiteY43" fmla="*/ 110934 h 576855"/>
                <a:gd name="connsiteX44" fmla="*/ 110934 w 576855"/>
                <a:gd name="connsiteY44" fmla="*/ 133121 h 576855"/>
                <a:gd name="connsiteX45" fmla="*/ 199681 w 576855"/>
                <a:gd name="connsiteY45" fmla="*/ 133121 h 576855"/>
                <a:gd name="connsiteX46" fmla="*/ 177494 w 576855"/>
                <a:gd name="connsiteY46" fmla="*/ 110934 h 576855"/>
                <a:gd name="connsiteX47" fmla="*/ 199681 w 576855"/>
                <a:gd name="connsiteY47" fmla="*/ 88747 h 576855"/>
                <a:gd name="connsiteX48" fmla="*/ 221868 w 576855"/>
                <a:gd name="connsiteY48" fmla="*/ 110934 h 576855"/>
                <a:gd name="connsiteX49" fmla="*/ 199681 w 576855"/>
                <a:gd name="connsiteY49" fmla="*/ 133121 h 576855"/>
                <a:gd name="connsiteX50" fmla="*/ 288428 w 576855"/>
                <a:gd name="connsiteY50" fmla="*/ 133121 h 576855"/>
                <a:gd name="connsiteX51" fmla="*/ 266241 w 576855"/>
                <a:gd name="connsiteY51" fmla="*/ 110934 h 576855"/>
                <a:gd name="connsiteX52" fmla="*/ 288428 w 576855"/>
                <a:gd name="connsiteY52" fmla="*/ 88747 h 576855"/>
                <a:gd name="connsiteX53" fmla="*/ 310615 w 576855"/>
                <a:gd name="connsiteY53" fmla="*/ 110934 h 576855"/>
                <a:gd name="connsiteX54" fmla="*/ 288428 w 576855"/>
                <a:gd name="connsiteY54" fmla="*/ 133121 h 576855"/>
                <a:gd name="connsiteX55" fmla="*/ 377174 w 576855"/>
                <a:gd name="connsiteY55" fmla="*/ 133121 h 576855"/>
                <a:gd name="connsiteX56" fmla="*/ 354987 w 576855"/>
                <a:gd name="connsiteY56" fmla="*/ 110934 h 576855"/>
                <a:gd name="connsiteX57" fmla="*/ 377174 w 576855"/>
                <a:gd name="connsiteY57" fmla="*/ 88747 h 576855"/>
                <a:gd name="connsiteX58" fmla="*/ 399361 w 576855"/>
                <a:gd name="connsiteY58" fmla="*/ 110934 h 576855"/>
                <a:gd name="connsiteX59" fmla="*/ 377174 w 576855"/>
                <a:gd name="connsiteY59" fmla="*/ 133121 h 576855"/>
                <a:gd name="connsiteX60" fmla="*/ 465921 w 576855"/>
                <a:gd name="connsiteY60" fmla="*/ 133121 h 576855"/>
                <a:gd name="connsiteX61" fmla="*/ 443734 w 576855"/>
                <a:gd name="connsiteY61" fmla="*/ 110934 h 576855"/>
                <a:gd name="connsiteX62" fmla="*/ 465921 w 576855"/>
                <a:gd name="connsiteY62" fmla="*/ 88747 h 576855"/>
                <a:gd name="connsiteX63" fmla="*/ 488108 w 576855"/>
                <a:gd name="connsiteY63" fmla="*/ 110934 h 576855"/>
                <a:gd name="connsiteX64" fmla="*/ 465921 w 576855"/>
                <a:gd name="connsiteY64" fmla="*/ 133121 h 576855"/>
                <a:gd name="connsiteX65" fmla="*/ 554668 w 576855"/>
                <a:gd name="connsiteY65" fmla="*/ 133121 h 576855"/>
                <a:gd name="connsiteX66" fmla="*/ 532481 w 576855"/>
                <a:gd name="connsiteY66" fmla="*/ 110934 h 576855"/>
                <a:gd name="connsiteX67" fmla="*/ 554668 w 576855"/>
                <a:gd name="connsiteY67" fmla="*/ 88747 h 576855"/>
                <a:gd name="connsiteX68" fmla="*/ 576855 w 576855"/>
                <a:gd name="connsiteY68" fmla="*/ 110934 h 576855"/>
                <a:gd name="connsiteX69" fmla="*/ 554668 w 576855"/>
                <a:gd name="connsiteY69" fmla="*/ 133121 h 576855"/>
                <a:gd name="connsiteX70" fmla="*/ 22187 w 576855"/>
                <a:gd name="connsiteY70" fmla="*/ 221868 h 576855"/>
                <a:gd name="connsiteX71" fmla="*/ 0 w 576855"/>
                <a:gd name="connsiteY71" fmla="*/ 199681 h 576855"/>
                <a:gd name="connsiteX72" fmla="*/ 22187 w 576855"/>
                <a:gd name="connsiteY72" fmla="*/ 177494 h 576855"/>
                <a:gd name="connsiteX73" fmla="*/ 44374 w 576855"/>
                <a:gd name="connsiteY73" fmla="*/ 199681 h 576855"/>
                <a:gd name="connsiteX74" fmla="*/ 22187 w 576855"/>
                <a:gd name="connsiteY74" fmla="*/ 221868 h 576855"/>
                <a:gd name="connsiteX75" fmla="*/ 110934 w 576855"/>
                <a:gd name="connsiteY75" fmla="*/ 221868 h 576855"/>
                <a:gd name="connsiteX76" fmla="*/ 88747 w 576855"/>
                <a:gd name="connsiteY76" fmla="*/ 199681 h 576855"/>
                <a:gd name="connsiteX77" fmla="*/ 110934 w 576855"/>
                <a:gd name="connsiteY77" fmla="*/ 177494 h 576855"/>
                <a:gd name="connsiteX78" fmla="*/ 133121 w 576855"/>
                <a:gd name="connsiteY78" fmla="*/ 199681 h 576855"/>
                <a:gd name="connsiteX79" fmla="*/ 110934 w 576855"/>
                <a:gd name="connsiteY79" fmla="*/ 221868 h 576855"/>
                <a:gd name="connsiteX80" fmla="*/ 199681 w 576855"/>
                <a:gd name="connsiteY80" fmla="*/ 221868 h 576855"/>
                <a:gd name="connsiteX81" fmla="*/ 177494 w 576855"/>
                <a:gd name="connsiteY81" fmla="*/ 199681 h 576855"/>
                <a:gd name="connsiteX82" fmla="*/ 199681 w 576855"/>
                <a:gd name="connsiteY82" fmla="*/ 177494 h 576855"/>
                <a:gd name="connsiteX83" fmla="*/ 221868 w 576855"/>
                <a:gd name="connsiteY83" fmla="*/ 199681 h 576855"/>
                <a:gd name="connsiteX84" fmla="*/ 199681 w 576855"/>
                <a:gd name="connsiteY84" fmla="*/ 221868 h 576855"/>
                <a:gd name="connsiteX85" fmla="*/ 288428 w 576855"/>
                <a:gd name="connsiteY85" fmla="*/ 221868 h 576855"/>
                <a:gd name="connsiteX86" fmla="*/ 266241 w 576855"/>
                <a:gd name="connsiteY86" fmla="*/ 199681 h 576855"/>
                <a:gd name="connsiteX87" fmla="*/ 288428 w 576855"/>
                <a:gd name="connsiteY87" fmla="*/ 177494 h 576855"/>
                <a:gd name="connsiteX88" fmla="*/ 310615 w 576855"/>
                <a:gd name="connsiteY88" fmla="*/ 199681 h 576855"/>
                <a:gd name="connsiteX89" fmla="*/ 288428 w 576855"/>
                <a:gd name="connsiteY89" fmla="*/ 221868 h 576855"/>
                <a:gd name="connsiteX90" fmla="*/ 377174 w 576855"/>
                <a:gd name="connsiteY90" fmla="*/ 221868 h 576855"/>
                <a:gd name="connsiteX91" fmla="*/ 354987 w 576855"/>
                <a:gd name="connsiteY91" fmla="*/ 199681 h 576855"/>
                <a:gd name="connsiteX92" fmla="*/ 377174 w 576855"/>
                <a:gd name="connsiteY92" fmla="*/ 177494 h 576855"/>
                <a:gd name="connsiteX93" fmla="*/ 399361 w 576855"/>
                <a:gd name="connsiteY93" fmla="*/ 199681 h 576855"/>
                <a:gd name="connsiteX94" fmla="*/ 377174 w 576855"/>
                <a:gd name="connsiteY94" fmla="*/ 221868 h 576855"/>
                <a:gd name="connsiteX95" fmla="*/ 465921 w 576855"/>
                <a:gd name="connsiteY95" fmla="*/ 221868 h 576855"/>
                <a:gd name="connsiteX96" fmla="*/ 443734 w 576855"/>
                <a:gd name="connsiteY96" fmla="*/ 199681 h 576855"/>
                <a:gd name="connsiteX97" fmla="*/ 465921 w 576855"/>
                <a:gd name="connsiteY97" fmla="*/ 177494 h 576855"/>
                <a:gd name="connsiteX98" fmla="*/ 488108 w 576855"/>
                <a:gd name="connsiteY98" fmla="*/ 199681 h 576855"/>
                <a:gd name="connsiteX99" fmla="*/ 465921 w 576855"/>
                <a:gd name="connsiteY99" fmla="*/ 221868 h 576855"/>
                <a:gd name="connsiteX100" fmla="*/ 554668 w 576855"/>
                <a:gd name="connsiteY100" fmla="*/ 221868 h 576855"/>
                <a:gd name="connsiteX101" fmla="*/ 532481 w 576855"/>
                <a:gd name="connsiteY101" fmla="*/ 199681 h 576855"/>
                <a:gd name="connsiteX102" fmla="*/ 554668 w 576855"/>
                <a:gd name="connsiteY102" fmla="*/ 177494 h 576855"/>
                <a:gd name="connsiteX103" fmla="*/ 576855 w 576855"/>
                <a:gd name="connsiteY103" fmla="*/ 199681 h 576855"/>
                <a:gd name="connsiteX104" fmla="*/ 554668 w 576855"/>
                <a:gd name="connsiteY104" fmla="*/ 221868 h 576855"/>
                <a:gd name="connsiteX105" fmla="*/ 22187 w 576855"/>
                <a:gd name="connsiteY105" fmla="*/ 310615 h 576855"/>
                <a:gd name="connsiteX106" fmla="*/ 0 w 576855"/>
                <a:gd name="connsiteY106" fmla="*/ 288428 h 576855"/>
                <a:gd name="connsiteX107" fmla="*/ 22187 w 576855"/>
                <a:gd name="connsiteY107" fmla="*/ 266241 h 576855"/>
                <a:gd name="connsiteX108" fmla="*/ 44374 w 576855"/>
                <a:gd name="connsiteY108" fmla="*/ 288428 h 576855"/>
                <a:gd name="connsiteX109" fmla="*/ 22187 w 576855"/>
                <a:gd name="connsiteY109" fmla="*/ 310615 h 576855"/>
                <a:gd name="connsiteX110" fmla="*/ 110934 w 576855"/>
                <a:gd name="connsiteY110" fmla="*/ 310615 h 576855"/>
                <a:gd name="connsiteX111" fmla="*/ 88747 w 576855"/>
                <a:gd name="connsiteY111" fmla="*/ 288428 h 576855"/>
                <a:gd name="connsiteX112" fmla="*/ 110934 w 576855"/>
                <a:gd name="connsiteY112" fmla="*/ 266241 h 576855"/>
                <a:gd name="connsiteX113" fmla="*/ 133121 w 576855"/>
                <a:gd name="connsiteY113" fmla="*/ 288428 h 576855"/>
                <a:gd name="connsiteX114" fmla="*/ 110934 w 576855"/>
                <a:gd name="connsiteY114" fmla="*/ 310615 h 576855"/>
                <a:gd name="connsiteX115" fmla="*/ 199681 w 576855"/>
                <a:gd name="connsiteY115" fmla="*/ 310615 h 576855"/>
                <a:gd name="connsiteX116" fmla="*/ 177494 w 576855"/>
                <a:gd name="connsiteY116" fmla="*/ 288428 h 576855"/>
                <a:gd name="connsiteX117" fmla="*/ 199681 w 576855"/>
                <a:gd name="connsiteY117" fmla="*/ 266241 h 576855"/>
                <a:gd name="connsiteX118" fmla="*/ 221868 w 576855"/>
                <a:gd name="connsiteY118" fmla="*/ 288428 h 576855"/>
                <a:gd name="connsiteX119" fmla="*/ 199681 w 576855"/>
                <a:gd name="connsiteY119" fmla="*/ 310615 h 576855"/>
                <a:gd name="connsiteX120" fmla="*/ 288428 w 576855"/>
                <a:gd name="connsiteY120" fmla="*/ 310615 h 576855"/>
                <a:gd name="connsiteX121" fmla="*/ 266241 w 576855"/>
                <a:gd name="connsiteY121" fmla="*/ 288428 h 576855"/>
                <a:gd name="connsiteX122" fmla="*/ 288428 w 576855"/>
                <a:gd name="connsiteY122" fmla="*/ 266241 h 576855"/>
                <a:gd name="connsiteX123" fmla="*/ 310615 w 576855"/>
                <a:gd name="connsiteY123" fmla="*/ 288428 h 576855"/>
                <a:gd name="connsiteX124" fmla="*/ 288428 w 576855"/>
                <a:gd name="connsiteY124" fmla="*/ 310615 h 576855"/>
                <a:gd name="connsiteX125" fmla="*/ 377174 w 576855"/>
                <a:gd name="connsiteY125" fmla="*/ 310615 h 576855"/>
                <a:gd name="connsiteX126" fmla="*/ 354987 w 576855"/>
                <a:gd name="connsiteY126" fmla="*/ 288428 h 576855"/>
                <a:gd name="connsiteX127" fmla="*/ 377174 w 576855"/>
                <a:gd name="connsiteY127" fmla="*/ 266241 h 576855"/>
                <a:gd name="connsiteX128" fmla="*/ 399361 w 576855"/>
                <a:gd name="connsiteY128" fmla="*/ 288428 h 576855"/>
                <a:gd name="connsiteX129" fmla="*/ 377174 w 576855"/>
                <a:gd name="connsiteY129" fmla="*/ 310615 h 576855"/>
                <a:gd name="connsiteX130" fmla="*/ 465921 w 576855"/>
                <a:gd name="connsiteY130" fmla="*/ 310615 h 576855"/>
                <a:gd name="connsiteX131" fmla="*/ 443734 w 576855"/>
                <a:gd name="connsiteY131" fmla="*/ 288428 h 576855"/>
                <a:gd name="connsiteX132" fmla="*/ 465921 w 576855"/>
                <a:gd name="connsiteY132" fmla="*/ 266241 h 576855"/>
                <a:gd name="connsiteX133" fmla="*/ 488108 w 576855"/>
                <a:gd name="connsiteY133" fmla="*/ 288428 h 576855"/>
                <a:gd name="connsiteX134" fmla="*/ 465921 w 576855"/>
                <a:gd name="connsiteY134" fmla="*/ 310615 h 576855"/>
                <a:gd name="connsiteX135" fmla="*/ 554668 w 576855"/>
                <a:gd name="connsiteY135" fmla="*/ 310615 h 576855"/>
                <a:gd name="connsiteX136" fmla="*/ 532481 w 576855"/>
                <a:gd name="connsiteY136" fmla="*/ 288428 h 576855"/>
                <a:gd name="connsiteX137" fmla="*/ 554668 w 576855"/>
                <a:gd name="connsiteY137" fmla="*/ 266241 h 576855"/>
                <a:gd name="connsiteX138" fmla="*/ 576855 w 576855"/>
                <a:gd name="connsiteY138" fmla="*/ 288428 h 576855"/>
                <a:gd name="connsiteX139" fmla="*/ 554668 w 576855"/>
                <a:gd name="connsiteY139" fmla="*/ 310615 h 576855"/>
                <a:gd name="connsiteX140" fmla="*/ 22187 w 576855"/>
                <a:gd name="connsiteY140" fmla="*/ 399361 h 576855"/>
                <a:gd name="connsiteX141" fmla="*/ 0 w 576855"/>
                <a:gd name="connsiteY141" fmla="*/ 377174 h 576855"/>
                <a:gd name="connsiteX142" fmla="*/ 22187 w 576855"/>
                <a:gd name="connsiteY142" fmla="*/ 354987 h 576855"/>
                <a:gd name="connsiteX143" fmla="*/ 44374 w 576855"/>
                <a:gd name="connsiteY143" fmla="*/ 377174 h 576855"/>
                <a:gd name="connsiteX144" fmla="*/ 22187 w 576855"/>
                <a:gd name="connsiteY144" fmla="*/ 399361 h 576855"/>
                <a:gd name="connsiteX145" fmla="*/ 110934 w 576855"/>
                <a:gd name="connsiteY145" fmla="*/ 399361 h 576855"/>
                <a:gd name="connsiteX146" fmla="*/ 88747 w 576855"/>
                <a:gd name="connsiteY146" fmla="*/ 377174 h 576855"/>
                <a:gd name="connsiteX147" fmla="*/ 110934 w 576855"/>
                <a:gd name="connsiteY147" fmla="*/ 354987 h 576855"/>
                <a:gd name="connsiteX148" fmla="*/ 133121 w 576855"/>
                <a:gd name="connsiteY148" fmla="*/ 377174 h 576855"/>
                <a:gd name="connsiteX149" fmla="*/ 110934 w 576855"/>
                <a:gd name="connsiteY149" fmla="*/ 399361 h 576855"/>
                <a:gd name="connsiteX150" fmla="*/ 199681 w 576855"/>
                <a:gd name="connsiteY150" fmla="*/ 399361 h 576855"/>
                <a:gd name="connsiteX151" fmla="*/ 177494 w 576855"/>
                <a:gd name="connsiteY151" fmla="*/ 377174 h 576855"/>
                <a:gd name="connsiteX152" fmla="*/ 199681 w 576855"/>
                <a:gd name="connsiteY152" fmla="*/ 354987 h 576855"/>
                <a:gd name="connsiteX153" fmla="*/ 221868 w 576855"/>
                <a:gd name="connsiteY153" fmla="*/ 377174 h 576855"/>
                <a:gd name="connsiteX154" fmla="*/ 199681 w 576855"/>
                <a:gd name="connsiteY154" fmla="*/ 399361 h 576855"/>
                <a:gd name="connsiteX155" fmla="*/ 288428 w 576855"/>
                <a:gd name="connsiteY155" fmla="*/ 399361 h 576855"/>
                <a:gd name="connsiteX156" fmla="*/ 266241 w 576855"/>
                <a:gd name="connsiteY156" fmla="*/ 377174 h 576855"/>
                <a:gd name="connsiteX157" fmla="*/ 288428 w 576855"/>
                <a:gd name="connsiteY157" fmla="*/ 354987 h 576855"/>
                <a:gd name="connsiteX158" fmla="*/ 310615 w 576855"/>
                <a:gd name="connsiteY158" fmla="*/ 377174 h 576855"/>
                <a:gd name="connsiteX159" fmla="*/ 288428 w 576855"/>
                <a:gd name="connsiteY159" fmla="*/ 399361 h 576855"/>
                <a:gd name="connsiteX160" fmla="*/ 377174 w 576855"/>
                <a:gd name="connsiteY160" fmla="*/ 399361 h 576855"/>
                <a:gd name="connsiteX161" fmla="*/ 354987 w 576855"/>
                <a:gd name="connsiteY161" fmla="*/ 377174 h 576855"/>
                <a:gd name="connsiteX162" fmla="*/ 377174 w 576855"/>
                <a:gd name="connsiteY162" fmla="*/ 354987 h 576855"/>
                <a:gd name="connsiteX163" fmla="*/ 399361 w 576855"/>
                <a:gd name="connsiteY163" fmla="*/ 377174 h 576855"/>
                <a:gd name="connsiteX164" fmla="*/ 377174 w 576855"/>
                <a:gd name="connsiteY164" fmla="*/ 399361 h 576855"/>
                <a:gd name="connsiteX165" fmla="*/ 465921 w 576855"/>
                <a:gd name="connsiteY165" fmla="*/ 399361 h 576855"/>
                <a:gd name="connsiteX166" fmla="*/ 443734 w 576855"/>
                <a:gd name="connsiteY166" fmla="*/ 377174 h 576855"/>
                <a:gd name="connsiteX167" fmla="*/ 465921 w 576855"/>
                <a:gd name="connsiteY167" fmla="*/ 354987 h 576855"/>
                <a:gd name="connsiteX168" fmla="*/ 488108 w 576855"/>
                <a:gd name="connsiteY168" fmla="*/ 377174 h 576855"/>
                <a:gd name="connsiteX169" fmla="*/ 465921 w 576855"/>
                <a:gd name="connsiteY169" fmla="*/ 399361 h 576855"/>
                <a:gd name="connsiteX170" fmla="*/ 554668 w 576855"/>
                <a:gd name="connsiteY170" fmla="*/ 399361 h 576855"/>
                <a:gd name="connsiteX171" fmla="*/ 532481 w 576855"/>
                <a:gd name="connsiteY171" fmla="*/ 377174 h 576855"/>
                <a:gd name="connsiteX172" fmla="*/ 554668 w 576855"/>
                <a:gd name="connsiteY172" fmla="*/ 354987 h 576855"/>
                <a:gd name="connsiteX173" fmla="*/ 576855 w 576855"/>
                <a:gd name="connsiteY173" fmla="*/ 377174 h 576855"/>
                <a:gd name="connsiteX174" fmla="*/ 554668 w 576855"/>
                <a:gd name="connsiteY174" fmla="*/ 399361 h 576855"/>
                <a:gd name="connsiteX175" fmla="*/ 22187 w 576855"/>
                <a:gd name="connsiteY175" fmla="*/ 488108 h 576855"/>
                <a:gd name="connsiteX176" fmla="*/ 0 w 576855"/>
                <a:gd name="connsiteY176" fmla="*/ 465921 h 576855"/>
                <a:gd name="connsiteX177" fmla="*/ 22187 w 576855"/>
                <a:gd name="connsiteY177" fmla="*/ 443734 h 576855"/>
                <a:gd name="connsiteX178" fmla="*/ 44374 w 576855"/>
                <a:gd name="connsiteY178" fmla="*/ 465921 h 576855"/>
                <a:gd name="connsiteX179" fmla="*/ 22187 w 576855"/>
                <a:gd name="connsiteY179" fmla="*/ 488108 h 576855"/>
                <a:gd name="connsiteX180" fmla="*/ 110934 w 576855"/>
                <a:gd name="connsiteY180" fmla="*/ 488108 h 576855"/>
                <a:gd name="connsiteX181" fmla="*/ 88747 w 576855"/>
                <a:gd name="connsiteY181" fmla="*/ 465921 h 576855"/>
                <a:gd name="connsiteX182" fmla="*/ 110934 w 576855"/>
                <a:gd name="connsiteY182" fmla="*/ 443734 h 576855"/>
                <a:gd name="connsiteX183" fmla="*/ 133121 w 576855"/>
                <a:gd name="connsiteY183" fmla="*/ 465921 h 576855"/>
                <a:gd name="connsiteX184" fmla="*/ 110934 w 576855"/>
                <a:gd name="connsiteY184" fmla="*/ 488108 h 576855"/>
                <a:gd name="connsiteX185" fmla="*/ 199681 w 576855"/>
                <a:gd name="connsiteY185" fmla="*/ 488108 h 576855"/>
                <a:gd name="connsiteX186" fmla="*/ 177494 w 576855"/>
                <a:gd name="connsiteY186" fmla="*/ 465921 h 576855"/>
                <a:gd name="connsiteX187" fmla="*/ 199681 w 576855"/>
                <a:gd name="connsiteY187" fmla="*/ 443734 h 576855"/>
                <a:gd name="connsiteX188" fmla="*/ 221868 w 576855"/>
                <a:gd name="connsiteY188" fmla="*/ 465921 h 576855"/>
                <a:gd name="connsiteX189" fmla="*/ 199681 w 576855"/>
                <a:gd name="connsiteY189" fmla="*/ 488108 h 576855"/>
                <a:gd name="connsiteX190" fmla="*/ 288428 w 576855"/>
                <a:gd name="connsiteY190" fmla="*/ 488108 h 576855"/>
                <a:gd name="connsiteX191" fmla="*/ 266241 w 576855"/>
                <a:gd name="connsiteY191" fmla="*/ 465921 h 576855"/>
                <a:gd name="connsiteX192" fmla="*/ 288428 w 576855"/>
                <a:gd name="connsiteY192" fmla="*/ 443734 h 576855"/>
                <a:gd name="connsiteX193" fmla="*/ 310615 w 576855"/>
                <a:gd name="connsiteY193" fmla="*/ 465921 h 576855"/>
                <a:gd name="connsiteX194" fmla="*/ 288428 w 576855"/>
                <a:gd name="connsiteY194" fmla="*/ 488108 h 576855"/>
                <a:gd name="connsiteX195" fmla="*/ 377174 w 576855"/>
                <a:gd name="connsiteY195" fmla="*/ 488108 h 576855"/>
                <a:gd name="connsiteX196" fmla="*/ 354987 w 576855"/>
                <a:gd name="connsiteY196" fmla="*/ 465921 h 576855"/>
                <a:gd name="connsiteX197" fmla="*/ 377174 w 576855"/>
                <a:gd name="connsiteY197" fmla="*/ 443734 h 576855"/>
                <a:gd name="connsiteX198" fmla="*/ 399361 w 576855"/>
                <a:gd name="connsiteY198" fmla="*/ 465921 h 576855"/>
                <a:gd name="connsiteX199" fmla="*/ 377174 w 576855"/>
                <a:gd name="connsiteY199" fmla="*/ 488108 h 576855"/>
                <a:gd name="connsiteX200" fmla="*/ 465921 w 576855"/>
                <a:gd name="connsiteY200" fmla="*/ 488108 h 576855"/>
                <a:gd name="connsiteX201" fmla="*/ 443734 w 576855"/>
                <a:gd name="connsiteY201" fmla="*/ 465921 h 576855"/>
                <a:gd name="connsiteX202" fmla="*/ 465921 w 576855"/>
                <a:gd name="connsiteY202" fmla="*/ 443734 h 576855"/>
                <a:gd name="connsiteX203" fmla="*/ 488108 w 576855"/>
                <a:gd name="connsiteY203" fmla="*/ 465921 h 576855"/>
                <a:gd name="connsiteX204" fmla="*/ 465921 w 576855"/>
                <a:gd name="connsiteY204" fmla="*/ 488108 h 576855"/>
                <a:gd name="connsiteX205" fmla="*/ 554668 w 576855"/>
                <a:gd name="connsiteY205" fmla="*/ 488108 h 576855"/>
                <a:gd name="connsiteX206" fmla="*/ 532481 w 576855"/>
                <a:gd name="connsiteY206" fmla="*/ 465921 h 576855"/>
                <a:gd name="connsiteX207" fmla="*/ 554668 w 576855"/>
                <a:gd name="connsiteY207" fmla="*/ 443734 h 576855"/>
                <a:gd name="connsiteX208" fmla="*/ 576855 w 576855"/>
                <a:gd name="connsiteY208" fmla="*/ 465921 h 576855"/>
                <a:gd name="connsiteX209" fmla="*/ 554668 w 576855"/>
                <a:gd name="connsiteY209" fmla="*/ 488108 h 576855"/>
                <a:gd name="connsiteX210" fmla="*/ 22187 w 576855"/>
                <a:gd name="connsiteY210" fmla="*/ 576855 h 576855"/>
                <a:gd name="connsiteX211" fmla="*/ 0 w 576855"/>
                <a:gd name="connsiteY211" fmla="*/ 554668 h 576855"/>
                <a:gd name="connsiteX212" fmla="*/ 22187 w 576855"/>
                <a:gd name="connsiteY212" fmla="*/ 532481 h 576855"/>
                <a:gd name="connsiteX213" fmla="*/ 44374 w 576855"/>
                <a:gd name="connsiteY213" fmla="*/ 554668 h 576855"/>
                <a:gd name="connsiteX214" fmla="*/ 22187 w 576855"/>
                <a:gd name="connsiteY214" fmla="*/ 576855 h 576855"/>
                <a:gd name="connsiteX215" fmla="*/ 110934 w 576855"/>
                <a:gd name="connsiteY215" fmla="*/ 576855 h 576855"/>
                <a:gd name="connsiteX216" fmla="*/ 88747 w 576855"/>
                <a:gd name="connsiteY216" fmla="*/ 554668 h 576855"/>
                <a:gd name="connsiteX217" fmla="*/ 110934 w 576855"/>
                <a:gd name="connsiteY217" fmla="*/ 532481 h 576855"/>
                <a:gd name="connsiteX218" fmla="*/ 133121 w 576855"/>
                <a:gd name="connsiteY218" fmla="*/ 554668 h 576855"/>
                <a:gd name="connsiteX219" fmla="*/ 110934 w 576855"/>
                <a:gd name="connsiteY219" fmla="*/ 576855 h 576855"/>
                <a:gd name="connsiteX220" fmla="*/ 199681 w 576855"/>
                <a:gd name="connsiteY220" fmla="*/ 576855 h 576855"/>
                <a:gd name="connsiteX221" fmla="*/ 177494 w 576855"/>
                <a:gd name="connsiteY221" fmla="*/ 554668 h 576855"/>
                <a:gd name="connsiteX222" fmla="*/ 199681 w 576855"/>
                <a:gd name="connsiteY222" fmla="*/ 532481 h 576855"/>
                <a:gd name="connsiteX223" fmla="*/ 221868 w 576855"/>
                <a:gd name="connsiteY223" fmla="*/ 554668 h 576855"/>
                <a:gd name="connsiteX224" fmla="*/ 199681 w 576855"/>
                <a:gd name="connsiteY224" fmla="*/ 576855 h 576855"/>
                <a:gd name="connsiteX225" fmla="*/ 288428 w 576855"/>
                <a:gd name="connsiteY225" fmla="*/ 576855 h 576855"/>
                <a:gd name="connsiteX226" fmla="*/ 266241 w 576855"/>
                <a:gd name="connsiteY226" fmla="*/ 554668 h 576855"/>
                <a:gd name="connsiteX227" fmla="*/ 288428 w 576855"/>
                <a:gd name="connsiteY227" fmla="*/ 532481 h 576855"/>
                <a:gd name="connsiteX228" fmla="*/ 310615 w 576855"/>
                <a:gd name="connsiteY228" fmla="*/ 554668 h 576855"/>
                <a:gd name="connsiteX229" fmla="*/ 288428 w 576855"/>
                <a:gd name="connsiteY229" fmla="*/ 576855 h 576855"/>
                <a:gd name="connsiteX230" fmla="*/ 377174 w 576855"/>
                <a:gd name="connsiteY230" fmla="*/ 576855 h 576855"/>
                <a:gd name="connsiteX231" fmla="*/ 354987 w 576855"/>
                <a:gd name="connsiteY231" fmla="*/ 554668 h 576855"/>
                <a:gd name="connsiteX232" fmla="*/ 377174 w 576855"/>
                <a:gd name="connsiteY232" fmla="*/ 532481 h 576855"/>
                <a:gd name="connsiteX233" fmla="*/ 399361 w 576855"/>
                <a:gd name="connsiteY233" fmla="*/ 554668 h 576855"/>
                <a:gd name="connsiteX234" fmla="*/ 377174 w 576855"/>
                <a:gd name="connsiteY234" fmla="*/ 576855 h 576855"/>
                <a:gd name="connsiteX235" fmla="*/ 465921 w 576855"/>
                <a:gd name="connsiteY235" fmla="*/ 576855 h 576855"/>
                <a:gd name="connsiteX236" fmla="*/ 443734 w 576855"/>
                <a:gd name="connsiteY236" fmla="*/ 554668 h 576855"/>
                <a:gd name="connsiteX237" fmla="*/ 465921 w 576855"/>
                <a:gd name="connsiteY237" fmla="*/ 532481 h 576855"/>
                <a:gd name="connsiteX238" fmla="*/ 488108 w 576855"/>
                <a:gd name="connsiteY238" fmla="*/ 554668 h 576855"/>
                <a:gd name="connsiteX239" fmla="*/ 465921 w 576855"/>
                <a:gd name="connsiteY239" fmla="*/ 576855 h 576855"/>
                <a:gd name="connsiteX240" fmla="*/ 554668 w 576855"/>
                <a:gd name="connsiteY240" fmla="*/ 576855 h 576855"/>
                <a:gd name="connsiteX241" fmla="*/ 532481 w 576855"/>
                <a:gd name="connsiteY241" fmla="*/ 554668 h 576855"/>
                <a:gd name="connsiteX242" fmla="*/ 554668 w 576855"/>
                <a:gd name="connsiteY242" fmla="*/ 532481 h 576855"/>
                <a:gd name="connsiteX243" fmla="*/ 576855 w 576855"/>
                <a:gd name="connsiteY243" fmla="*/ 554668 h 576855"/>
                <a:gd name="connsiteX244" fmla="*/ 554668 w 576855"/>
                <a:gd name="connsiteY244" fmla="*/ 576855 h 576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576855" h="576855">
                  <a:moveTo>
                    <a:pt x="22187" y="44374"/>
                  </a:moveTo>
                  <a:cubicBezTo>
                    <a:pt x="9933" y="44374"/>
                    <a:pt x="0" y="34441"/>
                    <a:pt x="0" y="22187"/>
                  </a:cubicBezTo>
                  <a:cubicBezTo>
                    <a:pt x="0" y="9933"/>
                    <a:pt x="9933" y="0"/>
                    <a:pt x="22187" y="0"/>
                  </a:cubicBezTo>
                  <a:cubicBezTo>
                    <a:pt x="34441" y="0"/>
                    <a:pt x="44374" y="9933"/>
                    <a:pt x="44374" y="22187"/>
                  </a:cubicBezTo>
                  <a:cubicBezTo>
                    <a:pt x="44374" y="34441"/>
                    <a:pt x="34441" y="44374"/>
                    <a:pt x="22187" y="44374"/>
                  </a:cubicBezTo>
                  <a:close/>
                  <a:moveTo>
                    <a:pt x="110934" y="44374"/>
                  </a:moveTo>
                  <a:cubicBezTo>
                    <a:pt x="98680" y="44374"/>
                    <a:pt x="88747" y="34441"/>
                    <a:pt x="88747" y="22187"/>
                  </a:cubicBezTo>
                  <a:cubicBezTo>
                    <a:pt x="88747" y="9933"/>
                    <a:pt x="98680" y="0"/>
                    <a:pt x="110934" y="0"/>
                  </a:cubicBezTo>
                  <a:cubicBezTo>
                    <a:pt x="123188" y="0"/>
                    <a:pt x="133121" y="9933"/>
                    <a:pt x="133121" y="22187"/>
                  </a:cubicBezTo>
                  <a:cubicBezTo>
                    <a:pt x="133121" y="34441"/>
                    <a:pt x="123188" y="44374"/>
                    <a:pt x="110934" y="44374"/>
                  </a:cubicBezTo>
                  <a:close/>
                  <a:moveTo>
                    <a:pt x="199681" y="44374"/>
                  </a:moveTo>
                  <a:cubicBezTo>
                    <a:pt x="187427" y="44374"/>
                    <a:pt x="177494" y="34441"/>
                    <a:pt x="177494" y="22187"/>
                  </a:cubicBezTo>
                  <a:cubicBezTo>
                    <a:pt x="177494" y="9933"/>
                    <a:pt x="187427" y="0"/>
                    <a:pt x="199681" y="0"/>
                  </a:cubicBezTo>
                  <a:cubicBezTo>
                    <a:pt x="211935" y="0"/>
                    <a:pt x="221868" y="9933"/>
                    <a:pt x="221868" y="22187"/>
                  </a:cubicBezTo>
                  <a:cubicBezTo>
                    <a:pt x="221868" y="34441"/>
                    <a:pt x="211935" y="44374"/>
                    <a:pt x="199681" y="44374"/>
                  </a:cubicBezTo>
                  <a:close/>
                  <a:moveTo>
                    <a:pt x="288428" y="44374"/>
                  </a:moveTo>
                  <a:cubicBezTo>
                    <a:pt x="276174" y="44374"/>
                    <a:pt x="266241" y="34441"/>
                    <a:pt x="266241" y="22187"/>
                  </a:cubicBezTo>
                  <a:cubicBezTo>
                    <a:pt x="266241" y="9933"/>
                    <a:pt x="276174" y="0"/>
                    <a:pt x="288428" y="0"/>
                  </a:cubicBezTo>
                  <a:cubicBezTo>
                    <a:pt x="300682" y="0"/>
                    <a:pt x="310615" y="9933"/>
                    <a:pt x="310615" y="22187"/>
                  </a:cubicBezTo>
                  <a:cubicBezTo>
                    <a:pt x="310615" y="34441"/>
                    <a:pt x="300682" y="44374"/>
                    <a:pt x="288428" y="44374"/>
                  </a:cubicBezTo>
                  <a:close/>
                  <a:moveTo>
                    <a:pt x="377174" y="44374"/>
                  </a:moveTo>
                  <a:cubicBezTo>
                    <a:pt x="364920" y="44374"/>
                    <a:pt x="354987" y="34441"/>
                    <a:pt x="354987" y="22187"/>
                  </a:cubicBezTo>
                  <a:cubicBezTo>
                    <a:pt x="354987" y="9933"/>
                    <a:pt x="364920" y="0"/>
                    <a:pt x="377174" y="0"/>
                  </a:cubicBezTo>
                  <a:cubicBezTo>
                    <a:pt x="389428" y="0"/>
                    <a:pt x="399361" y="9933"/>
                    <a:pt x="399361" y="22187"/>
                  </a:cubicBezTo>
                  <a:cubicBezTo>
                    <a:pt x="399361" y="34441"/>
                    <a:pt x="389428" y="44374"/>
                    <a:pt x="377174" y="44374"/>
                  </a:cubicBezTo>
                  <a:close/>
                  <a:moveTo>
                    <a:pt x="465921" y="44374"/>
                  </a:moveTo>
                  <a:cubicBezTo>
                    <a:pt x="453667" y="44374"/>
                    <a:pt x="443734" y="34441"/>
                    <a:pt x="443734" y="22187"/>
                  </a:cubicBezTo>
                  <a:cubicBezTo>
                    <a:pt x="443734" y="9933"/>
                    <a:pt x="453667" y="0"/>
                    <a:pt x="465921" y="0"/>
                  </a:cubicBezTo>
                  <a:cubicBezTo>
                    <a:pt x="478175" y="0"/>
                    <a:pt x="488108" y="9933"/>
                    <a:pt x="488108" y="22187"/>
                  </a:cubicBezTo>
                  <a:cubicBezTo>
                    <a:pt x="488108" y="34441"/>
                    <a:pt x="478175" y="44374"/>
                    <a:pt x="465921" y="44374"/>
                  </a:cubicBezTo>
                  <a:close/>
                  <a:moveTo>
                    <a:pt x="554668" y="44374"/>
                  </a:moveTo>
                  <a:cubicBezTo>
                    <a:pt x="542414" y="44374"/>
                    <a:pt x="532481" y="34441"/>
                    <a:pt x="532481" y="22187"/>
                  </a:cubicBezTo>
                  <a:cubicBezTo>
                    <a:pt x="532481" y="9933"/>
                    <a:pt x="542414" y="0"/>
                    <a:pt x="554668" y="0"/>
                  </a:cubicBezTo>
                  <a:cubicBezTo>
                    <a:pt x="566922" y="0"/>
                    <a:pt x="576855" y="9933"/>
                    <a:pt x="576855" y="22187"/>
                  </a:cubicBezTo>
                  <a:cubicBezTo>
                    <a:pt x="576855" y="34441"/>
                    <a:pt x="566922" y="44374"/>
                    <a:pt x="554668" y="44374"/>
                  </a:cubicBezTo>
                  <a:close/>
                  <a:moveTo>
                    <a:pt x="22187" y="133121"/>
                  </a:moveTo>
                  <a:cubicBezTo>
                    <a:pt x="9933" y="133121"/>
                    <a:pt x="0" y="123188"/>
                    <a:pt x="0" y="110934"/>
                  </a:cubicBezTo>
                  <a:cubicBezTo>
                    <a:pt x="0" y="98680"/>
                    <a:pt x="9933" y="88747"/>
                    <a:pt x="22187" y="88747"/>
                  </a:cubicBezTo>
                  <a:cubicBezTo>
                    <a:pt x="34441" y="88747"/>
                    <a:pt x="44374" y="98680"/>
                    <a:pt x="44374" y="110934"/>
                  </a:cubicBezTo>
                  <a:cubicBezTo>
                    <a:pt x="44374" y="123188"/>
                    <a:pt x="34441" y="133121"/>
                    <a:pt x="22187" y="133121"/>
                  </a:cubicBezTo>
                  <a:close/>
                  <a:moveTo>
                    <a:pt x="110934" y="133121"/>
                  </a:moveTo>
                  <a:cubicBezTo>
                    <a:pt x="98680" y="133121"/>
                    <a:pt x="88747" y="123188"/>
                    <a:pt x="88747" y="110934"/>
                  </a:cubicBezTo>
                  <a:cubicBezTo>
                    <a:pt x="88747" y="98680"/>
                    <a:pt x="98680" y="88747"/>
                    <a:pt x="110934" y="88747"/>
                  </a:cubicBezTo>
                  <a:cubicBezTo>
                    <a:pt x="123188" y="88747"/>
                    <a:pt x="133121" y="98680"/>
                    <a:pt x="133121" y="110934"/>
                  </a:cubicBezTo>
                  <a:cubicBezTo>
                    <a:pt x="133121" y="123188"/>
                    <a:pt x="123188" y="133121"/>
                    <a:pt x="110934" y="133121"/>
                  </a:cubicBezTo>
                  <a:close/>
                  <a:moveTo>
                    <a:pt x="199681" y="133121"/>
                  </a:moveTo>
                  <a:cubicBezTo>
                    <a:pt x="187427" y="133121"/>
                    <a:pt x="177494" y="123188"/>
                    <a:pt x="177494" y="110934"/>
                  </a:cubicBezTo>
                  <a:cubicBezTo>
                    <a:pt x="177494" y="98680"/>
                    <a:pt x="187427" y="88747"/>
                    <a:pt x="199681" y="88747"/>
                  </a:cubicBezTo>
                  <a:cubicBezTo>
                    <a:pt x="211935" y="88747"/>
                    <a:pt x="221868" y="98680"/>
                    <a:pt x="221868" y="110934"/>
                  </a:cubicBezTo>
                  <a:cubicBezTo>
                    <a:pt x="221868" y="123188"/>
                    <a:pt x="211935" y="133121"/>
                    <a:pt x="199681" y="133121"/>
                  </a:cubicBezTo>
                  <a:close/>
                  <a:moveTo>
                    <a:pt x="288428" y="133121"/>
                  </a:moveTo>
                  <a:cubicBezTo>
                    <a:pt x="276174" y="133121"/>
                    <a:pt x="266241" y="123188"/>
                    <a:pt x="266241" y="110934"/>
                  </a:cubicBezTo>
                  <a:cubicBezTo>
                    <a:pt x="266241" y="98680"/>
                    <a:pt x="276174" y="88747"/>
                    <a:pt x="288428" y="88747"/>
                  </a:cubicBezTo>
                  <a:cubicBezTo>
                    <a:pt x="300682" y="88747"/>
                    <a:pt x="310615" y="98680"/>
                    <a:pt x="310615" y="110934"/>
                  </a:cubicBezTo>
                  <a:cubicBezTo>
                    <a:pt x="310615" y="123188"/>
                    <a:pt x="300682" y="133121"/>
                    <a:pt x="288428" y="133121"/>
                  </a:cubicBezTo>
                  <a:close/>
                  <a:moveTo>
                    <a:pt x="377174" y="133121"/>
                  </a:moveTo>
                  <a:cubicBezTo>
                    <a:pt x="364920" y="133121"/>
                    <a:pt x="354987" y="123188"/>
                    <a:pt x="354987" y="110934"/>
                  </a:cubicBezTo>
                  <a:cubicBezTo>
                    <a:pt x="354987" y="98680"/>
                    <a:pt x="364920" y="88747"/>
                    <a:pt x="377174" y="88747"/>
                  </a:cubicBezTo>
                  <a:cubicBezTo>
                    <a:pt x="389428" y="88747"/>
                    <a:pt x="399361" y="98680"/>
                    <a:pt x="399361" y="110934"/>
                  </a:cubicBezTo>
                  <a:cubicBezTo>
                    <a:pt x="399361" y="123188"/>
                    <a:pt x="389428" y="133121"/>
                    <a:pt x="377174" y="133121"/>
                  </a:cubicBezTo>
                  <a:close/>
                  <a:moveTo>
                    <a:pt x="465921" y="133121"/>
                  </a:moveTo>
                  <a:cubicBezTo>
                    <a:pt x="453667" y="133121"/>
                    <a:pt x="443734" y="123188"/>
                    <a:pt x="443734" y="110934"/>
                  </a:cubicBezTo>
                  <a:cubicBezTo>
                    <a:pt x="443734" y="98680"/>
                    <a:pt x="453667" y="88747"/>
                    <a:pt x="465921" y="88747"/>
                  </a:cubicBezTo>
                  <a:cubicBezTo>
                    <a:pt x="478175" y="88747"/>
                    <a:pt x="488108" y="98680"/>
                    <a:pt x="488108" y="110934"/>
                  </a:cubicBezTo>
                  <a:cubicBezTo>
                    <a:pt x="488108" y="123188"/>
                    <a:pt x="478175" y="133121"/>
                    <a:pt x="465921" y="133121"/>
                  </a:cubicBezTo>
                  <a:close/>
                  <a:moveTo>
                    <a:pt x="554668" y="133121"/>
                  </a:moveTo>
                  <a:cubicBezTo>
                    <a:pt x="542414" y="133121"/>
                    <a:pt x="532481" y="123188"/>
                    <a:pt x="532481" y="110934"/>
                  </a:cubicBezTo>
                  <a:cubicBezTo>
                    <a:pt x="532481" y="98680"/>
                    <a:pt x="542414" y="88747"/>
                    <a:pt x="554668" y="88747"/>
                  </a:cubicBezTo>
                  <a:cubicBezTo>
                    <a:pt x="566922" y="88747"/>
                    <a:pt x="576855" y="98680"/>
                    <a:pt x="576855" y="110934"/>
                  </a:cubicBezTo>
                  <a:cubicBezTo>
                    <a:pt x="576855" y="123188"/>
                    <a:pt x="566922" y="133121"/>
                    <a:pt x="554668" y="133121"/>
                  </a:cubicBezTo>
                  <a:close/>
                  <a:moveTo>
                    <a:pt x="22187" y="221868"/>
                  </a:moveTo>
                  <a:cubicBezTo>
                    <a:pt x="9933" y="221868"/>
                    <a:pt x="0" y="211935"/>
                    <a:pt x="0" y="199681"/>
                  </a:cubicBezTo>
                  <a:cubicBezTo>
                    <a:pt x="0" y="187427"/>
                    <a:pt x="9933" y="177494"/>
                    <a:pt x="22187" y="177494"/>
                  </a:cubicBezTo>
                  <a:cubicBezTo>
                    <a:pt x="34441" y="177494"/>
                    <a:pt x="44374" y="187427"/>
                    <a:pt x="44374" y="199681"/>
                  </a:cubicBezTo>
                  <a:cubicBezTo>
                    <a:pt x="44374" y="211935"/>
                    <a:pt x="34441" y="221868"/>
                    <a:pt x="22187" y="221868"/>
                  </a:cubicBezTo>
                  <a:close/>
                  <a:moveTo>
                    <a:pt x="110934" y="221868"/>
                  </a:moveTo>
                  <a:cubicBezTo>
                    <a:pt x="98680" y="221868"/>
                    <a:pt x="88747" y="211935"/>
                    <a:pt x="88747" y="199681"/>
                  </a:cubicBezTo>
                  <a:cubicBezTo>
                    <a:pt x="88747" y="187427"/>
                    <a:pt x="98680" y="177494"/>
                    <a:pt x="110934" y="177494"/>
                  </a:cubicBezTo>
                  <a:cubicBezTo>
                    <a:pt x="123188" y="177494"/>
                    <a:pt x="133121" y="187427"/>
                    <a:pt x="133121" y="199681"/>
                  </a:cubicBezTo>
                  <a:cubicBezTo>
                    <a:pt x="133121" y="211935"/>
                    <a:pt x="123188" y="221868"/>
                    <a:pt x="110934" y="221868"/>
                  </a:cubicBezTo>
                  <a:close/>
                  <a:moveTo>
                    <a:pt x="199681" y="221868"/>
                  </a:moveTo>
                  <a:cubicBezTo>
                    <a:pt x="187427" y="221868"/>
                    <a:pt x="177494" y="211935"/>
                    <a:pt x="177494" y="199681"/>
                  </a:cubicBezTo>
                  <a:cubicBezTo>
                    <a:pt x="177494" y="187427"/>
                    <a:pt x="187427" y="177494"/>
                    <a:pt x="199681" y="177494"/>
                  </a:cubicBezTo>
                  <a:cubicBezTo>
                    <a:pt x="211935" y="177494"/>
                    <a:pt x="221868" y="187427"/>
                    <a:pt x="221868" y="199681"/>
                  </a:cubicBezTo>
                  <a:cubicBezTo>
                    <a:pt x="221868" y="211935"/>
                    <a:pt x="211935" y="221868"/>
                    <a:pt x="199681" y="221868"/>
                  </a:cubicBezTo>
                  <a:close/>
                  <a:moveTo>
                    <a:pt x="288428" y="221868"/>
                  </a:moveTo>
                  <a:cubicBezTo>
                    <a:pt x="276174" y="221868"/>
                    <a:pt x="266241" y="211935"/>
                    <a:pt x="266241" y="199681"/>
                  </a:cubicBezTo>
                  <a:cubicBezTo>
                    <a:pt x="266241" y="187427"/>
                    <a:pt x="276174" y="177494"/>
                    <a:pt x="288428" y="177494"/>
                  </a:cubicBezTo>
                  <a:cubicBezTo>
                    <a:pt x="300682" y="177494"/>
                    <a:pt x="310615" y="187427"/>
                    <a:pt x="310615" y="199681"/>
                  </a:cubicBezTo>
                  <a:cubicBezTo>
                    <a:pt x="310615" y="211935"/>
                    <a:pt x="300682" y="221868"/>
                    <a:pt x="288428" y="221868"/>
                  </a:cubicBezTo>
                  <a:close/>
                  <a:moveTo>
                    <a:pt x="377174" y="221868"/>
                  </a:moveTo>
                  <a:cubicBezTo>
                    <a:pt x="364920" y="221868"/>
                    <a:pt x="354987" y="211935"/>
                    <a:pt x="354987" y="199681"/>
                  </a:cubicBezTo>
                  <a:cubicBezTo>
                    <a:pt x="354987" y="187427"/>
                    <a:pt x="364920" y="177494"/>
                    <a:pt x="377174" y="177494"/>
                  </a:cubicBezTo>
                  <a:cubicBezTo>
                    <a:pt x="389428" y="177494"/>
                    <a:pt x="399361" y="187427"/>
                    <a:pt x="399361" y="199681"/>
                  </a:cubicBezTo>
                  <a:cubicBezTo>
                    <a:pt x="399361" y="211935"/>
                    <a:pt x="389428" y="221868"/>
                    <a:pt x="377174" y="221868"/>
                  </a:cubicBezTo>
                  <a:close/>
                  <a:moveTo>
                    <a:pt x="465921" y="221868"/>
                  </a:moveTo>
                  <a:cubicBezTo>
                    <a:pt x="453667" y="221868"/>
                    <a:pt x="443734" y="211935"/>
                    <a:pt x="443734" y="199681"/>
                  </a:cubicBezTo>
                  <a:cubicBezTo>
                    <a:pt x="443734" y="187427"/>
                    <a:pt x="453667" y="177494"/>
                    <a:pt x="465921" y="177494"/>
                  </a:cubicBezTo>
                  <a:cubicBezTo>
                    <a:pt x="478175" y="177494"/>
                    <a:pt x="488108" y="187427"/>
                    <a:pt x="488108" y="199681"/>
                  </a:cubicBezTo>
                  <a:cubicBezTo>
                    <a:pt x="488108" y="211935"/>
                    <a:pt x="478175" y="221868"/>
                    <a:pt x="465921" y="221868"/>
                  </a:cubicBezTo>
                  <a:close/>
                  <a:moveTo>
                    <a:pt x="554668" y="221868"/>
                  </a:moveTo>
                  <a:cubicBezTo>
                    <a:pt x="542414" y="221868"/>
                    <a:pt x="532481" y="211935"/>
                    <a:pt x="532481" y="199681"/>
                  </a:cubicBezTo>
                  <a:cubicBezTo>
                    <a:pt x="532481" y="187427"/>
                    <a:pt x="542414" y="177494"/>
                    <a:pt x="554668" y="177494"/>
                  </a:cubicBezTo>
                  <a:cubicBezTo>
                    <a:pt x="566922" y="177494"/>
                    <a:pt x="576855" y="187427"/>
                    <a:pt x="576855" y="199681"/>
                  </a:cubicBezTo>
                  <a:cubicBezTo>
                    <a:pt x="576855" y="211935"/>
                    <a:pt x="566922" y="221868"/>
                    <a:pt x="554668" y="221868"/>
                  </a:cubicBezTo>
                  <a:close/>
                  <a:moveTo>
                    <a:pt x="22187" y="310615"/>
                  </a:moveTo>
                  <a:cubicBezTo>
                    <a:pt x="9933" y="310615"/>
                    <a:pt x="0" y="300682"/>
                    <a:pt x="0" y="288428"/>
                  </a:cubicBezTo>
                  <a:cubicBezTo>
                    <a:pt x="0" y="276174"/>
                    <a:pt x="9933" y="266241"/>
                    <a:pt x="22187" y="266241"/>
                  </a:cubicBezTo>
                  <a:cubicBezTo>
                    <a:pt x="34441" y="266241"/>
                    <a:pt x="44374" y="276174"/>
                    <a:pt x="44374" y="288428"/>
                  </a:cubicBezTo>
                  <a:cubicBezTo>
                    <a:pt x="44374" y="300682"/>
                    <a:pt x="34441" y="310615"/>
                    <a:pt x="22187" y="310615"/>
                  </a:cubicBezTo>
                  <a:close/>
                  <a:moveTo>
                    <a:pt x="110934" y="310615"/>
                  </a:moveTo>
                  <a:cubicBezTo>
                    <a:pt x="98680" y="310615"/>
                    <a:pt x="88747" y="300682"/>
                    <a:pt x="88747" y="288428"/>
                  </a:cubicBezTo>
                  <a:cubicBezTo>
                    <a:pt x="88747" y="276174"/>
                    <a:pt x="98680" y="266241"/>
                    <a:pt x="110934" y="266241"/>
                  </a:cubicBezTo>
                  <a:cubicBezTo>
                    <a:pt x="123188" y="266241"/>
                    <a:pt x="133121" y="276174"/>
                    <a:pt x="133121" y="288428"/>
                  </a:cubicBezTo>
                  <a:cubicBezTo>
                    <a:pt x="133121" y="300682"/>
                    <a:pt x="123188" y="310615"/>
                    <a:pt x="110934" y="310615"/>
                  </a:cubicBezTo>
                  <a:close/>
                  <a:moveTo>
                    <a:pt x="199681" y="310615"/>
                  </a:moveTo>
                  <a:cubicBezTo>
                    <a:pt x="187427" y="310615"/>
                    <a:pt x="177494" y="300682"/>
                    <a:pt x="177494" y="288428"/>
                  </a:cubicBezTo>
                  <a:cubicBezTo>
                    <a:pt x="177494" y="276174"/>
                    <a:pt x="187427" y="266241"/>
                    <a:pt x="199681" y="266241"/>
                  </a:cubicBezTo>
                  <a:cubicBezTo>
                    <a:pt x="211935" y="266241"/>
                    <a:pt x="221868" y="276174"/>
                    <a:pt x="221868" y="288428"/>
                  </a:cubicBezTo>
                  <a:cubicBezTo>
                    <a:pt x="221868" y="300682"/>
                    <a:pt x="211935" y="310615"/>
                    <a:pt x="199681" y="310615"/>
                  </a:cubicBezTo>
                  <a:close/>
                  <a:moveTo>
                    <a:pt x="288428" y="310615"/>
                  </a:moveTo>
                  <a:cubicBezTo>
                    <a:pt x="276174" y="310615"/>
                    <a:pt x="266241" y="300682"/>
                    <a:pt x="266241" y="288428"/>
                  </a:cubicBezTo>
                  <a:cubicBezTo>
                    <a:pt x="266241" y="276174"/>
                    <a:pt x="276174" y="266241"/>
                    <a:pt x="288428" y="266241"/>
                  </a:cubicBezTo>
                  <a:cubicBezTo>
                    <a:pt x="300682" y="266241"/>
                    <a:pt x="310615" y="276174"/>
                    <a:pt x="310615" y="288428"/>
                  </a:cubicBezTo>
                  <a:cubicBezTo>
                    <a:pt x="310615" y="300682"/>
                    <a:pt x="300682" y="310615"/>
                    <a:pt x="288428" y="310615"/>
                  </a:cubicBezTo>
                  <a:close/>
                  <a:moveTo>
                    <a:pt x="377174" y="310615"/>
                  </a:moveTo>
                  <a:cubicBezTo>
                    <a:pt x="364920" y="310615"/>
                    <a:pt x="354987" y="300682"/>
                    <a:pt x="354987" y="288428"/>
                  </a:cubicBezTo>
                  <a:cubicBezTo>
                    <a:pt x="354987" y="276174"/>
                    <a:pt x="364920" y="266241"/>
                    <a:pt x="377174" y="266241"/>
                  </a:cubicBezTo>
                  <a:cubicBezTo>
                    <a:pt x="389428" y="266241"/>
                    <a:pt x="399361" y="276174"/>
                    <a:pt x="399361" y="288428"/>
                  </a:cubicBezTo>
                  <a:cubicBezTo>
                    <a:pt x="399361" y="300682"/>
                    <a:pt x="389428" y="310615"/>
                    <a:pt x="377174" y="310615"/>
                  </a:cubicBezTo>
                  <a:close/>
                  <a:moveTo>
                    <a:pt x="465921" y="310615"/>
                  </a:moveTo>
                  <a:cubicBezTo>
                    <a:pt x="453667" y="310615"/>
                    <a:pt x="443734" y="300682"/>
                    <a:pt x="443734" y="288428"/>
                  </a:cubicBezTo>
                  <a:cubicBezTo>
                    <a:pt x="443734" y="276174"/>
                    <a:pt x="453667" y="266241"/>
                    <a:pt x="465921" y="266241"/>
                  </a:cubicBezTo>
                  <a:cubicBezTo>
                    <a:pt x="478175" y="266241"/>
                    <a:pt x="488108" y="276174"/>
                    <a:pt x="488108" y="288428"/>
                  </a:cubicBezTo>
                  <a:cubicBezTo>
                    <a:pt x="488108" y="300682"/>
                    <a:pt x="478175" y="310615"/>
                    <a:pt x="465921" y="310615"/>
                  </a:cubicBezTo>
                  <a:close/>
                  <a:moveTo>
                    <a:pt x="554668" y="310615"/>
                  </a:moveTo>
                  <a:cubicBezTo>
                    <a:pt x="542414" y="310615"/>
                    <a:pt x="532481" y="300682"/>
                    <a:pt x="532481" y="288428"/>
                  </a:cubicBezTo>
                  <a:cubicBezTo>
                    <a:pt x="532481" y="276174"/>
                    <a:pt x="542414" y="266241"/>
                    <a:pt x="554668" y="266241"/>
                  </a:cubicBezTo>
                  <a:cubicBezTo>
                    <a:pt x="566922" y="266241"/>
                    <a:pt x="576855" y="276174"/>
                    <a:pt x="576855" y="288428"/>
                  </a:cubicBezTo>
                  <a:cubicBezTo>
                    <a:pt x="576855" y="300682"/>
                    <a:pt x="566922" y="310615"/>
                    <a:pt x="554668" y="310615"/>
                  </a:cubicBezTo>
                  <a:close/>
                  <a:moveTo>
                    <a:pt x="22187" y="399361"/>
                  </a:moveTo>
                  <a:cubicBezTo>
                    <a:pt x="9933" y="399361"/>
                    <a:pt x="0" y="389428"/>
                    <a:pt x="0" y="377174"/>
                  </a:cubicBezTo>
                  <a:cubicBezTo>
                    <a:pt x="0" y="364920"/>
                    <a:pt x="9933" y="354987"/>
                    <a:pt x="22187" y="354987"/>
                  </a:cubicBezTo>
                  <a:cubicBezTo>
                    <a:pt x="34441" y="354987"/>
                    <a:pt x="44374" y="364920"/>
                    <a:pt x="44374" y="377174"/>
                  </a:cubicBezTo>
                  <a:cubicBezTo>
                    <a:pt x="44374" y="389428"/>
                    <a:pt x="34441" y="399361"/>
                    <a:pt x="22187" y="399361"/>
                  </a:cubicBezTo>
                  <a:close/>
                  <a:moveTo>
                    <a:pt x="110934" y="399361"/>
                  </a:moveTo>
                  <a:cubicBezTo>
                    <a:pt x="98680" y="399361"/>
                    <a:pt x="88747" y="389428"/>
                    <a:pt x="88747" y="377174"/>
                  </a:cubicBezTo>
                  <a:cubicBezTo>
                    <a:pt x="88747" y="364920"/>
                    <a:pt x="98680" y="354987"/>
                    <a:pt x="110934" y="354987"/>
                  </a:cubicBezTo>
                  <a:cubicBezTo>
                    <a:pt x="123188" y="354987"/>
                    <a:pt x="133121" y="364920"/>
                    <a:pt x="133121" y="377174"/>
                  </a:cubicBezTo>
                  <a:cubicBezTo>
                    <a:pt x="133121" y="389428"/>
                    <a:pt x="123188" y="399361"/>
                    <a:pt x="110934" y="399361"/>
                  </a:cubicBezTo>
                  <a:close/>
                  <a:moveTo>
                    <a:pt x="199681" y="399361"/>
                  </a:moveTo>
                  <a:cubicBezTo>
                    <a:pt x="187427" y="399361"/>
                    <a:pt x="177494" y="389428"/>
                    <a:pt x="177494" y="377174"/>
                  </a:cubicBezTo>
                  <a:cubicBezTo>
                    <a:pt x="177494" y="364920"/>
                    <a:pt x="187427" y="354987"/>
                    <a:pt x="199681" y="354987"/>
                  </a:cubicBezTo>
                  <a:cubicBezTo>
                    <a:pt x="211935" y="354987"/>
                    <a:pt x="221868" y="364920"/>
                    <a:pt x="221868" y="377174"/>
                  </a:cubicBezTo>
                  <a:cubicBezTo>
                    <a:pt x="221868" y="389428"/>
                    <a:pt x="211935" y="399361"/>
                    <a:pt x="199681" y="399361"/>
                  </a:cubicBezTo>
                  <a:close/>
                  <a:moveTo>
                    <a:pt x="288428" y="399361"/>
                  </a:moveTo>
                  <a:cubicBezTo>
                    <a:pt x="276174" y="399361"/>
                    <a:pt x="266241" y="389428"/>
                    <a:pt x="266241" y="377174"/>
                  </a:cubicBezTo>
                  <a:cubicBezTo>
                    <a:pt x="266241" y="364920"/>
                    <a:pt x="276174" y="354987"/>
                    <a:pt x="288428" y="354987"/>
                  </a:cubicBezTo>
                  <a:cubicBezTo>
                    <a:pt x="300682" y="354987"/>
                    <a:pt x="310615" y="364920"/>
                    <a:pt x="310615" y="377174"/>
                  </a:cubicBezTo>
                  <a:cubicBezTo>
                    <a:pt x="310615" y="389428"/>
                    <a:pt x="300682" y="399361"/>
                    <a:pt x="288428" y="399361"/>
                  </a:cubicBezTo>
                  <a:close/>
                  <a:moveTo>
                    <a:pt x="377174" y="399361"/>
                  </a:moveTo>
                  <a:cubicBezTo>
                    <a:pt x="364920" y="399361"/>
                    <a:pt x="354987" y="389428"/>
                    <a:pt x="354987" y="377174"/>
                  </a:cubicBezTo>
                  <a:cubicBezTo>
                    <a:pt x="354987" y="364920"/>
                    <a:pt x="364920" y="354987"/>
                    <a:pt x="377174" y="354987"/>
                  </a:cubicBezTo>
                  <a:cubicBezTo>
                    <a:pt x="389428" y="354987"/>
                    <a:pt x="399361" y="364920"/>
                    <a:pt x="399361" y="377174"/>
                  </a:cubicBezTo>
                  <a:cubicBezTo>
                    <a:pt x="399361" y="389428"/>
                    <a:pt x="389428" y="399361"/>
                    <a:pt x="377174" y="399361"/>
                  </a:cubicBezTo>
                  <a:close/>
                  <a:moveTo>
                    <a:pt x="465921" y="399361"/>
                  </a:moveTo>
                  <a:cubicBezTo>
                    <a:pt x="453667" y="399361"/>
                    <a:pt x="443734" y="389428"/>
                    <a:pt x="443734" y="377174"/>
                  </a:cubicBezTo>
                  <a:cubicBezTo>
                    <a:pt x="443734" y="364920"/>
                    <a:pt x="453667" y="354987"/>
                    <a:pt x="465921" y="354987"/>
                  </a:cubicBezTo>
                  <a:cubicBezTo>
                    <a:pt x="478175" y="354987"/>
                    <a:pt x="488108" y="364920"/>
                    <a:pt x="488108" y="377174"/>
                  </a:cubicBezTo>
                  <a:cubicBezTo>
                    <a:pt x="488108" y="389428"/>
                    <a:pt x="478175" y="399361"/>
                    <a:pt x="465921" y="399361"/>
                  </a:cubicBezTo>
                  <a:close/>
                  <a:moveTo>
                    <a:pt x="554668" y="399361"/>
                  </a:moveTo>
                  <a:cubicBezTo>
                    <a:pt x="542414" y="399361"/>
                    <a:pt x="532481" y="389428"/>
                    <a:pt x="532481" y="377174"/>
                  </a:cubicBezTo>
                  <a:cubicBezTo>
                    <a:pt x="532481" y="364920"/>
                    <a:pt x="542414" y="354987"/>
                    <a:pt x="554668" y="354987"/>
                  </a:cubicBezTo>
                  <a:cubicBezTo>
                    <a:pt x="566922" y="354987"/>
                    <a:pt x="576855" y="364920"/>
                    <a:pt x="576855" y="377174"/>
                  </a:cubicBezTo>
                  <a:cubicBezTo>
                    <a:pt x="576855" y="389428"/>
                    <a:pt x="566922" y="399361"/>
                    <a:pt x="554668" y="399361"/>
                  </a:cubicBezTo>
                  <a:close/>
                  <a:moveTo>
                    <a:pt x="22187" y="488108"/>
                  </a:moveTo>
                  <a:cubicBezTo>
                    <a:pt x="9933" y="488108"/>
                    <a:pt x="0" y="478175"/>
                    <a:pt x="0" y="465921"/>
                  </a:cubicBezTo>
                  <a:cubicBezTo>
                    <a:pt x="0" y="453667"/>
                    <a:pt x="9933" y="443734"/>
                    <a:pt x="22187" y="443734"/>
                  </a:cubicBezTo>
                  <a:cubicBezTo>
                    <a:pt x="34441" y="443734"/>
                    <a:pt x="44374" y="453667"/>
                    <a:pt x="44374" y="465921"/>
                  </a:cubicBezTo>
                  <a:cubicBezTo>
                    <a:pt x="44374" y="478175"/>
                    <a:pt x="34441" y="488108"/>
                    <a:pt x="22187" y="488108"/>
                  </a:cubicBezTo>
                  <a:close/>
                  <a:moveTo>
                    <a:pt x="110934" y="488108"/>
                  </a:moveTo>
                  <a:cubicBezTo>
                    <a:pt x="98680" y="488108"/>
                    <a:pt x="88747" y="478175"/>
                    <a:pt x="88747" y="465921"/>
                  </a:cubicBezTo>
                  <a:cubicBezTo>
                    <a:pt x="88747" y="453667"/>
                    <a:pt x="98680" y="443734"/>
                    <a:pt x="110934" y="443734"/>
                  </a:cubicBezTo>
                  <a:cubicBezTo>
                    <a:pt x="123188" y="443734"/>
                    <a:pt x="133121" y="453667"/>
                    <a:pt x="133121" y="465921"/>
                  </a:cubicBezTo>
                  <a:cubicBezTo>
                    <a:pt x="133121" y="478175"/>
                    <a:pt x="123188" y="488108"/>
                    <a:pt x="110934" y="488108"/>
                  </a:cubicBezTo>
                  <a:close/>
                  <a:moveTo>
                    <a:pt x="199681" y="488108"/>
                  </a:moveTo>
                  <a:cubicBezTo>
                    <a:pt x="187427" y="488108"/>
                    <a:pt x="177494" y="478175"/>
                    <a:pt x="177494" y="465921"/>
                  </a:cubicBezTo>
                  <a:cubicBezTo>
                    <a:pt x="177494" y="453667"/>
                    <a:pt x="187427" y="443734"/>
                    <a:pt x="199681" y="443734"/>
                  </a:cubicBezTo>
                  <a:cubicBezTo>
                    <a:pt x="211935" y="443734"/>
                    <a:pt x="221868" y="453667"/>
                    <a:pt x="221868" y="465921"/>
                  </a:cubicBezTo>
                  <a:cubicBezTo>
                    <a:pt x="221868" y="478175"/>
                    <a:pt x="211935" y="488108"/>
                    <a:pt x="199681" y="488108"/>
                  </a:cubicBezTo>
                  <a:close/>
                  <a:moveTo>
                    <a:pt x="288428" y="488108"/>
                  </a:moveTo>
                  <a:cubicBezTo>
                    <a:pt x="276174" y="488108"/>
                    <a:pt x="266241" y="478175"/>
                    <a:pt x="266241" y="465921"/>
                  </a:cubicBezTo>
                  <a:cubicBezTo>
                    <a:pt x="266241" y="453667"/>
                    <a:pt x="276174" y="443734"/>
                    <a:pt x="288428" y="443734"/>
                  </a:cubicBezTo>
                  <a:cubicBezTo>
                    <a:pt x="300682" y="443734"/>
                    <a:pt x="310615" y="453667"/>
                    <a:pt x="310615" y="465921"/>
                  </a:cubicBezTo>
                  <a:cubicBezTo>
                    <a:pt x="310615" y="478175"/>
                    <a:pt x="300682" y="488108"/>
                    <a:pt x="288428" y="488108"/>
                  </a:cubicBezTo>
                  <a:close/>
                  <a:moveTo>
                    <a:pt x="377174" y="488108"/>
                  </a:moveTo>
                  <a:cubicBezTo>
                    <a:pt x="364920" y="488108"/>
                    <a:pt x="354987" y="478175"/>
                    <a:pt x="354987" y="465921"/>
                  </a:cubicBezTo>
                  <a:cubicBezTo>
                    <a:pt x="354987" y="453667"/>
                    <a:pt x="364920" y="443734"/>
                    <a:pt x="377174" y="443734"/>
                  </a:cubicBezTo>
                  <a:cubicBezTo>
                    <a:pt x="389428" y="443734"/>
                    <a:pt x="399361" y="453667"/>
                    <a:pt x="399361" y="465921"/>
                  </a:cubicBezTo>
                  <a:cubicBezTo>
                    <a:pt x="399361" y="478175"/>
                    <a:pt x="389428" y="488108"/>
                    <a:pt x="377174" y="488108"/>
                  </a:cubicBezTo>
                  <a:close/>
                  <a:moveTo>
                    <a:pt x="465921" y="488108"/>
                  </a:moveTo>
                  <a:cubicBezTo>
                    <a:pt x="453667" y="488108"/>
                    <a:pt x="443734" y="478175"/>
                    <a:pt x="443734" y="465921"/>
                  </a:cubicBezTo>
                  <a:cubicBezTo>
                    <a:pt x="443734" y="453667"/>
                    <a:pt x="453667" y="443734"/>
                    <a:pt x="465921" y="443734"/>
                  </a:cubicBezTo>
                  <a:cubicBezTo>
                    <a:pt x="478175" y="443734"/>
                    <a:pt x="488108" y="453667"/>
                    <a:pt x="488108" y="465921"/>
                  </a:cubicBezTo>
                  <a:cubicBezTo>
                    <a:pt x="488108" y="478175"/>
                    <a:pt x="478175" y="488108"/>
                    <a:pt x="465921" y="488108"/>
                  </a:cubicBezTo>
                  <a:close/>
                  <a:moveTo>
                    <a:pt x="554668" y="488108"/>
                  </a:moveTo>
                  <a:cubicBezTo>
                    <a:pt x="542414" y="488108"/>
                    <a:pt x="532481" y="478175"/>
                    <a:pt x="532481" y="465921"/>
                  </a:cubicBezTo>
                  <a:cubicBezTo>
                    <a:pt x="532481" y="453667"/>
                    <a:pt x="542414" y="443734"/>
                    <a:pt x="554668" y="443734"/>
                  </a:cubicBezTo>
                  <a:cubicBezTo>
                    <a:pt x="566922" y="443734"/>
                    <a:pt x="576855" y="453667"/>
                    <a:pt x="576855" y="465921"/>
                  </a:cubicBezTo>
                  <a:cubicBezTo>
                    <a:pt x="576855" y="478175"/>
                    <a:pt x="566922" y="488108"/>
                    <a:pt x="554668" y="488108"/>
                  </a:cubicBezTo>
                  <a:close/>
                  <a:moveTo>
                    <a:pt x="22187" y="576855"/>
                  </a:moveTo>
                  <a:cubicBezTo>
                    <a:pt x="9933" y="576855"/>
                    <a:pt x="0" y="566922"/>
                    <a:pt x="0" y="554668"/>
                  </a:cubicBezTo>
                  <a:cubicBezTo>
                    <a:pt x="0" y="542414"/>
                    <a:pt x="9933" y="532481"/>
                    <a:pt x="22187" y="532481"/>
                  </a:cubicBezTo>
                  <a:cubicBezTo>
                    <a:pt x="34441" y="532481"/>
                    <a:pt x="44374" y="542414"/>
                    <a:pt x="44374" y="554668"/>
                  </a:cubicBezTo>
                  <a:cubicBezTo>
                    <a:pt x="44374" y="566922"/>
                    <a:pt x="34441" y="576855"/>
                    <a:pt x="22187" y="576855"/>
                  </a:cubicBezTo>
                  <a:close/>
                  <a:moveTo>
                    <a:pt x="110934" y="576855"/>
                  </a:moveTo>
                  <a:cubicBezTo>
                    <a:pt x="98680" y="576855"/>
                    <a:pt x="88747" y="566922"/>
                    <a:pt x="88747" y="554668"/>
                  </a:cubicBezTo>
                  <a:cubicBezTo>
                    <a:pt x="88747" y="542414"/>
                    <a:pt x="98680" y="532481"/>
                    <a:pt x="110934" y="532481"/>
                  </a:cubicBezTo>
                  <a:cubicBezTo>
                    <a:pt x="123188" y="532481"/>
                    <a:pt x="133121" y="542414"/>
                    <a:pt x="133121" y="554668"/>
                  </a:cubicBezTo>
                  <a:cubicBezTo>
                    <a:pt x="133121" y="566922"/>
                    <a:pt x="123188" y="576855"/>
                    <a:pt x="110934" y="576855"/>
                  </a:cubicBezTo>
                  <a:close/>
                  <a:moveTo>
                    <a:pt x="199681" y="576855"/>
                  </a:moveTo>
                  <a:cubicBezTo>
                    <a:pt x="187427" y="576855"/>
                    <a:pt x="177494" y="566922"/>
                    <a:pt x="177494" y="554668"/>
                  </a:cubicBezTo>
                  <a:cubicBezTo>
                    <a:pt x="177494" y="542414"/>
                    <a:pt x="187427" y="532481"/>
                    <a:pt x="199681" y="532481"/>
                  </a:cubicBezTo>
                  <a:cubicBezTo>
                    <a:pt x="211935" y="532481"/>
                    <a:pt x="221868" y="542414"/>
                    <a:pt x="221868" y="554668"/>
                  </a:cubicBezTo>
                  <a:cubicBezTo>
                    <a:pt x="221868" y="566922"/>
                    <a:pt x="211935" y="576855"/>
                    <a:pt x="199681" y="576855"/>
                  </a:cubicBezTo>
                  <a:close/>
                  <a:moveTo>
                    <a:pt x="288428" y="576855"/>
                  </a:moveTo>
                  <a:cubicBezTo>
                    <a:pt x="276174" y="576855"/>
                    <a:pt x="266241" y="566922"/>
                    <a:pt x="266241" y="554668"/>
                  </a:cubicBezTo>
                  <a:cubicBezTo>
                    <a:pt x="266241" y="542414"/>
                    <a:pt x="276174" y="532481"/>
                    <a:pt x="288428" y="532481"/>
                  </a:cubicBezTo>
                  <a:cubicBezTo>
                    <a:pt x="300682" y="532481"/>
                    <a:pt x="310615" y="542414"/>
                    <a:pt x="310615" y="554668"/>
                  </a:cubicBezTo>
                  <a:cubicBezTo>
                    <a:pt x="310615" y="566922"/>
                    <a:pt x="300682" y="576855"/>
                    <a:pt x="288428" y="576855"/>
                  </a:cubicBezTo>
                  <a:close/>
                  <a:moveTo>
                    <a:pt x="377174" y="576855"/>
                  </a:moveTo>
                  <a:cubicBezTo>
                    <a:pt x="364920" y="576855"/>
                    <a:pt x="354987" y="566922"/>
                    <a:pt x="354987" y="554668"/>
                  </a:cubicBezTo>
                  <a:cubicBezTo>
                    <a:pt x="354987" y="542414"/>
                    <a:pt x="364920" y="532481"/>
                    <a:pt x="377174" y="532481"/>
                  </a:cubicBezTo>
                  <a:cubicBezTo>
                    <a:pt x="389428" y="532481"/>
                    <a:pt x="399361" y="542414"/>
                    <a:pt x="399361" y="554668"/>
                  </a:cubicBezTo>
                  <a:cubicBezTo>
                    <a:pt x="399361" y="566922"/>
                    <a:pt x="389428" y="576855"/>
                    <a:pt x="377174" y="576855"/>
                  </a:cubicBezTo>
                  <a:close/>
                  <a:moveTo>
                    <a:pt x="465921" y="576855"/>
                  </a:moveTo>
                  <a:cubicBezTo>
                    <a:pt x="453667" y="576855"/>
                    <a:pt x="443734" y="566922"/>
                    <a:pt x="443734" y="554668"/>
                  </a:cubicBezTo>
                  <a:cubicBezTo>
                    <a:pt x="443734" y="542414"/>
                    <a:pt x="453667" y="532481"/>
                    <a:pt x="465921" y="532481"/>
                  </a:cubicBezTo>
                  <a:cubicBezTo>
                    <a:pt x="478175" y="532481"/>
                    <a:pt x="488108" y="542414"/>
                    <a:pt x="488108" y="554668"/>
                  </a:cubicBezTo>
                  <a:cubicBezTo>
                    <a:pt x="488108" y="566922"/>
                    <a:pt x="478175" y="576855"/>
                    <a:pt x="465921" y="576855"/>
                  </a:cubicBezTo>
                  <a:close/>
                  <a:moveTo>
                    <a:pt x="554668" y="576855"/>
                  </a:moveTo>
                  <a:cubicBezTo>
                    <a:pt x="542414" y="576855"/>
                    <a:pt x="532481" y="566922"/>
                    <a:pt x="532481" y="554668"/>
                  </a:cubicBezTo>
                  <a:cubicBezTo>
                    <a:pt x="532481" y="542414"/>
                    <a:pt x="542414" y="532481"/>
                    <a:pt x="554668" y="532481"/>
                  </a:cubicBezTo>
                  <a:cubicBezTo>
                    <a:pt x="566922" y="532481"/>
                    <a:pt x="576855" y="542414"/>
                    <a:pt x="576855" y="554668"/>
                  </a:cubicBezTo>
                  <a:cubicBezTo>
                    <a:pt x="576855" y="566922"/>
                    <a:pt x="566922" y="576855"/>
                    <a:pt x="554668" y="576855"/>
                  </a:cubicBezTo>
                  <a:close/>
                </a:path>
              </a:pathLst>
            </a:custGeom>
            <a:gradFill flip="none" rotWithShape="1">
              <a:gsLst>
                <a:gs pos="50000">
                  <a:schemeClr val="bg1">
                    <a:alpha val="0"/>
                  </a:schemeClr>
                </a:gs>
                <a:gs pos="100000">
                  <a:schemeClr val="accent1"/>
                </a:gs>
              </a:gsLst>
              <a:lin ang="2700000" scaled="1"/>
              <a:tileRect/>
            </a:gradFill>
            <a:ln>
              <a:noFill/>
            </a:ln>
            <a:scene3d>
              <a:camera prst="orthographicFront"/>
              <a:lightRig rig="glow" dir="t"/>
            </a:scene3d>
          </p:spPr>
          <p:style>
            <a:lnRef idx="2">
              <a:schemeClr val="accent1">
                <a:shade val="50000"/>
              </a:schemeClr>
            </a:lnRef>
            <a:fillRef idx="1">
              <a:schemeClr val="accent1"/>
            </a:fillRef>
            <a:effectRef idx="0">
              <a:schemeClr val="accent1"/>
            </a:effectRef>
            <a:fontRef idx="minor">
              <a:schemeClr val="lt1"/>
            </a:fontRef>
          </p:style>
          <p:txBody>
            <a:bodyPr wrap="square"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12" name="文本占位符 11">
            <a:extLst>
              <a:ext uri="{FF2B5EF4-FFF2-40B4-BE49-F238E27FC236}">
                <a16:creationId xmlns:a16="http://schemas.microsoft.com/office/drawing/2014/main" id="{961CC3F7-D200-8C42-7844-DD5C65FBE161}"/>
              </a:ext>
            </a:extLst>
          </p:cNvPr>
          <p:cNvSpPr>
            <a:spLocks noGrp="1"/>
          </p:cNvSpPr>
          <p:nvPr>
            <p:ph type="body" sz="quarter" idx="10"/>
          </p:nvPr>
        </p:nvSpPr>
        <p:spPr/>
        <p:txBody>
          <a:bodyPr/>
          <a:lstStyle/>
          <a:p>
            <a:r>
              <a:rPr lang="en-US" altLang="zh-CN" dirty="0">
                <a:latin typeface="Arial" panose="020B0604020202020204" pitchFamily="34" charset="0"/>
                <a:sym typeface="Arial" panose="020B0604020202020204" pitchFamily="34" charset="0"/>
              </a:rPr>
              <a:t>CHINET 2025</a:t>
            </a:r>
            <a:r>
              <a:rPr lang="zh-CN" altLang="en-US" dirty="0">
                <a:latin typeface="Arial" panose="020B0604020202020204" pitchFamily="34" charset="0"/>
                <a:sym typeface="Arial" panose="020B0604020202020204" pitchFamily="34" charset="0"/>
              </a:rPr>
              <a:t>年上半年细菌耐药监测结果</a:t>
            </a:r>
          </a:p>
        </p:txBody>
      </p:sp>
      <p:sp>
        <p:nvSpPr>
          <p:cNvPr id="13" name="文本占位符 12">
            <a:extLst>
              <a:ext uri="{FF2B5EF4-FFF2-40B4-BE49-F238E27FC236}">
                <a16:creationId xmlns:a16="http://schemas.microsoft.com/office/drawing/2014/main" id="{677668B4-EF1A-0134-D41E-9B2F608D62CD}"/>
              </a:ext>
            </a:extLst>
          </p:cNvPr>
          <p:cNvSpPr>
            <a:spLocks noGrp="1"/>
          </p:cNvSpPr>
          <p:nvPr>
            <p:ph type="body" sz="quarter" idx="11"/>
          </p:nvPr>
        </p:nvSpPr>
        <p:spPr/>
        <p:txBody>
          <a:bodyPr/>
          <a:lstStyle/>
          <a:p>
            <a:r>
              <a:rPr lang="en-US" altLang="zh-CN" dirty="0">
                <a:latin typeface="Arial" panose="020B0604020202020204" pitchFamily="34" charset="0"/>
                <a:sym typeface="Arial" panose="020B0604020202020204" pitchFamily="34" charset="0"/>
              </a:rPr>
              <a:t>CHINET</a:t>
            </a:r>
            <a:r>
              <a:rPr lang="zh-CN" altLang="en-US" dirty="0">
                <a:latin typeface="Arial" panose="020B0604020202020204" pitchFamily="34" charset="0"/>
                <a:sym typeface="Arial" panose="020B0604020202020204" pitchFamily="34" charset="0"/>
              </a:rPr>
              <a:t>主动监测发现，</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对新型药物舒巴坦</a:t>
            </a:r>
            <a:r>
              <a:rPr lang="en-US" altLang="zh-CN" dirty="0">
                <a:latin typeface="Arial" panose="020B0604020202020204" pitchFamily="34" charset="0"/>
                <a:sym typeface="Arial" panose="020B0604020202020204" pitchFamily="34" charset="0"/>
              </a:rPr>
              <a:t>-</a:t>
            </a:r>
            <a:r>
              <a:rPr lang="zh-CN" altLang="en-US" dirty="0">
                <a:latin typeface="Arial" panose="020B0604020202020204" pitchFamily="34" charset="0"/>
                <a:sym typeface="Arial" panose="020B0604020202020204" pitchFamily="34" charset="0"/>
              </a:rPr>
              <a:t>度洛巴坦和依拉环素的敏感性高</a:t>
            </a:r>
          </a:p>
        </p:txBody>
      </p:sp>
      <p:sp>
        <p:nvSpPr>
          <p:cNvPr id="2" name="文本占位符 1">
            <a:extLst>
              <a:ext uri="{FF2B5EF4-FFF2-40B4-BE49-F238E27FC236}">
                <a16:creationId xmlns:a16="http://schemas.microsoft.com/office/drawing/2014/main" id="{DB5F9F59-0E0C-8B63-42E1-A79CA13A90A5}"/>
              </a:ext>
            </a:extLst>
          </p:cNvPr>
          <p:cNvSpPr>
            <a:spLocks noGrp="1"/>
          </p:cNvSpPr>
          <p:nvPr>
            <p:ph type="body" sz="quarter" idx="12"/>
          </p:nvPr>
        </p:nvSpPr>
        <p:spPr/>
        <p:txBody>
          <a:bodyPr/>
          <a:lstStyle/>
          <a:p>
            <a:r>
              <a:rPr lang="zh-CN" altLang="en-US" dirty="0">
                <a:latin typeface="Arial" panose="020B0604020202020204" pitchFamily="34" charset="0"/>
                <a:sym typeface="Arial" panose="020B0604020202020204" pitchFamily="34" charset="0"/>
              </a:rPr>
              <a:t>*</a:t>
            </a:r>
            <a:r>
              <a:rPr lang="en-US" altLang="zh-CN" dirty="0">
                <a:latin typeface="Arial" panose="020B0604020202020204" pitchFamily="34" charset="0"/>
                <a:sym typeface="Arial" panose="020B0604020202020204" pitchFamily="34" charset="0"/>
              </a:rPr>
              <a:t>: </a:t>
            </a:r>
            <a:r>
              <a:rPr lang="zh-CN" altLang="en-US" dirty="0">
                <a:latin typeface="Arial" panose="020B0604020202020204" pitchFamily="34" charset="0"/>
                <a:sym typeface="Arial" panose="020B0604020202020204" pitchFamily="34" charset="0"/>
              </a:rPr>
              <a:t>非敏感率；</a:t>
            </a:r>
            <a:r>
              <a:rPr lang="en-US" altLang="zh-CN" dirty="0">
                <a:latin typeface="Arial" panose="020B0604020202020204" pitchFamily="34" charset="0"/>
                <a:sym typeface="Arial" panose="020B0604020202020204" pitchFamily="34" charset="0"/>
              </a:rPr>
              <a:t>AB</a:t>
            </a:r>
            <a:r>
              <a:rPr lang="zh-CN" altLang="en-US" dirty="0">
                <a:latin typeface="Arial" panose="020B0604020202020204" pitchFamily="34" charset="0"/>
                <a:sym typeface="Arial" panose="020B0604020202020204" pitchFamily="34" charset="0"/>
              </a:rPr>
              <a:t>：</a:t>
            </a:r>
            <a:r>
              <a:rPr lang="zh-CN" altLang="en-US" sz="800" dirty="0">
                <a:latin typeface="Arial" panose="020B0604020202020204" pitchFamily="34" charset="0"/>
                <a:cs typeface="Arial" panose="020B0604020202020204" pitchFamily="34" charset="0"/>
                <a:sym typeface="Arial" panose="020B0604020202020204" pitchFamily="34" charset="0"/>
              </a:rPr>
              <a:t>鲍曼不动杆菌；</a:t>
            </a:r>
            <a:r>
              <a:rPr lang="en-US" altLang="zh-CN" dirty="0">
                <a:latin typeface="Arial" panose="020B0604020202020204" pitchFamily="34" charset="0"/>
                <a:sym typeface="Arial" panose="020B0604020202020204" pitchFamily="34" charset="0"/>
              </a:rPr>
              <a:t>CHINET</a:t>
            </a:r>
            <a:r>
              <a:rPr lang="zh-CN" altLang="en-US" dirty="0">
                <a:latin typeface="Arial" panose="020B0604020202020204" pitchFamily="34" charset="0"/>
                <a:sym typeface="Arial" panose="020B0604020202020204" pitchFamily="34" charset="0"/>
              </a:rPr>
              <a:t>：中国耐药监测网</a:t>
            </a:r>
            <a:r>
              <a:rPr lang="en-US" altLang="zh-CN" dirty="0">
                <a:latin typeface="Arial" panose="020B0604020202020204" pitchFamily="34" charset="0"/>
                <a:sym typeface="Arial" panose="020B0604020202020204" pitchFamily="34" charset="0"/>
              </a:rPr>
              <a:t>; MIC : </a:t>
            </a:r>
            <a:r>
              <a:rPr lang="zh-CN" altLang="en-US" dirty="0">
                <a:latin typeface="Arial" panose="020B0604020202020204" pitchFamily="34" charset="0"/>
                <a:sym typeface="Arial" panose="020B0604020202020204" pitchFamily="34" charset="0"/>
              </a:rPr>
              <a:t>最小抑制浓度</a:t>
            </a:r>
          </a:p>
        </p:txBody>
      </p:sp>
      <p:graphicFrame>
        <p:nvGraphicFramePr>
          <p:cNvPr id="6" name="表格 5">
            <a:extLst>
              <a:ext uri="{FF2B5EF4-FFF2-40B4-BE49-F238E27FC236}">
                <a16:creationId xmlns:a16="http://schemas.microsoft.com/office/drawing/2014/main" id="{4884008C-F601-1EF9-147B-9BD645FAC523}"/>
              </a:ext>
            </a:extLst>
          </p:cNvPr>
          <p:cNvGraphicFramePr>
            <a:graphicFrameLocks noGrp="1"/>
          </p:cNvGraphicFramePr>
          <p:nvPr>
            <p:extLst>
              <p:ext uri="{D42A27DB-BD31-4B8C-83A1-F6EECF244321}">
                <p14:modId xmlns:p14="http://schemas.microsoft.com/office/powerpoint/2010/main" val="4196855417"/>
              </p:ext>
            </p:extLst>
          </p:nvPr>
        </p:nvGraphicFramePr>
        <p:xfrm>
          <a:off x="406109" y="1959007"/>
          <a:ext cx="11441712" cy="3608054"/>
        </p:xfrm>
        <a:graphic>
          <a:graphicData uri="http://schemas.openxmlformats.org/drawingml/2006/table">
            <a:tbl>
              <a:tblPr firstRow="1" bandRow="1">
                <a:tableStyleId>{5C22544A-7EE6-4342-B048-85BDC9FD1C3A}</a:tableStyleId>
              </a:tblPr>
              <a:tblGrid>
                <a:gridCol w="1945617">
                  <a:extLst>
                    <a:ext uri="{9D8B030D-6E8A-4147-A177-3AD203B41FA5}">
                      <a16:colId xmlns:a16="http://schemas.microsoft.com/office/drawing/2014/main" val="1088289221"/>
                    </a:ext>
                  </a:extLst>
                </a:gridCol>
                <a:gridCol w="1777822">
                  <a:extLst>
                    <a:ext uri="{9D8B030D-6E8A-4147-A177-3AD203B41FA5}">
                      <a16:colId xmlns:a16="http://schemas.microsoft.com/office/drawing/2014/main" val="2350761195"/>
                    </a:ext>
                  </a:extLst>
                </a:gridCol>
                <a:gridCol w="1179871">
                  <a:extLst>
                    <a:ext uri="{9D8B030D-6E8A-4147-A177-3AD203B41FA5}">
                      <a16:colId xmlns:a16="http://schemas.microsoft.com/office/drawing/2014/main" val="2500030809"/>
                    </a:ext>
                  </a:extLst>
                </a:gridCol>
                <a:gridCol w="1551414">
                  <a:extLst>
                    <a:ext uri="{9D8B030D-6E8A-4147-A177-3AD203B41FA5}">
                      <a16:colId xmlns:a16="http://schemas.microsoft.com/office/drawing/2014/main" val="1889174291"/>
                    </a:ext>
                  </a:extLst>
                </a:gridCol>
                <a:gridCol w="1246747">
                  <a:extLst>
                    <a:ext uri="{9D8B030D-6E8A-4147-A177-3AD203B41FA5}">
                      <a16:colId xmlns:a16="http://schemas.microsoft.com/office/drawing/2014/main" val="1563995650"/>
                    </a:ext>
                  </a:extLst>
                </a:gridCol>
                <a:gridCol w="1246747">
                  <a:extLst>
                    <a:ext uri="{9D8B030D-6E8A-4147-A177-3AD203B41FA5}">
                      <a16:colId xmlns:a16="http://schemas.microsoft.com/office/drawing/2014/main" val="1203315913"/>
                    </a:ext>
                  </a:extLst>
                </a:gridCol>
                <a:gridCol w="1246747">
                  <a:extLst>
                    <a:ext uri="{9D8B030D-6E8A-4147-A177-3AD203B41FA5}">
                      <a16:colId xmlns:a16="http://schemas.microsoft.com/office/drawing/2014/main" val="1079382715"/>
                    </a:ext>
                  </a:extLst>
                </a:gridCol>
                <a:gridCol w="1246747">
                  <a:extLst>
                    <a:ext uri="{9D8B030D-6E8A-4147-A177-3AD203B41FA5}">
                      <a16:colId xmlns:a16="http://schemas.microsoft.com/office/drawing/2014/main" val="1990288172"/>
                    </a:ext>
                  </a:extLst>
                </a:gridCol>
              </a:tblGrid>
              <a:tr h="597380">
                <a:tc>
                  <a:txBody>
                    <a:bodyPr/>
                    <a:lstStyle/>
                    <a:p>
                      <a:pPr algn="l">
                        <a:lnSpc>
                          <a:spcPct val="100000"/>
                        </a:lnSpc>
                        <a:spcAft>
                          <a:spcPts val="0"/>
                        </a:spcAft>
                      </a:pPr>
                      <a:endParaRPr lang="zh-CN" sz="1400" kern="100" dirty="0">
                        <a:solidFill>
                          <a:schemeClr val="bg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algn="l">
                        <a:lnSpc>
                          <a:spcPct val="100000"/>
                        </a:lnSpc>
                        <a:spcAft>
                          <a:spcPts val="0"/>
                        </a:spcAft>
                      </a:pPr>
                      <a:r>
                        <a:rPr lang="zh-CN" altLang="en-US" sz="1400" kern="0" dirty="0">
                          <a:solidFill>
                            <a:schemeClr val="bg1"/>
                          </a:solidFill>
                          <a:effectLst/>
                          <a:latin typeface="HarmonyOS Sans SC" panose="00000500000000000000" pitchFamily="2" charset="-122"/>
                          <a:ea typeface="HarmonyOS Sans SC" panose="00000500000000000000" pitchFamily="2" charset="-122"/>
                        </a:rPr>
                        <a:t>抗菌药物</a:t>
                      </a:r>
                      <a:endParaRPr lang="zh-CN" sz="1400" kern="100" dirty="0">
                        <a:solidFill>
                          <a:schemeClr val="bg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algn="ctr">
                        <a:lnSpc>
                          <a:spcPct val="100000"/>
                        </a:lnSpc>
                        <a:spcAft>
                          <a:spcPts val="0"/>
                        </a:spcAft>
                      </a:pPr>
                      <a:r>
                        <a:rPr lang="zh-CN" altLang="en-US" sz="1400" kern="0" dirty="0">
                          <a:solidFill>
                            <a:schemeClr val="bg1"/>
                          </a:solidFill>
                          <a:effectLst/>
                          <a:latin typeface="HarmonyOS Sans SC" panose="00000500000000000000" pitchFamily="2" charset="-122"/>
                          <a:ea typeface="HarmonyOS Sans SC" panose="00000500000000000000" pitchFamily="2" charset="-122"/>
                        </a:rPr>
                        <a:t>株数</a:t>
                      </a:r>
                      <a:endParaRPr lang="zh-CN" sz="1400" kern="100" dirty="0">
                        <a:solidFill>
                          <a:schemeClr val="bg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algn="ctr">
                        <a:lnSpc>
                          <a:spcPct val="100000"/>
                        </a:lnSpc>
                        <a:spcAft>
                          <a:spcPts val="0"/>
                        </a:spcAft>
                      </a:pPr>
                      <a:r>
                        <a:rPr lang="en-US" sz="1400" kern="0" dirty="0">
                          <a:solidFill>
                            <a:schemeClr val="bg1"/>
                          </a:solidFill>
                          <a:effectLst/>
                          <a:latin typeface="HarmonyOS Sans SC" panose="00000500000000000000" pitchFamily="2" charset="-122"/>
                          <a:ea typeface="HarmonyOS Sans SC" panose="00000500000000000000" pitchFamily="2" charset="-122"/>
                        </a:rPr>
                        <a:t>MIC</a:t>
                      </a:r>
                      <a:r>
                        <a:rPr lang="zh-CN" sz="1400" kern="0" dirty="0">
                          <a:solidFill>
                            <a:schemeClr val="bg1"/>
                          </a:solidFill>
                          <a:effectLst/>
                        </a:rPr>
                        <a:t>范围</a:t>
                      </a:r>
                      <a:endParaRPr lang="zh-CN" sz="1400" kern="100" dirty="0">
                        <a:solidFill>
                          <a:schemeClr val="bg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algn="ctr">
                        <a:lnSpc>
                          <a:spcPct val="100000"/>
                        </a:lnSpc>
                        <a:spcAft>
                          <a:spcPts val="0"/>
                        </a:spcAft>
                      </a:pPr>
                      <a:r>
                        <a:rPr lang="en-US" sz="1400" kern="0" dirty="0">
                          <a:solidFill>
                            <a:schemeClr val="bg1"/>
                          </a:solidFill>
                          <a:effectLst/>
                          <a:latin typeface="HarmonyOS Sans SC" panose="00000500000000000000" pitchFamily="2" charset="-122"/>
                          <a:ea typeface="HarmonyOS Sans SC" panose="00000500000000000000" pitchFamily="2" charset="-122"/>
                        </a:rPr>
                        <a:t>MIC</a:t>
                      </a:r>
                      <a:r>
                        <a:rPr lang="en-US" sz="1400" kern="0" baseline="-25000" dirty="0">
                          <a:solidFill>
                            <a:schemeClr val="bg1"/>
                          </a:solidFill>
                          <a:effectLst/>
                        </a:rPr>
                        <a:t>50</a:t>
                      </a:r>
                      <a:endParaRPr lang="zh-CN" sz="1400" kern="100" baseline="-25000" dirty="0">
                        <a:solidFill>
                          <a:schemeClr val="bg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algn="ctr">
                        <a:lnSpc>
                          <a:spcPct val="100000"/>
                        </a:lnSpc>
                        <a:spcAft>
                          <a:spcPts val="0"/>
                        </a:spcAft>
                      </a:pPr>
                      <a:r>
                        <a:rPr lang="en-US" sz="1400" kern="0" dirty="0">
                          <a:solidFill>
                            <a:schemeClr val="bg1"/>
                          </a:solidFill>
                          <a:effectLst/>
                          <a:latin typeface="HarmonyOS Sans SC" panose="00000500000000000000" pitchFamily="2" charset="-122"/>
                          <a:ea typeface="HarmonyOS Sans SC" panose="00000500000000000000" pitchFamily="2" charset="-122"/>
                        </a:rPr>
                        <a:t>MIC</a:t>
                      </a:r>
                      <a:r>
                        <a:rPr lang="en-US" sz="1400" kern="0" baseline="-25000" dirty="0">
                          <a:solidFill>
                            <a:schemeClr val="bg1"/>
                          </a:solidFill>
                          <a:effectLst/>
                        </a:rPr>
                        <a:t>90</a:t>
                      </a:r>
                      <a:endParaRPr lang="zh-CN" sz="1400" kern="100" baseline="-25000" dirty="0">
                        <a:solidFill>
                          <a:schemeClr val="bg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algn="ctr">
                        <a:lnSpc>
                          <a:spcPct val="100000"/>
                        </a:lnSpc>
                        <a:spcAft>
                          <a:spcPts val="0"/>
                        </a:spcAft>
                      </a:pPr>
                      <a:r>
                        <a:rPr lang="zh-CN" sz="1400" kern="0" dirty="0">
                          <a:solidFill>
                            <a:schemeClr val="bg1"/>
                          </a:solidFill>
                          <a:effectLst/>
                          <a:latin typeface="HarmonyOS Sans SC" panose="00000500000000000000" pitchFamily="2" charset="-122"/>
                          <a:ea typeface="HarmonyOS Sans SC" panose="00000500000000000000" pitchFamily="2" charset="-122"/>
                        </a:rPr>
                        <a:t>耐药率</a:t>
                      </a:r>
                      <a:endParaRPr lang="zh-CN" sz="1400" kern="100" dirty="0">
                        <a:solidFill>
                          <a:schemeClr val="bg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algn="ctr">
                        <a:lnSpc>
                          <a:spcPct val="100000"/>
                        </a:lnSpc>
                        <a:spcAft>
                          <a:spcPts val="0"/>
                        </a:spcAft>
                      </a:pPr>
                      <a:r>
                        <a:rPr lang="zh-CN" sz="1400" kern="0" dirty="0">
                          <a:solidFill>
                            <a:schemeClr val="bg1"/>
                          </a:solidFill>
                          <a:effectLst/>
                          <a:latin typeface="HarmonyOS Sans SC" panose="00000500000000000000" pitchFamily="2" charset="-122"/>
                          <a:ea typeface="HarmonyOS Sans SC" panose="00000500000000000000" pitchFamily="2" charset="-122"/>
                        </a:rPr>
                        <a:t>敏感率</a:t>
                      </a:r>
                      <a:endParaRPr lang="zh-CN" sz="1400" kern="100" dirty="0">
                        <a:solidFill>
                          <a:schemeClr val="bg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extLst>
                  <a:ext uri="{0D108BD9-81ED-4DB2-BD59-A6C34878D82A}">
                    <a16:rowId xmlns:a16="http://schemas.microsoft.com/office/drawing/2014/main" val="3452744495"/>
                  </a:ext>
                </a:extLst>
              </a:tr>
              <a:tr h="501779">
                <a:tc rowSpan="3">
                  <a:txBody>
                    <a:bodyPr/>
                    <a:lstStyle/>
                    <a:p>
                      <a:pPr algn="l">
                        <a:spcAft>
                          <a:spcPts val="0"/>
                        </a:spcAft>
                      </a:pPr>
                      <a:r>
                        <a:rPr lang="zh-CN" altLang="en-US" sz="1400" kern="0" dirty="0">
                          <a:solidFill>
                            <a:schemeClr val="tx1"/>
                          </a:solidFill>
                          <a:effectLst/>
                          <a:latin typeface="HarmonyOS Sans SC" panose="00000500000000000000" pitchFamily="2" charset="-122"/>
                          <a:ea typeface="HarmonyOS Sans SC" panose="00000500000000000000" pitchFamily="2" charset="-122"/>
                        </a:rPr>
                        <a:t>鲍曼不动杆菌</a:t>
                      </a:r>
                      <a:endParaRPr lang="zh-CN" altLang="en-US" sz="1400" kern="0" dirty="0">
                        <a:solidFill>
                          <a:schemeClr val="tx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algn="l">
                        <a:spcAft>
                          <a:spcPts val="0"/>
                        </a:spcAft>
                      </a:pPr>
                      <a:r>
                        <a:rPr lang="zh-CN" altLang="en-US" sz="1400" kern="0" dirty="0">
                          <a:solidFill>
                            <a:schemeClr val="tx1"/>
                          </a:solidFill>
                          <a:effectLst/>
                          <a:latin typeface="HarmonyOS Sans SC" panose="00000500000000000000" pitchFamily="2" charset="-122"/>
                          <a:ea typeface="HarmonyOS Sans SC" panose="00000500000000000000" pitchFamily="2" charset="-122"/>
                        </a:rPr>
                        <a:t>舒巴坦</a:t>
                      </a:r>
                      <a:r>
                        <a:rPr lang="en-US" altLang="zh-CN" sz="1400" kern="0" dirty="0">
                          <a:solidFill>
                            <a:schemeClr val="tx1"/>
                          </a:solidFill>
                          <a:effectLst/>
                        </a:rPr>
                        <a:t>-</a:t>
                      </a:r>
                      <a:r>
                        <a:rPr lang="zh-CN" altLang="en-US" sz="1400" kern="0" dirty="0">
                          <a:solidFill>
                            <a:schemeClr val="tx1"/>
                          </a:solidFill>
                          <a:effectLst/>
                        </a:rPr>
                        <a:t>度洛巴坦</a:t>
                      </a:r>
                      <a:endParaRPr lang="zh-CN" altLang="en-US" sz="1400" kern="0" dirty="0">
                        <a:solidFill>
                          <a:schemeClr val="tx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algn="ctr" fontAlgn="ct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676</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marL="0" algn="ctr" defTabSz="914400" rtl="0" eaLnBrk="1" fontAlgn="ctr" latinLnBrk="0" hangingPunct="1"/>
                      <a:r>
                        <a:rPr lang="en-US" altLang="zh-CN" sz="1400" b="0" u="none" strike="noStrike" kern="1200" dirty="0">
                          <a:solidFill>
                            <a:schemeClr val="tx1"/>
                          </a:solidFill>
                          <a:effectLst/>
                          <a:latin typeface="HarmonyOS Sans SC" panose="00000500000000000000" pitchFamily="2" charset="-122"/>
                          <a:ea typeface="HarmonyOS Sans SC" panose="00000500000000000000" pitchFamily="2" charset="-122"/>
                        </a:rPr>
                        <a:t>&lt;=0.015 - &gt;32</a:t>
                      </a:r>
                      <a:endParaRPr lang="en-US" altLang="zh-CN" sz="1400" b="0" i="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1</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4</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3.8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94.2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4093084160"/>
                  </a:ext>
                </a:extLst>
              </a:tr>
              <a:tr h="501779">
                <a:tc vMerge="1">
                  <a:txBody>
                    <a:bodyPr/>
                    <a:lstStyle/>
                    <a:p>
                      <a:pPr algn="l">
                        <a:spcAft>
                          <a:spcPts val="0"/>
                        </a:spcAft>
                      </a:pPr>
                      <a:endParaRPr lang="zh-CN" altLang="en-US" sz="1400" kern="0" dirty="0">
                        <a:solidFill>
                          <a:schemeClr val="tx1">
                            <a:lumMod val="65000"/>
                            <a:lumOff val="3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l">
                        <a:spcAft>
                          <a:spcPts val="0"/>
                        </a:spcAft>
                      </a:pPr>
                      <a:r>
                        <a:rPr lang="zh-CN" altLang="en-US" sz="1400" kern="0" dirty="0">
                          <a:solidFill>
                            <a:schemeClr val="tx1"/>
                          </a:solidFill>
                          <a:effectLst/>
                          <a:latin typeface="HarmonyOS Sans SC" panose="00000500000000000000" pitchFamily="2" charset="-122"/>
                          <a:ea typeface="HarmonyOS Sans SC" panose="00000500000000000000" pitchFamily="2" charset="-122"/>
                        </a:rPr>
                        <a:t>黏菌素</a:t>
                      </a:r>
                      <a:endParaRPr lang="zh-CN" altLang="en-US" sz="1400" kern="0" dirty="0">
                        <a:solidFill>
                          <a:schemeClr val="tx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HarmonyOS Sans SC" panose="00000500000000000000" pitchFamily="2" charset="-122"/>
                          <a:ea typeface="HarmonyOS Sans SC" panose="00000500000000000000" pitchFamily="2" charset="-122"/>
                        </a:rPr>
                        <a:t>676</a:t>
                      </a:r>
                      <a:endParaRPr kumimoji="0" lang="en-US" altLang="zh-CN"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marL="0" algn="ctr" defTabSz="914400" rtl="0" eaLnBrk="1" fontAlgn="ctr" latinLnBrk="0" hangingPunct="1"/>
                      <a:r>
                        <a:rPr lang="en-US" altLang="zh-CN" sz="1400" b="0" u="none" strike="noStrike" kern="1200" dirty="0">
                          <a:solidFill>
                            <a:schemeClr val="tx1"/>
                          </a:solidFill>
                          <a:effectLst/>
                          <a:latin typeface="HarmonyOS Sans SC" panose="00000500000000000000" pitchFamily="2" charset="-122"/>
                          <a:ea typeface="HarmonyOS Sans SC" panose="00000500000000000000" pitchFamily="2" charset="-122"/>
                        </a:rPr>
                        <a:t>0.25 - &gt;8</a:t>
                      </a:r>
                      <a:endParaRPr lang="en-US" altLang="zh-CN" sz="1400" b="0" i="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0.5</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1</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4.0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96.0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73910195"/>
                  </a:ext>
                </a:extLst>
              </a:tr>
              <a:tr h="501779">
                <a:tc vMerge="1">
                  <a:txBody>
                    <a:bodyPr/>
                    <a:lstStyle/>
                    <a:p>
                      <a:pPr algn="l">
                        <a:spcAft>
                          <a:spcPts val="0"/>
                        </a:spcAft>
                      </a:pPr>
                      <a:endParaRPr lang="zh-CN" sz="1400" kern="100" dirty="0">
                        <a:solidFill>
                          <a:schemeClr val="tx1">
                            <a:lumMod val="65000"/>
                            <a:lumOff val="3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lnL w="12700" cmpd="sng">
                      <a:noFill/>
                    </a:lnL>
                    <a:lnR w="12700" cmpd="sng">
                      <a:noFill/>
                    </a:lnR>
                    <a:lnB w="38100" cmpd="sng">
                      <a:noFill/>
                    </a:lnB>
                    <a:lnTlToBr w="12700" cmpd="sng">
                      <a:noFill/>
                      <a:prstDash val="solid"/>
                    </a:lnTlToBr>
                    <a:lnBlToTr w="12700" cmpd="sng">
                      <a:noFill/>
                      <a:prstDash val="solid"/>
                    </a:lnBlToTr>
                    <a:solidFill>
                      <a:schemeClr val="accent1"/>
                    </a:solidFill>
                  </a:tcPr>
                </a:tc>
                <a:tc>
                  <a:txBody>
                    <a:bodyPr/>
                    <a:lstStyle/>
                    <a:p>
                      <a:pPr algn="l">
                        <a:spcAft>
                          <a:spcPts val="0"/>
                        </a:spcAft>
                      </a:pPr>
                      <a:r>
                        <a:rPr lang="zh-CN" sz="1400" kern="0" dirty="0">
                          <a:solidFill>
                            <a:schemeClr val="tx1"/>
                          </a:solidFill>
                          <a:effectLst/>
                          <a:latin typeface="HarmonyOS Sans SC" panose="00000500000000000000" pitchFamily="2" charset="-122"/>
                          <a:ea typeface="HarmonyOS Sans SC" panose="00000500000000000000" pitchFamily="2" charset="-122"/>
                        </a:rPr>
                        <a:t>依拉环素</a:t>
                      </a:r>
                      <a:endParaRPr lang="zh-CN" sz="1400" kern="100" dirty="0">
                        <a:solidFill>
                          <a:schemeClr val="tx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lnL w="12700" cmpd="sng">
                      <a:noFill/>
                    </a:ln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HarmonyOS Sans SC" panose="00000500000000000000" pitchFamily="2" charset="-122"/>
                          <a:ea typeface="HarmonyOS Sans SC" panose="00000500000000000000" pitchFamily="2" charset="-122"/>
                        </a:rPr>
                        <a:t>676</a:t>
                      </a:r>
                      <a:endParaRPr kumimoji="0" lang="en-US" altLang="zh-CN"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marL="0" algn="ctr" defTabSz="914400" rtl="0" eaLnBrk="1" fontAlgn="ctr" latinLnBrk="0" hangingPunct="1"/>
                      <a:r>
                        <a:rPr lang="en-US" altLang="zh-CN" sz="1400" b="0" u="none" strike="noStrike" kern="1200" dirty="0">
                          <a:solidFill>
                            <a:schemeClr val="tx1"/>
                          </a:solidFill>
                          <a:effectLst/>
                          <a:latin typeface="HarmonyOS Sans SC" panose="00000500000000000000" pitchFamily="2" charset="-122"/>
                          <a:ea typeface="HarmonyOS Sans SC" panose="00000500000000000000" pitchFamily="2" charset="-122"/>
                        </a:rPr>
                        <a:t>&lt;=0.06 - 4</a:t>
                      </a:r>
                      <a:endParaRPr lang="en-US" altLang="zh-CN" sz="1400" b="0" i="0" u="none" strike="noStrike"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0.5</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1</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   2.4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97.6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680879510"/>
                  </a:ext>
                </a:extLst>
              </a:tr>
              <a:tr h="501779">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kern="0" dirty="0">
                          <a:solidFill>
                            <a:schemeClr val="tx1"/>
                          </a:solidFill>
                          <a:effectLst/>
                          <a:latin typeface="HarmonyOS Sans SC" panose="00000500000000000000" pitchFamily="2" charset="-122"/>
                          <a:ea typeface="HarmonyOS Sans SC" panose="00000500000000000000" pitchFamily="2" charset="-122"/>
                        </a:rPr>
                        <a:t>碳青霉烯耐药鲍曼不动杆菌</a:t>
                      </a:r>
                      <a:endParaRPr lang="zh-CN" altLang="en-US" sz="1400" kern="0" dirty="0">
                        <a:solidFill>
                          <a:schemeClr val="tx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algn="l">
                        <a:spcAft>
                          <a:spcPts val="0"/>
                        </a:spcAft>
                      </a:pPr>
                      <a:r>
                        <a:rPr lang="zh-CN" altLang="en-US" sz="1400" kern="0" dirty="0">
                          <a:solidFill>
                            <a:schemeClr val="tx1"/>
                          </a:solidFill>
                          <a:effectLst/>
                          <a:latin typeface="HarmonyOS Sans SC" panose="00000500000000000000" pitchFamily="2" charset="-122"/>
                          <a:ea typeface="HarmonyOS Sans SC" panose="00000500000000000000" pitchFamily="2" charset="-122"/>
                        </a:rPr>
                        <a:t>舒巴坦</a:t>
                      </a:r>
                      <a:r>
                        <a:rPr lang="en-US" altLang="zh-CN" sz="1400" kern="0" dirty="0">
                          <a:solidFill>
                            <a:schemeClr val="tx1"/>
                          </a:solidFill>
                          <a:effectLst/>
                        </a:rPr>
                        <a:t>-</a:t>
                      </a:r>
                      <a:r>
                        <a:rPr lang="zh-CN" altLang="en-US" sz="1400" kern="0" dirty="0">
                          <a:solidFill>
                            <a:schemeClr val="tx1"/>
                          </a:solidFill>
                          <a:effectLst/>
                        </a:rPr>
                        <a:t>度洛巴坦</a:t>
                      </a:r>
                      <a:endParaRPr lang="zh-CN" altLang="en-US" sz="1400" kern="0" dirty="0">
                        <a:solidFill>
                          <a:schemeClr val="tx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HarmonyOS Sans SC" panose="00000500000000000000" pitchFamily="2" charset="-122"/>
                          <a:ea typeface="HarmonyOS Sans SC" panose="00000500000000000000" pitchFamily="2" charset="-122"/>
                        </a:rPr>
                        <a:t>419</a:t>
                      </a:r>
                      <a:endParaRPr kumimoji="0" lang="en-US" altLang="zh-CN"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u="none" strike="noStrike" kern="1200" cap="none" spc="0" normalizeH="0" baseline="0" dirty="0">
                          <a:ln>
                            <a:noFill/>
                          </a:ln>
                          <a:solidFill>
                            <a:schemeClr val="tx1"/>
                          </a:solidFill>
                          <a:effectLst/>
                          <a:uLnTx/>
                          <a:uFillTx/>
                          <a:latin typeface="HarmonyOS Sans SC" panose="00000500000000000000" pitchFamily="2" charset="-122"/>
                          <a:ea typeface="HarmonyOS Sans SC" panose="00000500000000000000" pitchFamily="2" charset="-122"/>
                        </a:rPr>
                        <a:t>0.25 - &gt;32</a:t>
                      </a:r>
                      <a:endParaRPr kumimoji="0" lang="en-US" altLang="zh-CN" sz="1400" b="0" i="0" u="none" strike="noStrike" kern="1200" cap="none" spc="0" normalizeH="0" baseline="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1</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4</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4.8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92.1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198324011"/>
                  </a:ext>
                </a:extLst>
              </a:tr>
              <a:tr h="501779">
                <a:tc vMerge="1">
                  <a:txBody>
                    <a:bodyPr/>
                    <a:lstStyle/>
                    <a:p>
                      <a:pPr algn="l">
                        <a:spcAft>
                          <a:spcPts val="0"/>
                        </a:spcAft>
                      </a:pPr>
                      <a:endParaRPr lang="zh-CN" sz="1400" kern="100" dirty="0">
                        <a:solidFill>
                          <a:schemeClr val="tx1">
                            <a:lumMod val="65000"/>
                            <a:lumOff val="3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lnL w="12700" cmpd="sng">
                      <a:noFill/>
                    </a:lnL>
                    <a:lnR w="12700" cmpd="sng">
                      <a:noFill/>
                    </a:lnR>
                    <a:lnT w="38100" cmpd="sng">
                      <a:noFill/>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CN" altLang="en-US" sz="1400" kern="0" dirty="0">
                          <a:solidFill>
                            <a:schemeClr val="tx1"/>
                          </a:solidFill>
                          <a:effectLst/>
                          <a:latin typeface="HarmonyOS Sans SC" panose="00000500000000000000" pitchFamily="2" charset="-122"/>
                          <a:ea typeface="HarmonyOS Sans SC" panose="00000500000000000000" pitchFamily="2" charset="-122"/>
                        </a:rPr>
                        <a:t>黏菌素</a:t>
                      </a:r>
                      <a:endParaRPr lang="zh-CN" altLang="en-US" sz="1400" kern="0" dirty="0">
                        <a:solidFill>
                          <a:schemeClr val="tx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HarmonyOS Sans SC" panose="00000500000000000000" pitchFamily="2" charset="-122"/>
                          <a:ea typeface="HarmonyOS Sans SC" panose="00000500000000000000" pitchFamily="2" charset="-122"/>
                        </a:rPr>
                        <a:t>419</a:t>
                      </a:r>
                      <a:endParaRPr kumimoji="0" lang="en-US" altLang="zh-CN"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u="none" strike="noStrike" kern="1200" cap="none" spc="0" normalizeH="0" baseline="0" dirty="0">
                          <a:ln>
                            <a:noFill/>
                          </a:ln>
                          <a:solidFill>
                            <a:schemeClr val="tx1"/>
                          </a:solidFill>
                          <a:effectLst/>
                          <a:uLnTx/>
                          <a:uFillTx/>
                          <a:latin typeface="HarmonyOS Sans SC" panose="00000500000000000000" pitchFamily="2" charset="-122"/>
                          <a:ea typeface="HarmonyOS Sans SC" panose="00000500000000000000" pitchFamily="2" charset="-122"/>
                        </a:rPr>
                        <a:t>0.25 - &gt;8</a:t>
                      </a:r>
                      <a:endParaRPr kumimoji="0" lang="en-US" altLang="zh-CN" sz="1400" b="0" i="0" u="none" strike="noStrike" kern="1200" cap="none" spc="0" normalizeH="0" baseline="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0.5</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1</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3.8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96.2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2654119089"/>
                  </a:ext>
                </a:extLst>
              </a:tr>
              <a:tr h="501779">
                <a:tc vMerge="1">
                  <a:txBody>
                    <a:bodyPr/>
                    <a:lstStyle/>
                    <a:p>
                      <a:pPr algn="l">
                        <a:spcAft>
                          <a:spcPts val="0"/>
                        </a:spcAft>
                      </a:pPr>
                      <a:endParaRPr lang="zh-CN" sz="1400" kern="100" dirty="0">
                        <a:solidFill>
                          <a:schemeClr val="tx1">
                            <a:lumMod val="65000"/>
                            <a:lumOff val="35000"/>
                          </a:schemeClr>
                        </a:solidFill>
                        <a:effectLst/>
                        <a:latin typeface="Calibri" panose="020F0502020204030204" pitchFamily="34" charset="0"/>
                        <a:ea typeface="微软雅黑" panose="020B0503020204020204" pitchFamily="34" charset="-122"/>
                        <a:cs typeface="Calibri" panose="020F0502020204030204" pitchFamily="34" charset="0"/>
                      </a:endParaRPr>
                    </a:p>
                  </a:txBody>
                  <a:tcPr marL="68580" marR="68580" marT="0" marB="0" anchor="ctr">
                    <a:lnL w="12700" cmpd="sng">
                      <a:noFill/>
                    </a:lnL>
                    <a:lnR w="12700" cmpd="sng">
                      <a:noFill/>
                    </a:lnR>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0"/>
                        </a:spcAft>
                      </a:pPr>
                      <a:r>
                        <a:rPr lang="zh-CN" sz="1400" kern="0" dirty="0">
                          <a:solidFill>
                            <a:schemeClr val="tx1"/>
                          </a:solidFill>
                          <a:effectLst/>
                          <a:latin typeface="HarmonyOS Sans SC" panose="00000500000000000000" pitchFamily="2" charset="-122"/>
                          <a:ea typeface="HarmonyOS Sans SC" panose="00000500000000000000" pitchFamily="2" charset="-122"/>
                        </a:rPr>
                        <a:t>依拉环素</a:t>
                      </a:r>
                      <a:endParaRPr lang="zh-CN" sz="1400" kern="100" dirty="0">
                        <a:solidFill>
                          <a:schemeClr val="tx1"/>
                        </a:solidFill>
                        <a:effectLst/>
                        <a:latin typeface="Calibri" panose="020F0502020204030204" pitchFamily="34" charset="0"/>
                        <a:ea typeface="HarmonyOS Sans SC" panose="00000500000000000000" pitchFamily="2" charset="-122"/>
                        <a:cs typeface="Calibri" panose="020F0502020204030204" pitchFamily="34" charset="0"/>
                      </a:endParaRPr>
                    </a:p>
                  </a:txBody>
                  <a:tcPr marL="68580" marR="68580" marT="0" marB="0" anchor="ctr">
                    <a:lnL w="12700" cmpd="sng">
                      <a:noFill/>
                    </a:lnL>
                  </a:tcP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u="none" strike="noStrike" kern="1200" cap="none" spc="0" normalizeH="0" baseline="0" noProof="0" dirty="0">
                          <a:ln>
                            <a:noFill/>
                          </a:ln>
                          <a:solidFill>
                            <a:schemeClr val="tx1"/>
                          </a:solidFill>
                          <a:effectLst/>
                          <a:uLnTx/>
                          <a:uFillTx/>
                          <a:latin typeface="HarmonyOS Sans SC" panose="00000500000000000000" pitchFamily="2" charset="-122"/>
                          <a:ea typeface="HarmonyOS Sans SC" panose="00000500000000000000" pitchFamily="2" charset="-122"/>
                        </a:rPr>
                        <a:t>419</a:t>
                      </a:r>
                      <a:endParaRPr kumimoji="0" lang="en-US" altLang="zh-CN" sz="1400" b="0" i="0" u="none" strike="noStrike" kern="1200" cap="none" spc="0" normalizeH="0" baseline="0" noProof="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defRPr/>
                      </a:pPr>
                      <a:r>
                        <a:rPr kumimoji="0" lang="en-US" altLang="zh-CN" sz="1400" b="0" u="none" strike="noStrike" kern="1200" cap="none" spc="0" normalizeH="0" baseline="0" dirty="0">
                          <a:ln>
                            <a:noFill/>
                          </a:ln>
                          <a:solidFill>
                            <a:schemeClr val="tx1"/>
                          </a:solidFill>
                          <a:effectLst/>
                          <a:uLnTx/>
                          <a:uFillTx/>
                          <a:latin typeface="HarmonyOS Sans SC" panose="00000500000000000000" pitchFamily="2" charset="-122"/>
                          <a:ea typeface="HarmonyOS Sans SC" panose="00000500000000000000" pitchFamily="2" charset="-122"/>
                        </a:rPr>
                        <a:t>&lt;=0.06 - 2</a:t>
                      </a:r>
                      <a:endParaRPr kumimoji="0" lang="en-US" altLang="zh-CN" sz="1400" b="0" i="0" u="none" strike="noStrike" kern="1200" cap="none" spc="0" normalizeH="0" baseline="0" dirty="0">
                        <a:ln>
                          <a:noFill/>
                        </a:ln>
                        <a:solidFill>
                          <a:schemeClr val="tx1"/>
                        </a:solidFill>
                        <a:effectLst/>
                        <a:uLnTx/>
                        <a:uFillTx/>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0.5</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1</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   3.6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tc>
                  <a:txBody>
                    <a:bodyPr/>
                    <a:lstStyle/>
                    <a:p>
                      <a:pPr algn="ctr" fontAlgn="ctr">
                        <a:buNone/>
                      </a:pPr>
                      <a:r>
                        <a:rPr lang="en-US" altLang="zh-CN" sz="1400" b="0" u="none" strike="noStrike" dirty="0">
                          <a:solidFill>
                            <a:schemeClr val="tx1"/>
                          </a:solidFill>
                          <a:effectLst/>
                          <a:latin typeface="HarmonyOS Sans SC" panose="00000500000000000000" pitchFamily="2" charset="-122"/>
                          <a:ea typeface="HarmonyOS Sans SC" panose="00000500000000000000" pitchFamily="2" charset="-122"/>
                        </a:rPr>
                        <a:t>96.4 </a:t>
                      </a:r>
                      <a:endParaRPr lang="en-US" altLang="zh-CN" sz="1400" b="0" i="0" u="none" strike="noStrike"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9525" marR="9525" marT="9525" marB="0" anchor="ctr"/>
                </a:tc>
                <a:extLst>
                  <a:ext uri="{0D108BD9-81ED-4DB2-BD59-A6C34878D82A}">
                    <a16:rowId xmlns:a16="http://schemas.microsoft.com/office/drawing/2014/main" val="1440770469"/>
                  </a:ext>
                </a:extLst>
              </a:tr>
            </a:tbl>
          </a:graphicData>
        </a:graphic>
      </p:graphicFrame>
      <p:grpSp>
        <p:nvGrpSpPr>
          <p:cNvPr id="64" name="组合 63">
            <a:extLst>
              <a:ext uri="{FF2B5EF4-FFF2-40B4-BE49-F238E27FC236}">
                <a16:creationId xmlns:a16="http://schemas.microsoft.com/office/drawing/2014/main" id="{64852787-B9DB-8C6D-5DF2-3F2AF2DD621A}"/>
              </a:ext>
            </a:extLst>
          </p:cNvPr>
          <p:cNvGrpSpPr>
            <a:grpSpLocks/>
          </p:cNvGrpSpPr>
          <p:nvPr/>
        </p:nvGrpSpPr>
        <p:grpSpPr>
          <a:xfrm>
            <a:off x="368300" y="923475"/>
            <a:ext cx="11455400" cy="793382"/>
            <a:chOff x="577811" y="1885480"/>
            <a:chExt cx="21552289" cy="1799721"/>
          </a:xfrm>
        </p:grpSpPr>
        <p:sp>
          <p:nvSpPr>
            <p:cNvPr id="65" name="矩形: 圆角 64">
              <a:extLst>
                <a:ext uri="{FF2B5EF4-FFF2-40B4-BE49-F238E27FC236}">
                  <a16:creationId xmlns:a16="http://schemas.microsoft.com/office/drawing/2014/main" id="{7AB087E9-197E-A066-A7C4-CFB32E16484E}"/>
                </a:ext>
              </a:extLst>
            </p:cNvPr>
            <p:cNvSpPr/>
            <p:nvPr/>
          </p:nvSpPr>
          <p:spPr>
            <a:xfrm rot="16200000">
              <a:off x="10454096" y="-7990804"/>
              <a:ext cx="1799720" cy="21552288"/>
            </a:xfrm>
            <a:prstGeom prst="roundRect">
              <a:avLst>
                <a:gd name="adj" fmla="val 0"/>
              </a:avLst>
            </a:prstGeom>
            <a:gradFill>
              <a:gsLst>
                <a:gs pos="0">
                  <a:schemeClr val="accent1">
                    <a:alpha val="5000"/>
                  </a:schemeClr>
                </a:gs>
                <a:gs pos="100000">
                  <a:schemeClr val="accent1">
                    <a:alpha val="0"/>
                  </a:schemeClr>
                </a:gs>
              </a:gsLst>
              <a:lin ang="5400000" scaled="0"/>
            </a:gradFill>
            <a:ln w="25400"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66" name="矩形: 圆角 65">
              <a:extLst>
                <a:ext uri="{FF2B5EF4-FFF2-40B4-BE49-F238E27FC236}">
                  <a16:creationId xmlns:a16="http://schemas.microsoft.com/office/drawing/2014/main" id="{48C150D9-7584-C951-8EF0-2C22B0534A4E}"/>
                </a:ext>
              </a:extLst>
            </p:cNvPr>
            <p:cNvSpPr/>
            <p:nvPr/>
          </p:nvSpPr>
          <p:spPr>
            <a:xfrm rot="16200000">
              <a:off x="-285706" y="2750551"/>
              <a:ext cx="1798167" cy="71134"/>
            </a:xfrm>
            <a:prstGeom prst="roundRect">
              <a:avLst>
                <a:gd name="adj" fmla="val 0"/>
              </a:avLst>
            </a:prstGeom>
            <a:solidFill>
              <a:schemeClr val="accent1"/>
            </a:solidFill>
            <a:ln w="25400" cap="flat" cmpd="sng" algn="ctr">
              <a:noFill/>
              <a:prstDash val="solid"/>
            </a:ln>
            <a:effectLst/>
            <a:extLst>
              <a:ext uri="{91240B29-F687-4F45-9708-019B960494DF}">
                <a14:hiddenLine xmlns:a14="http://schemas.microsoft.com/office/drawing/2010/main" w="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grpSp>
      <p:sp>
        <p:nvSpPr>
          <p:cNvPr id="67" name="文本框 66">
            <a:extLst>
              <a:ext uri="{FF2B5EF4-FFF2-40B4-BE49-F238E27FC236}">
                <a16:creationId xmlns:a16="http://schemas.microsoft.com/office/drawing/2014/main" id="{8838C84E-9CEF-3131-C12D-8E56FA9F8FAF}"/>
              </a:ext>
            </a:extLst>
          </p:cNvPr>
          <p:cNvSpPr txBox="1">
            <a:spLocks/>
          </p:cNvSpPr>
          <p:nvPr/>
        </p:nvSpPr>
        <p:spPr>
          <a:xfrm>
            <a:off x="371475" y="1026624"/>
            <a:ext cx="11449050" cy="587084"/>
          </a:xfrm>
          <a:prstGeom prst="rect">
            <a:avLst/>
          </a:prstGeom>
          <a:noFill/>
        </p:spPr>
        <p:txBody>
          <a:bodyPr wrap="square" lIns="91440" tIns="45720" rIns="91440" bIns="45720">
            <a:spAutoFit/>
          </a:bodyPr>
          <a:lstStyle/>
          <a:p>
            <a:pPr marL="285750" indent="-285750" algn="just">
              <a:lnSpc>
                <a:spcPct val="120000"/>
              </a:lnSpc>
              <a:buFont typeface="Wingdings" panose="05000000000000000000" pitchFamily="2" charset="2"/>
              <a:buChar char="Ø"/>
            </a:pP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CHINET</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监测网每年定期收集菌株，采用标准的肉汤微量稀释法测定细菌对抗菌药物的敏感性，包括抗菌新药，补充和完善常规耐药监测数据。</a:t>
            </a:r>
          </a:p>
          <a:p>
            <a:pPr marL="285750" indent="-285750" algn="just">
              <a:lnSpc>
                <a:spcPct val="120000"/>
              </a:lnSpc>
              <a:buFont typeface="Wingdings" panose="05000000000000000000" pitchFamily="2" charset="2"/>
              <a:buChar char="Ø"/>
            </a:pP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鲍曼不动杆菌对亚胺培南和美罗培南的耐药率均为</a:t>
            </a:r>
            <a:r>
              <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59.4%</a:t>
            </a:r>
            <a:r>
              <a:rPr lang="zh-CN" altLang="en-US"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rPr>
              <a:t>。</a:t>
            </a:r>
            <a:endParaRPr lang="en-US" altLang="zh-CN" sz="1400" dirty="0">
              <a:latin typeface="Arial" panose="020B0604020202020204" pitchFamily="34" charset="0"/>
              <a:ea typeface="HarmonyOS Sans SC" panose="00000500000000000000" pitchFamily="2" charset="-122"/>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405922623"/>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CD426-56B0-ABDC-F35F-E79694FC1422}"/>
            </a:ext>
          </a:extLst>
        </p:cNvPr>
        <p:cNvGrpSpPr/>
        <p:nvPr/>
      </p:nvGrpSpPr>
      <p:grpSpPr>
        <a:xfrm>
          <a:off x="0" y="0"/>
          <a:ext cx="0" cy="0"/>
          <a:chOff x="0" y="0"/>
          <a:chExt cx="0" cy="0"/>
        </a:xfrm>
      </p:grpSpPr>
      <p:pic>
        <p:nvPicPr>
          <p:cNvPr id="16" name="图片 15" descr="背景图案&#10;&#10;描述已自动生成">
            <a:extLst>
              <a:ext uri="{FF2B5EF4-FFF2-40B4-BE49-F238E27FC236}">
                <a16:creationId xmlns:a16="http://schemas.microsoft.com/office/drawing/2014/main" id="{CD54B443-BFD1-C50D-A891-CD92778C15F2}"/>
              </a:ext>
            </a:extLst>
          </p:cNvPr>
          <p:cNvPicPr>
            <a:picLocks noChangeAspect="1"/>
          </p:cNvPicPr>
          <p:nvPr/>
        </p:nvPicPr>
        <p:blipFill>
          <a:blip r:embed="rId3">
            <a:duotone>
              <a:prstClr val="black"/>
              <a:schemeClr val="accent1">
                <a:tint val="45000"/>
                <a:satMod val="400000"/>
              </a:schemeClr>
            </a:duotone>
          </a:blip>
          <a:stretch>
            <a:fillRect/>
          </a:stretch>
        </p:blipFill>
        <p:spPr>
          <a:xfrm>
            <a:off x="1547129" y="4492254"/>
            <a:ext cx="4947347" cy="630659"/>
          </a:xfrm>
          <a:prstGeom prst="rect">
            <a:avLst/>
          </a:prstGeom>
        </p:spPr>
      </p:pic>
      <p:pic>
        <p:nvPicPr>
          <p:cNvPr id="14" name="图片 13" descr="背景图案&#10;&#10;描述已自动生成">
            <a:extLst>
              <a:ext uri="{FF2B5EF4-FFF2-40B4-BE49-F238E27FC236}">
                <a16:creationId xmlns:a16="http://schemas.microsoft.com/office/drawing/2014/main" id="{975BF09A-65EB-10BE-634F-4346A3574B8A}"/>
              </a:ext>
            </a:extLst>
          </p:cNvPr>
          <p:cNvPicPr>
            <a:picLocks noChangeAspect="1"/>
          </p:cNvPicPr>
          <p:nvPr/>
        </p:nvPicPr>
        <p:blipFill>
          <a:blip r:embed="rId3">
            <a:duotone>
              <a:prstClr val="black"/>
              <a:schemeClr val="accent1">
                <a:tint val="45000"/>
                <a:satMod val="400000"/>
              </a:schemeClr>
            </a:duotone>
          </a:blip>
          <a:stretch>
            <a:fillRect/>
          </a:stretch>
        </p:blipFill>
        <p:spPr>
          <a:xfrm>
            <a:off x="2165131" y="3516559"/>
            <a:ext cx="4947347" cy="630659"/>
          </a:xfrm>
          <a:prstGeom prst="rect">
            <a:avLst/>
          </a:prstGeom>
        </p:spPr>
      </p:pic>
      <p:pic>
        <p:nvPicPr>
          <p:cNvPr id="9" name="图片 8" descr="背景图案&#10;&#10;描述已自动生成">
            <a:extLst>
              <a:ext uri="{FF2B5EF4-FFF2-40B4-BE49-F238E27FC236}">
                <a16:creationId xmlns:a16="http://schemas.microsoft.com/office/drawing/2014/main" id="{DE1CFEA8-99E7-10E9-B26C-50CD39B9BA97}"/>
              </a:ext>
            </a:extLst>
          </p:cNvPr>
          <p:cNvPicPr>
            <a:picLocks noChangeAspect="1"/>
          </p:cNvPicPr>
          <p:nvPr/>
        </p:nvPicPr>
        <p:blipFill>
          <a:blip r:embed="rId3">
            <a:duotone>
              <a:prstClr val="black"/>
              <a:schemeClr val="accent1">
                <a:tint val="45000"/>
                <a:satMod val="400000"/>
              </a:schemeClr>
            </a:duotone>
          </a:blip>
          <a:stretch>
            <a:fillRect/>
          </a:stretch>
        </p:blipFill>
        <p:spPr>
          <a:xfrm>
            <a:off x="1547129" y="2540864"/>
            <a:ext cx="4947347" cy="630659"/>
          </a:xfrm>
          <a:prstGeom prst="rect">
            <a:avLst/>
          </a:prstGeom>
        </p:spPr>
      </p:pic>
      <p:sp>
        <p:nvSpPr>
          <p:cNvPr id="13" name="文本框 12">
            <a:extLst>
              <a:ext uri="{FF2B5EF4-FFF2-40B4-BE49-F238E27FC236}">
                <a16:creationId xmlns:a16="http://schemas.microsoft.com/office/drawing/2014/main" id="{A3488DD7-1A09-8E62-C0F6-471D46A4A063}"/>
              </a:ext>
            </a:extLst>
          </p:cNvPr>
          <p:cNvSpPr txBox="1"/>
          <p:nvPr/>
        </p:nvSpPr>
        <p:spPr>
          <a:xfrm>
            <a:off x="895451" y="2533028"/>
            <a:ext cx="697627"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3600" b="1" i="1" u="none" strike="noStrike" kern="1200" cap="none" spc="0" normalizeH="0" baseline="0" noProof="0" dirty="0">
                <a:ln>
                  <a:noFill/>
                </a:ln>
                <a:solidFill>
                  <a:srgbClr val="7F7F7F"/>
                </a:solidFill>
                <a:effectLst/>
                <a:uLnTx/>
                <a:uFillTx/>
                <a:latin typeface="Arial" panose="020B0604020202020204" pitchFamily="34" charset="0"/>
                <a:ea typeface="HarmonyOS Sans SC" panose="00000500000000000000" pitchFamily="2" charset="-122"/>
                <a:cs typeface="+mn-ea"/>
                <a:sym typeface="Arial" panose="020B0604020202020204" pitchFamily="34" charset="0"/>
              </a:rPr>
              <a:t>01</a:t>
            </a:r>
            <a:endParaRPr kumimoji="1" lang="zh-CN" altLang="en-US" sz="3600" b="1" i="1" u="none" strike="noStrike" kern="1200" cap="none" spc="0" normalizeH="0" baseline="0" noProof="0" dirty="0">
              <a:ln>
                <a:noFill/>
              </a:ln>
              <a:solidFill>
                <a:srgbClr val="7F7F7F"/>
              </a:solidFill>
              <a:effectLst/>
              <a:uLnTx/>
              <a:uFillTx/>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15" name="文本框 14">
            <a:extLst>
              <a:ext uri="{FF2B5EF4-FFF2-40B4-BE49-F238E27FC236}">
                <a16:creationId xmlns:a16="http://schemas.microsoft.com/office/drawing/2014/main" id="{C19B7744-2249-7702-9CA0-BA49D444AC07}"/>
              </a:ext>
            </a:extLst>
          </p:cNvPr>
          <p:cNvSpPr txBox="1"/>
          <p:nvPr/>
        </p:nvSpPr>
        <p:spPr>
          <a:xfrm>
            <a:off x="1513453" y="3508723"/>
            <a:ext cx="697627" cy="646331"/>
          </a:xfrm>
          <a:prstGeom prst="rect">
            <a:avLst/>
          </a:prstGeom>
          <a:noFill/>
        </p:spPr>
        <p:txBody>
          <a:bodyPr wrap="none" rtlCol="0">
            <a:spAutoFit/>
          </a:bodyPr>
          <a:lstStyle/>
          <a:p>
            <a:pPr defTabSz="914400">
              <a:defRPr/>
            </a:pPr>
            <a:r>
              <a:rPr lang="en-US" altLang="zh-CN" sz="3600" b="1" i="1" dirty="0">
                <a:gradFill flip="none" rotWithShape="1">
                  <a:gsLst>
                    <a:gs pos="0">
                      <a:srgbClr val="FEEED5"/>
                    </a:gs>
                    <a:gs pos="100000">
                      <a:srgbClr val="FFCC99"/>
                    </a:gs>
                  </a:gsLst>
                  <a:lin ang="0" scaled="1"/>
                  <a:tileRect/>
                </a:gradFill>
                <a:latin typeface="Arial" panose="020B0604020202020204" pitchFamily="34" charset="0"/>
                <a:ea typeface="HarmonyOS Sans SC" panose="00000500000000000000" pitchFamily="2" charset="-122"/>
                <a:sym typeface="Arial" panose="020B0604020202020204" pitchFamily="34" charset="0"/>
              </a:rPr>
              <a:t>02</a:t>
            </a:r>
            <a:endParaRPr lang="zh-CN" altLang="en-US" sz="3600" b="1" i="1" dirty="0">
              <a:gradFill flip="none" rotWithShape="1">
                <a:gsLst>
                  <a:gs pos="0">
                    <a:srgbClr val="FEEED5"/>
                  </a:gs>
                  <a:gs pos="100000">
                    <a:srgbClr val="FFCC99"/>
                  </a:gs>
                </a:gsLst>
                <a:lin ang="0" scaled="1"/>
                <a:tileRect/>
              </a:gradFill>
              <a:latin typeface="Arial" panose="020B0604020202020204" pitchFamily="34" charset="0"/>
              <a:ea typeface="HarmonyOS Sans SC" panose="00000500000000000000" pitchFamily="2" charset="-122"/>
              <a:sym typeface="Arial" panose="020B0604020202020204" pitchFamily="34" charset="0"/>
            </a:endParaRPr>
          </a:p>
        </p:txBody>
      </p:sp>
      <p:sp>
        <p:nvSpPr>
          <p:cNvPr id="17" name="文本框 16">
            <a:extLst>
              <a:ext uri="{FF2B5EF4-FFF2-40B4-BE49-F238E27FC236}">
                <a16:creationId xmlns:a16="http://schemas.microsoft.com/office/drawing/2014/main" id="{B6720418-D44E-664F-66C8-0F1AE4CA3513}"/>
              </a:ext>
            </a:extLst>
          </p:cNvPr>
          <p:cNvSpPr txBox="1"/>
          <p:nvPr/>
        </p:nvSpPr>
        <p:spPr>
          <a:xfrm>
            <a:off x="895451" y="4484418"/>
            <a:ext cx="697627" cy="646331"/>
          </a:xfrm>
          <a:prstGeom prst="rect">
            <a:avLst/>
          </a:prstGeom>
          <a:noFill/>
        </p:spPr>
        <p:txBody>
          <a:bodyPr wrap="none" rtlCol="0">
            <a:spAutoFit/>
          </a:bodyPr>
          <a:lstStyle/>
          <a:p>
            <a:pPr defTabSz="914400">
              <a:defRPr/>
            </a:pPr>
            <a:r>
              <a:rPr kumimoji="1" lang="en-US" altLang="zh-CN" sz="3600" b="1" i="1" dirty="0">
                <a:solidFill>
                  <a:srgbClr val="7F7F7F"/>
                </a:solidFill>
                <a:latin typeface="Arial" panose="020B0604020202020204" pitchFamily="34" charset="0"/>
                <a:ea typeface="HarmonyOS Sans SC" panose="00000500000000000000" pitchFamily="2" charset="-122"/>
                <a:cs typeface="+mn-ea"/>
                <a:sym typeface="Arial" panose="020B0604020202020204" pitchFamily="34" charset="0"/>
              </a:rPr>
              <a:t>03</a:t>
            </a:r>
            <a:endParaRPr kumimoji="1" lang="zh-CN" altLang="en-US" sz="3600" b="1" i="1" dirty="0">
              <a:solidFill>
                <a:srgbClr val="7F7F7F"/>
              </a:solidFill>
              <a:latin typeface="Arial" panose="020B0604020202020204" pitchFamily="34" charset="0"/>
              <a:ea typeface="HarmonyOS Sans SC" panose="00000500000000000000" pitchFamily="2"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B06089EB-5A8D-5439-388A-7ACEC046310D}"/>
              </a:ext>
            </a:extLst>
          </p:cNvPr>
          <p:cNvSpPr txBox="1"/>
          <p:nvPr/>
        </p:nvSpPr>
        <p:spPr>
          <a:xfrm>
            <a:off x="1949743" y="2656138"/>
            <a:ext cx="5057795" cy="400110"/>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rgbClr val="7F7F7F"/>
                </a:solidFill>
                <a:uLnTx/>
                <a:uFillTx/>
                <a:latin typeface="Arial" panose="020B0604020202020204" pitchFamily="34" charset="0"/>
                <a:ea typeface="HarmonyOS Sans SC" panose="00000500000000000000" pitchFamily="2" charset="-122"/>
                <a:cs typeface="+mn-ea"/>
                <a:sym typeface="Arial" panose="020B0604020202020204" pitchFamily="34" charset="0"/>
              </a:rPr>
              <a:t>鲍曼不动杆菌的耐药现状和药物选择新希望</a:t>
            </a:r>
          </a:p>
        </p:txBody>
      </p:sp>
      <p:sp>
        <p:nvSpPr>
          <p:cNvPr id="3" name="文本框 2">
            <a:extLst>
              <a:ext uri="{FF2B5EF4-FFF2-40B4-BE49-F238E27FC236}">
                <a16:creationId xmlns:a16="http://schemas.microsoft.com/office/drawing/2014/main" id="{1F4F411C-A170-F085-8483-DE9CDFE26FCD}"/>
              </a:ext>
            </a:extLst>
          </p:cNvPr>
          <p:cNvSpPr txBox="1"/>
          <p:nvPr/>
        </p:nvSpPr>
        <p:spPr>
          <a:xfrm>
            <a:off x="2567745" y="3631833"/>
            <a:ext cx="7649851" cy="400110"/>
          </a:xfrm>
          <a:prstGeom prst="rect">
            <a:avLst/>
          </a:prstGeom>
          <a:solidFill>
            <a:schemeClr val="tx2">
              <a:alpha val="45000"/>
            </a:schemeClr>
          </a:solidFill>
          <a:effectLst>
            <a:softEdge rad="88900"/>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gradFill flip="none" rotWithShape="1">
                  <a:gsLst>
                    <a:gs pos="0">
                      <a:srgbClr val="FEEED5"/>
                    </a:gs>
                    <a:gs pos="100000">
                      <a:srgbClr val="FFCC99"/>
                    </a:gs>
                  </a:gsLst>
                  <a:lin ang="0" scaled="1"/>
                  <a:tileRect/>
                </a:gradFill>
                <a:effectLst/>
                <a:uLnTx/>
                <a:uFillTx/>
                <a:latin typeface="Arial" panose="020B0604020202020204" pitchFamily="34" charset="0"/>
                <a:ea typeface="HarmonyOS Sans SC" panose="00000500000000000000" pitchFamily="2" charset="-122"/>
                <a:sym typeface="Arial" panose="020B0604020202020204" pitchFamily="34" charset="0"/>
              </a:rPr>
              <a:t>舒巴坦</a:t>
            </a:r>
            <a:r>
              <a:rPr kumimoji="0" lang="en-US" altLang="zh-CN" sz="2000" i="0" u="none" strike="noStrike" kern="1200" cap="none" spc="0" normalizeH="0" baseline="0" noProof="0" dirty="0">
                <a:ln>
                  <a:noFill/>
                </a:ln>
                <a:gradFill flip="none" rotWithShape="1">
                  <a:gsLst>
                    <a:gs pos="0">
                      <a:srgbClr val="FEEED5"/>
                    </a:gs>
                    <a:gs pos="100000">
                      <a:srgbClr val="FFCC99"/>
                    </a:gs>
                  </a:gsLst>
                  <a:lin ang="0" scaled="1"/>
                  <a:tileRect/>
                </a:gradFill>
                <a:effectLst/>
                <a:uLnTx/>
                <a:uFillTx/>
                <a:latin typeface="Arial" panose="020B0604020202020204" pitchFamily="34" charset="0"/>
                <a:ea typeface="HarmonyOS Sans SC" panose="00000500000000000000" pitchFamily="2" charset="-122"/>
                <a:sym typeface="Arial" panose="020B0604020202020204" pitchFamily="34" charset="0"/>
              </a:rPr>
              <a:t>-</a:t>
            </a:r>
            <a:r>
              <a:rPr kumimoji="0" lang="zh-CN" altLang="en-US" sz="2000" i="0" u="none" strike="noStrike" kern="1200" cap="none" spc="0" normalizeH="0" baseline="0" noProof="0" dirty="0">
                <a:ln>
                  <a:noFill/>
                </a:ln>
                <a:gradFill flip="none" rotWithShape="1">
                  <a:gsLst>
                    <a:gs pos="0">
                      <a:srgbClr val="FEEED5"/>
                    </a:gs>
                    <a:gs pos="100000">
                      <a:srgbClr val="FFCC99"/>
                    </a:gs>
                  </a:gsLst>
                  <a:lin ang="0" scaled="1"/>
                  <a:tileRect/>
                </a:gradFill>
                <a:effectLst/>
                <a:uLnTx/>
                <a:uFillTx/>
                <a:latin typeface="Arial" panose="020B0604020202020204" pitchFamily="34" charset="0"/>
                <a:ea typeface="HarmonyOS Sans SC" panose="00000500000000000000" pitchFamily="2" charset="-122"/>
                <a:sym typeface="Arial" panose="020B0604020202020204" pitchFamily="34" charset="0"/>
              </a:rPr>
              <a:t>度洛巴坦 </a:t>
            </a:r>
            <a:r>
              <a:rPr kumimoji="0" lang="en-US" altLang="zh-CN" sz="2000" i="0" u="none" strike="noStrike" kern="1200" cap="none" spc="0" normalizeH="0" baseline="0" noProof="0" dirty="0">
                <a:ln>
                  <a:noFill/>
                </a:ln>
                <a:gradFill flip="none" rotWithShape="1">
                  <a:gsLst>
                    <a:gs pos="0">
                      <a:srgbClr val="FEEED5"/>
                    </a:gs>
                    <a:gs pos="100000">
                      <a:srgbClr val="FFCC99"/>
                    </a:gs>
                  </a:gsLst>
                  <a:lin ang="0" scaled="1"/>
                  <a:tileRect/>
                </a:gradFill>
                <a:effectLst/>
                <a:uLnTx/>
                <a:uFillTx/>
                <a:latin typeface="Arial" panose="020B0604020202020204" pitchFamily="34" charset="0"/>
                <a:ea typeface="HarmonyOS Sans SC" panose="00000500000000000000" pitchFamily="2" charset="-122"/>
                <a:sym typeface="Arial" panose="020B0604020202020204" pitchFamily="34" charset="0"/>
              </a:rPr>
              <a:t>vs </a:t>
            </a:r>
            <a:r>
              <a:rPr kumimoji="0" lang="zh-CN" altLang="en-US" sz="2000" i="0" u="none" strike="noStrike" kern="1200" cap="none" spc="0" normalizeH="0" baseline="0" noProof="0" dirty="0">
                <a:ln>
                  <a:noFill/>
                </a:ln>
                <a:gradFill flip="none" rotWithShape="1">
                  <a:gsLst>
                    <a:gs pos="0">
                      <a:srgbClr val="FEEED5"/>
                    </a:gs>
                    <a:gs pos="100000">
                      <a:srgbClr val="FFCC99"/>
                    </a:gs>
                  </a:gsLst>
                  <a:lin ang="0" scaled="1"/>
                  <a:tileRect/>
                </a:gradFill>
                <a:effectLst/>
                <a:uLnTx/>
                <a:uFillTx/>
                <a:latin typeface="Arial" panose="020B0604020202020204" pitchFamily="34" charset="0"/>
                <a:ea typeface="HarmonyOS Sans SC" panose="00000500000000000000" pitchFamily="2" charset="-122"/>
                <a:sym typeface="Arial" panose="020B0604020202020204" pitchFamily="34" charset="0"/>
              </a:rPr>
              <a:t>依拉环素用于鲍曼不动杆菌感染的药理学研究</a:t>
            </a:r>
          </a:p>
        </p:txBody>
      </p:sp>
      <p:sp>
        <p:nvSpPr>
          <p:cNvPr id="4" name="文本框 3">
            <a:extLst>
              <a:ext uri="{FF2B5EF4-FFF2-40B4-BE49-F238E27FC236}">
                <a16:creationId xmlns:a16="http://schemas.microsoft.com/office/drawing/2014/main" id="{64CEB915-A504-4E2D-0139-53FFBC7B8DFC}"/>
              </a:ext>
            </a:extLst>
          </p:cNvPr>
          <p:cNvSpPr txBox="1"/>
          <p:nvPr/>
        </p:nvSpPr>
        <p:spPr>
          <a:xfrm>
            <a:off x="1949743" y="4607528"/>
            <a:ext cx="6574236" cy="400110"/>
          </a:xfrm>
          <a:prstGeom prst="rect">
            <a:avLst/>
          </a:prstGeom>
          <a:solidFill>
            <a:schemeClr val="tx2">
              <a:alpha val="45000"/>
            </a:schemeClr>
          </a:solidFill>
          <a:effectLst>
            <a:softEdge rad="88900"/>
          </a:effectLst>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舒巴坦</a:t>
            </a:r>
            <a:r>
              <a:rPr kumimoji="0" lang="en-US" altLang="zh-CN"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a:t>
            </a:r>
            <a:r>
              <a:rPr kumimoji="0" lang="zh-CN" altLang="en-US"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度洛巴坦 </a:t>
            </a:r>
            <a:r>
              <a:rPr kumimoji="0" lang="en-US" altLang="zh-CN"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vs </a:t>
            </a:r>
            <a:r>
              <a:rPr kumimoji="0" lang="zh-CN" altLang="en-US"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依拉环素在</a:t>
            </a:r>
            <a:r>
              <a:rPr kumimoji="0" lang="en-US" altLang="zh-CN"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CRAB</a:t>
            </a:r>
            <a:r>
              <a:rPr kumimoji="0" lang="zh-CN" altLang="en-US" sz="2000" i="0" u="none" strike="noStrike" kern="1200" cap="none" spc="0" normalizeH="0" baseline="0" noProof="0" dirty="0">
                <a:ln>
                  <a:noFill/>
                </a:ln>
                <a:solidFill>
                  <a:srgbClr val="7F7F7F"/>
                </a:solidFill>
                <a:effectLst>
                  <a:outerShdw blurRad="38100" dist="38100" dir="2700000" algn="tl">
                    <a:srgbClr val="000000">
                      <a:alpha val="43137"/>
                    </a:srgbClr>
                  </a:outerShdw>
                </a:effectLst>
                <a:uLnTx/>
                <a:uFillTx/>
                <a:latin typeface="Arial" panose="020B0604020202020204" pitchFamily="34" charset="0"/>
                <a:ea typeface="HarmonyOS Sans SC" panose="00000500000000000000" pitchFamily="2" charset="-122"/>
                <a:cs typeface="+mn-ea"/>
                <a:sym typeface="Arial" panose="020B0604020202020204" pitchFamily="34" charset="0"/>
              </a:rPr>
              <a:t>感染治疗中的应用</a:t>
            </a:r>
          </a:p>
        </p:txBody>
      </p:sp>
      <p:grpSp>
        <p:nvGrpSpPr>
          <p:cNvPr id="8" name="组合 7">
            <a:extLst>
              <a:ext uri="{FF2B5EF4-FFF2-40B4-BE49-F238E27FC236}">
                <a16:creationId xmlns:a16="http://schemas.microsoft.com/office/drawing/2014/main" id="{69634323-B05E-343C-2DD4-9347A08BBEE2}"/>
              </a:ext>
            </a:extLst>
          </p:cNvPr>
          <p:cNvGrpSpPr/>
          <p:nvPr/>
        </p:nvGrpSpPr>
        <p:grpSpPr>
          <a:xfrm>
            <a:off x="847759" y="752518"/>
            <a:ext cx="4140379" cy="1220313"/>
            <a:chOff x="1116331" y="779038"/>
            <a:chExt cx="4140379" cy="1220313"/>
          </a:xfrm>
        </p:grpSpPr>
        <p:sp>
          <p:nvSpPr>
            <p:cNvPr id="7" name="文本框 6">
              <a:extLst>
                <a:ext uri="{FF2B5EF4-FFF2-40B4-BE49-F238E27FC236}">
                  <a16:creationId xmlns:a16="http://schemas.microsoft.com/office/drawing/2014/main" id="{39B4377D-3656-2539-5514-479B3C2C100C}"/>
                </a:ext>
              </a:extLst>
            </p:cNvPr>
            <p:cNvSpPr txBox="1"/>
            <p:nvPr/>
          </p:nvSpPr>
          <p:spPr>
            <a:xfrm>
              <a:off x="1994407" y="1168354"/>
              <a:ext cx="3262303"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1" u="none" strike="noStrike" kern="1200" cap="none" spc="0" normalizeH="0" baseline="0" noProof="0" dirty="0">
                  <a:ln>
                    <a:noFill/>
                  </a:ln>
                  <a:solidFill>
                    <a:srgbClr val="7F7F7F">
                      <a:lumMod val="50000"/>
                    </a:srgbClr>
                  </a:solidFill>
                  <a:effectLst/>
                  <a:uLnTx/>
                  <a:uFillTx/>
                  <a:latin typeface="Arial" panose="020B0604020202020204" pitchFamily="34" charset="0"/>
                  <a:ea typeface="HarmonyOS Sans SC" panose="00000500000000000000" pitchFamily="2" charset="-122"/>
                  <a:sym typeface="Arial" panose="020B0604020202020204" pitchFamily="34" charset="0"/>
                </a:rPr>
                <a:t>CONTENT</a:t>
              </a:r>
              <a:endParaRPr kumimoji="0" lang="zh-CN" altLang="en-US" sz="4800" b="1" i="1" u="none" strike="noStrike" kern="1200" cap="none" spc="0" normalizeH="0" baseline="0" noProof="0" dirty="0">
                <a:ln>
                  <a:noFill/>
                </a:ln>
                <a:solidFill>
                  <a:srgbClr val="7F7F7F">
                    <a:lumMod val="50000"/>
                  </a:srgbClr>
                </a:solidFill>
                <a:effectLst/>
                <a:uLnTx/>
                <a:uFillTx/>
                <a:latin typeface="Arial" panose="020B0604020202020204" pitchFamily="34" charset="0"/>
                <a:ea typeface="HarmonyOS Sans SC" panose="00000500000000000000" pitchFamily="2" charset="-122"/>
                <a:sym typeface="Arial" panose="020B0604020202020204" pitchFamily="34" charset="0"/>
              </a:endParaRPr>
            </a:p>
          </p:txBody>
        </p:sp>
        <p:sp>
          <p:nvSpPr>
            <p:cNvPr id="5" name="文本框 4">
              <a:extLst>
                <a:ext uri="{FF2B5EF4-FFF2-40B4-BE49-F238E27FC236}">
                  <a16:creationId xmlns:a16="http://schemas.microsoft.com/office/drawing/2014/main" id="{EF120EBD-0B40-D49B-F823-E7FC44226C22}"/>
                </a:ext>
              </a:extLst>
            </p:cNvPr>
            <p:cNvSpPr txBox="1"/>
            <p:nvPr/>
          </p:nvSpPr>
          <p:spPr>
            <a:xfrm>
              <a:off x="1116331" y="779038"/>
              <a:ext cx="1569660"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dirty="0">
                  <a:ln>
                    <a:noFill/>
                  </a:ln>
                  <a:gradFill flip="none" rotWithShape="1">
                    <a:gsLst>
                      <a:gs pos="0">
                        <a:srgbClr val="FEEED5"/>
                      </a:gs>
                      <a:gs pos="100000">
                        <a:srgbClr val="FFCC99"/>
                      </a:gs>
                    </a:gsLst>
                    <a:lin ang="0" scaled="1"/>
                    <a:tileRect/>
                  </a:gradFill>
                  <a:effectLst/>
                  <a:uLnTx/>
                  <a:uFillTx/>
                  <a:latin typeface="Arial" panose="020B0604020202020204" pitchFamily="34" charset="0"/>
                  <a:ea typeface="HarmonyOS Sans SC" panose="00000500000000000000" pitchFamily="2" charset="-122"/>
                  <a:sym typeface="Arial" panose="020B0604020202020204" pitchFamily="34" charset="0"/>
                </a:rPr>
                <a:t>目录</a:t>
              </a:r>
            </a:p>
          </p:txBody>
        </p:sp>
      </p:grpSp>
    </p:spTree>
    <p:extLst>
      <p:ext uri="{BB962C8B-B14F-4D97-AF65-F5344CB8AC3E}">
        <p14:creationId xmlns:p14="http://schemas.microsoft.com/office/powerpoint/2010/main" val="2303258492"/>
      </p:ext>
    </p:extLst>
  </p:cSld>
  <p:clrMapOvr>
    <a:masterClrMapping/>
  </p:clrMapOvr>
</p:sld>
</file>

<file path=ppt/theme/theme1.xml><?xml version="1.0" encoding="utf-8"?>
<a:theme xmlns:a="http://schemas.openxmlformats.org/drawingml/2006/main" name="2_Office 主题​​">
  <a:themeElements>
    <a:clrScheme name="Xacduro">
      <a:dk1>
        <a:sysClr val="windowText" lastClr="000000"/>
      </a:dk1>
      <a:lt1>
        <a:sysClr val="window" lastClr="FFFFFF"/>
      </a:lt1>
      <a:dk2>
        <a:srgbClr val="2A3239"/>
      </a:dk2>
      <a:lt2>
        <a:srgbClr val="F7F8F5"/>
      </a:lt2>
      <a:accent1>
        <a:srgbClr val="009CB8"/>
      </a:accent1>
      <a:accent2>
        <a:srgbClr val="FF8C21"/>
      </a:accent2>
      <a:accent3>
        <a:srgbClr val="2A3239"/>
      </a:accent3>
      <a:accent4>
        <a:srgbClr val="F7F8F5"/>
      </a:accent4>
      <a:accent5>
        <a:srgbClr val="A4C0FD"/>
      </a:accent5>
      <a:accent6>
        <a:srgbClr val="7F7F7F"/>
      </a:accent6>
      <a:hlink>
        <a:srgbClr val="009CB8"/>
      </a:hlink>
      <a:folHlink>
        <a:srgbClr val="FF8C21"/>
      </a:folHlink>
    </a:clrScheme>
    <a:fontScheme name="27dce2f6-3a2f-4405-9d1f-2d8b6903ae9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Xacduro">
      <a:dk1>
        <a:sysClr val="windowText" lastClr="000000"/>
      </a:dk1>
      <a:lt1>
        <a:sysClr val="window" lastClr="FFFFFF"/>
      </a:lt1>
      <a:dk2>
        <a:srgbClr val="2A3239"/>
      </a:dk2>
      <a:lt2>
        <a:srgbClr val="F7F8F5"/>
      </a:lt2>
      <a:accent1>
        <a:srgbClr val="009CB8"/>
      </a:accent1>
      <a:accent2>
        <a:srgbClr val="FF8C21"/>
      </a:accent2>
      <a:accent3>
        <a:srgbClr val="2A3239"/>
      </a:accent3>
      <a:accent4>
        <a:srgbClr val="F7F8F5"/>
      </a:accent4>
      <a:accent5>
        <a:srgbClr val="A4C0FD"/>
      </a:accent5>
      <a:accent6>
        <a:srgbClr val="7F7F7F"/>
      </a:accent6>
      <a:hlink>
        <a:srgbClr val="009CB8"/>
      </a:hlink>
      <a:folHlink>
        <a:srgbClr val="FF8C21"/>
      </a:folHlink>
    </a:clrScheme>
    <a:fontScheme name="27dce2f6-3a2f-4405-9d1f-2d8b6903ae9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1_Office 主题​​">
  <a:themeElements>
    <a:clrScheme name="自定义 18">
      <a:dk1>
        <a:sysClr val="windowText" lastClr="000000"/>
      </a:dk1>
      <a:lt1>
        <a:sysClr val="window" lastClr="FFFFFF"/>
      </a:lt1>
      <a:dk2>
        <a:srgbClr val="29333A"/>
      </a:dk2>
      <a:lt2>
        <a:srgbClr val="E2E2E4"/>
      </a:lt2>
      <a:accent1>
        <a:srgbClr val="009CB8"/>
      </a:accent1>
      <a:accent2>
        <a:srgbClr val="FF8C21"/>
      </a:accent2>
      <a:accent3>
        <a:srgbClr val="46DDE7"/>
      </a:accent3>
      <a:accent4>
        <a:srgbClr val="FCCC92"/>
      </a:accent4>
      <a:accent5>
        <a:srgbClr val="A9BFE3"/>
      </a:accent5>
      <a:accent6>
        <a:srgbClr val="58585A"/>
      </a:accent6>
      <a:hlink>
        <a:srgbClr val="467886"/>
      </a:hlink>
      <a:folHlink>
        <a:srgbClr val="7F7F7F"/>
      </a:folHlink>
    </a:clrScheme>
    <a:fontScheme name="27dce2f6-3a2f-4405-9d1f-2d8b6903ae9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3_Office 主题​​">
  <a:themeElements>
    <a:clrScheme name="自定义 153">
      <a:dk1>
        <a:sysClr val="windowText" lastClr="000000"/>
      </a:dk1>
      <a:lt1>
        <a:sysClr val="window" lastClr="FFFFFF"/>
      </a:lt1>
      <a:dk2>
        <a:srgbClr val="009CB8"/>
      </a:dk2>
      <a:lt2>
        <a:srgbClr val="F7F8F5"/>
      </a:lt2>
      <a:accent1>
        <a:srgbClr val="009CB8"/>
      </a:accent1>
      <a:accent2>
        <a:srgbClr val="FF8C21"/>
      </a:accent2>
      <a:accent3>
        <a:srgbClr val="2A3239"/>
      </a:accent3>
      <a:accent4>
        <a:srgbClr val="F7F8F5"/>
      </a:accent4>
      <a:accent5>
        <a:srgbClr val="A4C0FD"/>
      </a:accent5>
      <a:accent6>
        <a:srgbClr val="7F7F7F"/>
      </a:accent6>
      <a:hlink>
        <a:srgbClr val="009CB8"/>
      </a:hlink>
      <a:folHlink>
        <a:srgbClr val="FF8C21"/>
      </a:folHlink>
    </a:clrScheme>
    <a:fontScheme name="27dce2f6-3a2f-4405-9d1f-2d8b6903ae95">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档" ma:contentTypeID="0x010100B596579382B69149A835DEFE0E132D53" ma:contentTypeVersion="13" ma:contentTypeDescription="新建文档。" ma:contentTypeScope="" ma:versionID="9288e1167e4ec3420b0acc5006129b23">
  <xsd:schema xmlns:xsd="http://www.w3.org/2001/XMLSchema" xmlns:xs="http://www.w3.org/2001/XMLSchema" xmlns:p="http://schemas.microsoft.com/office/2006/metadata/properties" xmlns:ns2="9242fad9-1d17-4546-a2ad-13cc31a6d3be" xmlns:ns3="d217ddc1-2ee1-4014-acaf-e2cd252037ab" targetNamespace="http://schemas.microsoft.com/office/2006/metadata/properties" ma:root="true" ma:fieldsID="fa2502c15f5c44a393757cf8f9dfb6f3" ns2:_="" ns3:_="">
    <xsd:import namespace="9242fad9-1d17-4546-a2ad-13cc31a6d3be"/>
    <xsd:import namespace="d217ddc1-2ee1-4014-acaf-e2cd252037ab"/>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element ref="ns2:_x5907__x6ce8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42fad9-1d17-4546-a2ad-13cc31a6d3be"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图像标记" ma:readOnly="false" ma:fieldId="{5cf76f15-5ced-4ddc-b409-7134ff3c332f}" ma:taxonomyMulti="true" ma:sspId="8f9dd247-5f48-452a-8dc4-ff9a39258eb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_x5907__x6ce8_" ma:index="20" nillable="true" ma:displayName="备注" ma:default="内部使用" ma:description="仅限于内部使用" ma:format="Dropdown" ma:internalName="_x5907__x6ce8_">
      <xsd:simpleType>
        <xsd:union memberTypes="dms:Text">
          <xsd:simpleType>
            <xsd:restriction base="dms:Choice">
              <xsd:enumeration value="内部使用"/>
              <xsd:enumeration value="外部使用"/>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d217ddc1-2ee1-4014-acaf-e2cd252037ab"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a281f199-f46b-4989-a23f-241f6fbfb8e5}" ma:internalName="TaxCatchAll" ma:showField="CatchAllData" ma:web="d217ddc1-2ee1-4014-acaf-e2cd252037ab">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242fad9-1d17-4546-a2ad-13cc31a6d3be">
      <Terms xmlns="http://schemas.microsoft.com/office/infopath/2007/PartnerControls"/>
    </lcf76f155ced4ddcb4097134ff3c332f>
    <TaxCatchAll xmlns="d217ddc1-2ee1-4014-acaf-e2cd252037ab" xsi:nil="true"/>
    <_x5907__x6ce8_ xmlns="9242fad9-1d17-4546-a2ad-13cc31a6d3be">内部使用</_x5907__x6ce8_>
  </documentManagement>
</p:properties>
</file>

<file path=customXml/itemProps1.xml><?xml version="1.0" encoding="utf-8"?>
<ds:datastoreItem xmlns:ds="http://schemas.openxmlformats.org/officeDocument/2006/customXml" ds:itemID="{E2047217-1CDF-475E-BFA9-BB91D6248E89}"/>
</file>

<file path=customXml/itemProps2.xml><?xml version="1.0" encoding="utf-8"?>
<ds:datastoreItem xmlns:ds="http://schemas.openxmlformats.org/officeDocument/2006/customXml" ds:itemID="{AC1C5770-106A-47B8-9DD1-EA3DED932AF7}">
  <ds:schemaRefs>
    <ds:schemaRef ds:uri="http://schemas.microsoft.com/sharepoint/v3/contenttype/forms"/>
  </ds:schemaRefs>
</ds:datastoreItem>
</file>

<file path=customXml/itemProps3.xml><?xml version="1.0" encoding="utf-8"?>
<ds:datastoreItem xmlns:ds="http://schemas.openxmlformats.org/officeDocument/2006/customXml" ds:itemID="{516B6F70-7C10-476E-A108-A5E72A0C898E}">
  <ds:schemaRefs>
    <ds:schemaRef ds:uri="339ba918-2e0a-4f95-8339-610e90008372"/>
    <ds:schemaRef ds:uri="9242fad9-1d17-4546-a2ad-13cc31a6d3be"/>
    <ds:schemaRef ds:uri="d217ddc1-2ee1-4014-acaf-e2cd252037ab"/>
    <ds:schemaRef ds:uri="f735d366-c69a-43a6-9d68-427b4040bb7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23961</TotalTime>
  <Words>9783</Words>
  <Application>Microsoft Office PowerPoint</Application>
  <PresentationFormat>宽屏</PresentationFormat>
  <Paragraphs>1052</Paragraphs>
  <Slides>33</Slides>
  <Notes>20</Notes>
  <HiddenSlides>0</HiddenSlides>
  <MMClips>0</MMClips>
  <ScaleCrop>false</ScaleCrop>
  <HeadingPairs>
    <vt:vector size="6" baseType="variant">
      <vt:variant>
        <vt:lpstr>已用的字体</vt:lpstr>
      </vt:variant>
      <vt:variant>
        <vt:i4>6</vt:i4>
      </vt:variant>
      <vt:variant>
        <vt:lpstr>主题</vt:lpstr>
      </vt:variant>
      <vt:variant>
        <vt:i4>4</vt:i4>
      </vt:variant>
      <vt:variant>
        <vt:lpstr>幻灯片标题</vt:lpstr>
      </vt:variant>
      <vt:variant>
        <vt:i4>33</vt:i4>
      </vt:variant>
    </vt:vector>
  </HeadingPairs>
  <TitlesOfParts>
    <vt:vector size="43" baseType="lpstr">
      <vt:lpstr>HarmonyOS Sans SC</vt:lpstr>
      <vt:lpstr>Pfizer Diatype</vt:lpstr>
      <vt:lpstr>等线</vt:lpstr>
      <vt:lpstr>Wingdings</vt:lpstr>
      <vt:lpstr>Arial</vt:lpstr>
      <vt:lpstr>Calibri</vt:lpstr>
      <vt:lpstr>2_Office 主题​​</vt:lpstr>
      <vt:lpstr>Office 主题​​</vt:lpstr>
      <vt:lpstr>1_Office 主题​​</vt:lpstr>
      <vt:lpstr>3_Office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Pfizer</dc:title>
  <dc:creator>Eing Omathikul</dc:creator>
  <cp:lastModifiedBy>Mujiu Dai</cp:lastModifiedBy>
  <cp:revision>58</cp:revision>
  <dcterms:created xsi:type="dcterms:W3CDTF">2024-03-20T19:54:26Z</dcterms:created>
  <dcterms:modified xsi:type="dcterms:W3CDTF">2025-12-08T10:03:19Z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0x010100B596579382B69149A835DEFE0E132D53</vt:lpwstr>
  </property>
  <property fmtid="{D5CDD505-2E9C-101B-9397-08002B2CF9AE}" pid="3" name="MSIP_Label_4791b42f-c435-42ca-9531-75a3f42aae3d_Enabled">
    <vt:lpwstr>true</vt:lpwstr>
  </property>
  <property fmtid="{D5CDD505-2E9C-101B-9397-08002B2CF9AE}" pid="4" name="MSIP_Label_4791b42f-c435-42ca-9531-75a3f42aae3d_SetDate">
    <vt:lpwstr>2024-05-04T00:07:54Z</vt:lpwstr>
  </property>
  <property fmtid="{D5CDD505-2E9C-101B-9397-08002B2CF9AE}" pid="5" name="MSIP_Label_4791b42f-c435-42ca-9531-75a3f42aae3d_Method">
    <vt:lpwstr>Privileged</vt:lpwstr>
  </property>
  <property fmtid="{D5CDD505-2E9C-101B-9397-08002B2CF9AE}" pid="6" name="MSIP_Label_4791b42f-c435-42ca-9531-75a3f42aae3d_Name">
    <vt:lpwstr>4791b42f-c435-42ca-9531-75a3f42aae3d</vt:lpwstr>
  </property>
  <property fmtid="{D5CDD505-2E9C-101B-9397-08002B2CF9AE}" pid="7" name="MSIP_Label_4791b42f-c435-42ca-9531-75a3f42aae3d_SiteId">
    <vt:lpwstr>7a916015-20ae-4ad1-9170-eefd915e9272</vt:lpwstr>
  </property>
  <property fmtid="{D5CDD505-2E9C-101B-9397-08002B2CF9AE}" pid="8" name="MSIP_Label_4791b42f-c435-42ca-9531-75a3f42aae3d_ActionId">
    <vt:lpwstr>32ade662-fdfa-46b5-be86-70871c9bdc40</vt:lpwstr>
  </property>
  <property fmtid="{D5CDD505-2E9C-101B-9397-08002B2CF9AE}" pid="9" name="MSIP_Label_4791b42f-c435-42ca-9531-75a3f42aae3d_ContentBits">
    <vt:lpwstr>0</vt:lpwstr>
  </property>
  <property fmtid="{D5CDD505-2E9C-101B-9397-08002B2CF9AE}" pid="10" name="MediaServiceImageTags">
    <vt:lpwstr/>
  </property>
</Properties>
</file>